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78"/>
  </p:notesMasterIdLst>
  <p:handoutMasterIdLst>
    <p:handoutMasterId r:id="rId79"/>
  </p:handoutMasterIdLst>
  <p:sldIdLst>
    <p:sldId id="321" r:id="rId5"/>
    <p:sldId id="322" r:id="rId6"/>
    <p:sldId id="257" r:id="rId7"/>
    <p:sldId id="336" r:id="rId8"/>
    <p:sldId id="324" r:id="rId9"/>
    <p:sldId id="323" r:id="rId10"/>
    <p:sldId id="259" r:id="rId11"/>
    <p:sldId id="338" r:id="rId12"/>
    <p:sldId id="260" r:id="rId13"/>
    <p:sldId id="327" r:id="rId14"/>
    <p:sldId id="262" r:id="rId15"/>
    <p:sldId id="333" r:id="rId16"/>
    <p:sldId id="334" r:id="rId17"/>
    <p:sldId id="335" r:id="rId18"/>
    <p:sldId id="265" r:id="rId19"/>
    <p:sldId id="337" r:id="rId20"/>
    <p:sldId id="270" r:id="rId21"/>
    <p:sldId id="329" r:id="rId22"/>
    <p:sldId id="277" r:id="rId23"/>
    <p:sldId id="330" r:id="rId24"/>
    <p:sldId id="285" r:id="rId25"/>
    <p:sldId id="283" r:id="rId26"/>
    <p:sldId id="309" r:id="rId27"/>
    <p:sldId id="256" r:id="rId28"/>
    <p:sldId id="261" r:id="rId29"/>
    <p:sldId id="271" r:id="rId30"/>
    <p:sldId id="263" r:id="rId31"/>
    <p:sldId id="264" r:id="rId32"/>
    <p:sldId id="266" r:id="rId33"/>
    <p:sldId id="267" r:id="rId34"/>
    <p:sldId id="272" r:id="rId35"/>
    <p:sldId id="268" r:id="rId36"/>
    <p:sldId id="281" r:id="rId37"/>
    <p:sldId id="284" r:id="rId38"/>
    <p:sldId id="340" r:id="rId39"/>
    <p:sldId id="341" r:id="rId40"/>
    <p:sldId id="289" r:id="rId41"/>
    <p:sldId id="342" r:id="rId42"/>
    <p:sldId id="343" r:id="rId43"/>
    <p:sldId id="346" r:id="rId44"/>
    <p:sldId id="347" r:id="rId45"/>
    <p:sldId id="348" r:id="rId46"/>
    <p:sldId id="349" r:id="rId47"/>
    <p:sldId id="286" r:id="rId48"/>
    <p:sldId id="288" r:id="rId49"/>
    <p:sldId id="326" r:id="rId50"/>
    <p:sldId id="344" r:id="rId51"/>
    <p:sldId id="345" r:id="rId52"/>
    <p:sldId id="325" r:id="rId53"/>
    <p:sldId id="282" r:id="rId54"/>
    <p:sldId id="350" r:id="rId55"/>
    <p:sldId id="290" r:id="rId56"/>
    <p:sldId id="291" r:id="rId57"/>
    <p:sldId id="294" r:id="rId58"/>
    <p:sldId id="293" r:id="rId59"/>
    <p:sldId id="273" r:id="rId60"/>
    <p:sldId id="278" r:id="rId61"/>
    <p:sldId id="292" r:id="rId62"/>
    <p:sldId id="287" r:id="rId63"/>
    <p:sldId id="295" r:id="rId64"/>
    <p:sldId id="296" r:id="rId65"/>
    <p:sldId id="297" r:id="rId66"/>
    <p:sldId id="276" r:id="rId67"/>
    <p:sldId id="298" r:id="rId68"/>
    <p:sldId id="279" r:id="rId69"/>
    <p:sldId id="274" r:id="rId70"/>
    <p:sldId id="280" r:id="rId71"/>
    <p:sldId id="339" r:id="rId72"/>
    <p:sldId id="303" r:id="rId73"/>
    <p:sldId id="304" r:id="rId74"/>
    <p:sldId id="305" r:id="rId75"/>
    <p:sldId id="306" r:id="rId76"/>
    <p:sldId id="299" r:id="rId77"/>
  </p:sldIdLst>
  <p:sldSz cx="9144000" cy="5143500" type="screen16x9"/>
  <p:notesSz cx="7023100" cy="9309100"/>
  <p:embeddedFontLst>
    <p:embeddedFont>
      <p:font typeface="Avenir" panose="02000503020000020003" pitchFamily="2" charset="0"/>
      <p:regular r:id="rId80"/>
      <p:italic r:id="rId81"/>
    </p:embeddedFont>
    <p:embeddedFont>
      <p:font typeface="Calibri" panose="020F0502020204030204" pitchFamily="34" charset="0"/>
      <p:regular r:id="rId82"/>
      <p:bold r:id="rId83"/>
      <p:italic r:id="rId84"/>
      <p:boldItalic r:id="rId85"/>
    </p:embeddedFont>
    <p:embeddedFont>
      <p:font typeface="Candara" panose="020E0502030303020204" pitchFamily="34" charset="0"/>
      <p:regular r:id="rId86"/>
      <p:bold r:id="rId87"/>
      <p:italic r:id="rId88"/>
      <p:boldItalic r:id="rId89"/>
    </p:embeddedFont>
    <p:embeddedFont>
      <p:font typeface="Catamaran" pitchFamily="2" charset="77"/>
      <p:regular r:id="rId90"/>
      <p:bold r:id="rId91"/>
    </p:embeddedFont>
    <p:embeddedFont>
      <p:font typeface="Catamaran Light" pitchFamily="2" charset="77"/>
      <p:regular r:id="rId92"/>
      <p:bold r:id="rId93"/>
    </p:embeddedFont>
    <p:embeddedFont>
      <p:font typeface="Dosis" pitchFamily="2" charset="77"/>
      <p:regular r:id="rId94"/>
      <p:bold r:id="rId95"/>
    </p:embeddedFont>
    <p:embeddedFont>
      <p:font typeface="Libre Baskerville" panose="02000000000000000000" pitchFamily="2" charset="0"/>
      <p:regular r:id="rId96"/>
      <p:bold r:id="rId97"/>
      <p:italic r:id="rId98"/>
    </p:embeddedFont>
    <p:embeddedFont>
      <p:font typeface="Livvic" pitchFamily="2" charset="77"/>
      <p:regular r:id="rId99"/>
      <p:bold r:id="rId100"/>
      <p:italic r:id="rId101"/>
      <p:boldItalic r:id="rId102"/>
    </p:embeddedFont>
    <p:embeddedFont>
      <p:font typeface="Livvic Black" panose="020F0502020204030204" pitchFamily="34" charset="0"/>
      <p:bold r:id="rId103"/>
      <p:italic r:id="rId104"/>
      <p:boldItalic r:id="rId105"/>
    </p:embeddedFont>
    <p:embeddedFont>
      <p:font typeface="Lucida Sans Unicode" panose="020B0602030504020204" pitchFamily="34" charset="0"/>
      <p:regular r:id="rId106"/>
    </p:embeddedFont>
    <p:embeddedFont>
      <p:font typeface="Nunito Light" panose="020F0302020204030204" pitchFamily="34" charset="0"/>
      <p:regular r:id="rId107"/>
      <p:italic r:id="rId108"/>
    </p:embeddedFont>
    <p:embeddedFont>
      <p:font typeface="Open Sans" panose="020B0606030504020204" pitchFamily="34" charset="0"/>
      <p:regular r:id="rId109"/>
      <p:bold r:id="rId110"/>
      <p:italic r:id="rId111"/>
      <p:boldItalic r:id="rId112"/>
    </p:embeddedFont>
    <p:embeddedFont>
      <p:font typeface="Roboto" panose="02000000000000000000" pitchFamily="2" charset="0"/>
      <p:regular r:id="rId113"/>
      <p:bold r:id="rId114"/>
      <p:italic r:id="rId115"/>
      <p:boldItalic r:id="rId1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7" roundtripDataSignature="AMtx7miVEZ/YH/Z8k0ldNmQ7yHYxTihif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43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64058" autoAdjust="0"/>
  </p:normalViewPr>
  <p:slideViewPr>
    <p:cSldViewPr snapToGrid="0">
      <p:cViewPr varScale="1">
        <p:scale>
          <a:sx n="89" d="100"/>
          <a:sy n="89" d="100"/>
        </p:scale>
        <p:origin x="2280" y="160"/>
      </p:cViewPr>
      <p:guideLst>
        <p:guide orient="horz" pos="1620"/>
        <p:guide pos="2880"/>
      </p:guideLst>
    </p:cSldViewPr>
  </p:slideViewPr>
  <p:notesTextViewPr>
    <p:cViewPr>
      <p:scale>
        <a:sx n="1" d="1"/>
        <a:sy n="1" d="1"/>
      </p:scale>
      <p:origin x="0" y="0"/>
    </p:cViewPr>
  </p:notesTextViewPr>
  <p:sorterViewPr>
    <p:cViewPr>
      <p:scale>
        <a:sx n="100" d="100"/>
        <a:sy n="100" d="100"/>
      </p:scale>
      <p:origin x="0" y="-654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customschemas.google.com/relationships/presentationmetadata" Target="metadata"/><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5.fntdata"/><Relationship Id="rId89" Type="http://schemas.openxmlformats.org/officeDocument/2006/relationships/font" Target="fonts/font10.fntdata"/><Relationship Id="rId112" Type="http://schemas.openxmlformats.org/officeDocument/2006/relationships/font" Target="fonts/font33.fntdata"/><Relationship Id="rId16" Type="http://schemas.openxmlformats.org/officeDocument/2006/relationships/slide" Target="slides/slide12.xml"/><Relationship Id="rId107" Type="http://schemas.openxmlformats.org/officeDocument/2006/relationships/font" Target="fonts/font28.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handoutMaster" Target="handoutMasters/handoutMaster1.xml"/><Relationship Id="rId102" Type="http://schemas.openxmlformats.org/officeDocument/2006/relationships/font" Target="fonts/font23.fntdata"/><Relationship Id="rId5" Type="http://schemas.openxmlformats.org/officeDocument/2006/relationships/slide" Target="slides/slide1.xml"/><Relationship Id="rId90" Type="http://schemas.openxmlformats.org/officeDocument/2006/relationships/font" Target="fonts/font11.fntdata"/><Relationship Id="rId95" Type="http://schemas.openxmlformats.org/officeDocument/2006/relationships/font" Target="fonts/font16.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font" Target="fonts/font34.fntdata"/><Relationship Id="rId118" Type="http://schemas.openxmlformats.org/officeDocument/2006/relationships/presProps" Target="presProps.xml"/><Relationship Id="rId80" Type="http://schemas.openxmlformats.org/officeDocument/2006/relationships/font" Target="fonts/font1.fntdata"/><Relationship Id="rId85" Type="http://schemas.openxmlformats.org/officeDocument/2006/relationships/font" Target="fonts/font6.fntdata"/><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24.fntdata"/><Relationship Id="rId108" Type="http://schemas.openxmlformats.org/officeDocument/2006/relationships/font" Target="fonts/font29.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font" Target="fonts/font12.fntdata"/><Relationship Id="rId96" Type="http://schemas.openxmlformats.org/officeDocument/2006/relationships/font" Target="fonts/font17.fntdata"/><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font" Target="fonts/font35.fntdata"/><Relationship Id="rId119" Type="http://schemas.openxmlformats.org/officeDocument/2006/relationships/viewProps" Target="viewProp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font" Target="fonts/font2.fntdata"/><Relationship Id="rId86"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30.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18.fntdata"/><Relationship Id="rId104" Type="http://schemas.openxmlformats.org/officeDocument/2006/relationships/font" Target="fonts/font25.fntdata"/><Relationship Id="rId120"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3.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8.fntdata"/><Relationship Id="rId110" Type="http://schemas.openxmlformats.org/officeDocument/2006/relationships/font" Target="fonts/font31.fntdata"/><Relationship Id="rId115" Type="http://schemas.openxmlformats.org/officeDocument/2006/relationships/font" Target="fonts/font36.fntdata"/><Relationship Id="rId61" Type="http://schemas.openxmlformats.org/officeDocument/2006/relationships/slide" Target="slides/slide57.xml"/><Relationship Id="rId82" Type="http://schemas.openxmlformats.org/officeDocument/2006/relationships/font" Target="fonts/font3.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21.fntdata"/><Relationship Id="rId105" Type="http://schemas.openxmlformats.org/officeDocument/2006/relationships/font" Target="fonts/font26.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14.fntdata"/><Relationship Id="rId98" Type="http://schemas.openxmlformats.org/officeDocument/2006/relationships/font" Target="fonts/font19.fntdata"/><Relationship Id="rId121"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font" Target="fonts/font37.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font" Target="fonts/font4.fntdata"/><Relationship Id="rId88" Type="http://schemas.openxmlformats.org/officeDocument/2006/relationships/font" Target="fonts/font9.fntdata"/><Relationship Id="rId111" Type="http://schemas.openxmlformats.org/officeDocument/2006/relationships/font" Target="fonts/font32.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font" Target="fonts/font27.fntdata"/><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notesMaster" Target="notesMasters/notesMaster1.xml"/><Relationship Id="rId94" Type="http://schemas.openxmlformats.org/officeDocument/2006/relationships/font" Target="fonts/font15.fntdata"/><Relationship Id="rId99" Type="http://schemas.openxmlformats.org/officeDocument/2006/relationships/font" Target="fonts/font20.fntdata"/><Relationship Id="rId101" Type="http://schemas.openxmlformats.org/officeDocument/2006/relationships/font" Target="fonts/font22.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 of Respondents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I'm worried about inflation/current financial markets</c:v>
                </c:pt>
                <c:pt idx="1">
                  <c:v>It takes too long to set up</c:v>
                </c:pt>
                <c:pt idx="2">
                  <c:v>I don't have anyone to leave my assets to</c:v>
                </c:pt>
                <c:pt idx="3">
                  <c:v>I don't know how to get a will or living trust</c:v>
                </c:pt>
                <c:pt idx="4">
                  <c:v>It is too expensive to set up</c:v>
                </c:pt>
                <c:pt idx="5">
                  <c:v>I don't have enough assets to leave to anyone</c:v>
                </c:pt>
                <c:pt idx="6">
                  <c:v>I haven't gotten around to it</c:v>
                </c:pt>
              </c:strCache>
            </c:strRef>
          </c:cat>
          <c:val>
            <c:numRef>
              <c:f>Sheet1!$B$2:$B$8</c:f>
              <c:numCache>
                <c:formatCode>0%</c:formatCode>
                <c:ptCount val="7"/>
                <c:pt idx="0">
                  <c:v>0.04</c:v>
                </c:pt>
                <c:pt idx="1">
                  <c:v>0.06</c:v>
                </c:pt>
                <c:pt idx="2">
                  <c:v>0.09</c:v>
                </c:pt>
                <c:pt idx="3">
                  <c:v>0.12</c:v>
                </c:pt>
                <c:pt idx="4">
                  <c:v>0.13</c:v>
                </c:pt>
                <c:pt idx="5">
                  <c:v>0.33</c:v>
                </c:pt>
                <c:pt idx="6">
                  <c:v>0.4</c:v>
                </c:pt>
              </c:numCache>
            </c:numRef>
          </c:val>
          <c:extLst>
            <c:ext xmlns:c16="http://schemas.microsoft.com/office/drawing/2014/chart" uri="{C3380CC4-5D6E-409C-BE32-E72D297353CC}">
              <c16:uniqueId val="{00000000-83AD-4293-9B56-EBC684AB4BDC}"/>
            </c:ext>
          </c:extLst>
        </c:ser>
        <c:dLbls>
          <c:showLegendKey val="0"/>
          <c:showVal val="0"/>
          <c:showCatName val="0"/>
          <c:showSerName val="0"/>
          <c:showPercent val="0"/>
          <c:showBubbleSize val="0"/>
        </c:dLbls>
        <c:gapWidth val="182"/>
        <c:axId val="330485935"/>
        <c:axId val="330487599"/>
      </c:barChart>
      <c:catAx>
        <c:axId val="33048593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2"/>
                </a:solidFill>
                <a:latin typeface="+mn-lt"/>
                <a:ea typeface="+mn-ea"/>
                <a:cs typeface="+mn-cs"/>
              </a:defRPr>
            </a:pPr>
            <a:endParaRPr lang="en-US"/>
          </a:p>
        </c:txPr>
        <c:crossAx val="330487599"/>
        <c:crosses val="autoZero"/>
        <c:auto val="1"/>
        <c:lblAlgn val="ctr"/>
        <c:lblOffset val="100"/>
        <c:noMultiLvlLbl val="0"/>
      </c:catAx>
      <c:valAx>
        <c:axId val="33048759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2"/>
                </a:solidFill>
                <a:latin typeface="+mn-lt"/>
                <a:ea typeface="+mn-ea"/>
                <a:cs typeface="+mn-cs"/>
              </a:defRPr>
            </a:pPr>
            <a:endParaRPr lang="en-US"/>
          </a:p>
        </c:txPr>
        <c:crossAx val="3304859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979" cy="467363"/>
          </a:xfrm>
          <a:prstGeom prst="rect">
            <a:avLst/>
          </a:prstGeom>
        </p:spPr>
        <p:txBody>
          <a:bodyPr vert="horz" lIns="91577" tIns="45789" rIns="91577" bIns="45789" rtlCol="0"/>
          <a:lstStyle>
            <a:lvl1pPr algn="l">
              <a:defRPr sz="1200"/>
            </a:lvl1pPr>
          </a:lstStyle>
          <a:p>
            <a:endParaRPr lang="en-US"/>
          </a:p>
        </p:txBody>
      </p:sp>
      <p:sp>
        <p:nvSpPr>
          <p:cNvPr id="3" name="Date Placeholder 2"/>
          <p:cNvSpPr>
            <a:spLocks noGrp="1"/>
          </p:cNvSpPr>
          <p:nvPr>
            <p:ph type="dt" sz="quarter" idx="1"/>
          </p:nvPr>
        </p:nvSpPr>
        <p:spPr>
          <a:xfrm>
            <a:off x="3977531" y="0"/>
            <a:ext cx="3043979" cy="467363"/>
          </a:xfrm>
          <a:prstGeom prst="rect">
            <a:avLst/>
          </a:prstGeom>
        </p:spPr>
        <p:txBody>
          <a:bodyPr vert="horz" lIns="91577" tIns="45789" rIns="91577" bIns="45789" rtlCol="0"/>
          <a:lstStyle>
            <a:lvl1pPr algn="r">
              <a:defRPr sz="1200"/>
            </a:lvl1pPr>
          </a:lstStyle>
          <a:p>
            <a:fld id="{5FF13EC0-65A3-48F4-8DE1-93543D685392}" type="datetimeFigureOut">
              <a:rPr lang="en-US" smtClean="0"/>
              <a:t>8/28/24</a:t>
            </a:fld>
            <a:endParaRPr lang="en-US"/>
          </a:p>
        </p:txBody>
      </p:sp>
      <p:sp>
        <p:nvSpPr>
          <p:cNvPr id="4" name="Footer Placeholder 3"/>
          <p:cNvSpPr>
            <a:spLocks noGrp="1"/>
          </p:cNvSpPr>
          <p:nvPr>
            <p:ph type="ftr" sz="quarter" idx="2"/>
          </p:nvPr>
        </p:nvSpPr>
        <p:spPr>
          <a:xfrm>
            <a:off x="1" y="8841738"/>
            <a:ext cx="3043979" cy="467363"/>
          </a:xfrm>
          <a:prstGeom prst="rect">
            <a:avLst/>
          </a:prstGeom>
        </p:spPr>
        <p:txBody>
          <a:bodyPr vert="horz" lIns="91577" tIns="45789" rIns="91577" bIns="45789" rtlCol="0" anchor="b"/>
          <a:lstStyle>
            <a:lvl1pPr algn="l">
              <a:defRPr sz="1200"/>
            </a:lvl1pPr>
          </a:lstStyle>
          <a:p>
            <a:endParaRPr lang="en-US"/>
          </a:p>
        </p:txBody>
      </p:sp>
      <p:sp>
        <p:nvSpPr>
          <p:cNvPr id="5" name="Slide Number Placeholder 4"/>
          <p:cNvSpPr>
            <a:spLocks noGrp="1"/>
          </p:cNvSpPr>
          <p:nvPr>
            <p:ph type="sldNum" sz="quarter" idx="3"/>
          </p:nvPr>
        </p:nvSpPr>
        <p:spPr>
          <a:xfrm>
            <a:off x="3977531" y="8841738"/>
            <a:ext cx="3043979" cy="467363"/>
          </a:xfrm>
          <a:prstGeom prst="rect">
            <a:avLst/>
          </a:prstGeom>
        </p:spPr>
        <p:txBody>
          <a:bodyPr vert="horz" lIns="91577" tIns="45789" rIns="91577" bIns="45789" rtlCol="0" anchor="b"/>
          <a:lstStyle>
            <a:lvl1pPr algn="r">
              <a:defRPr sz="1200"/>
            </a:lvl1pPr>
          </a:lstStyle>
          <a:p>
            <a:fld id="{84C15609-EFAB-4CF4-A616-7118A5FCAB6A}" type="slidenum">
              <a:rPr lang="en-US" smtClean="0"/>
              <a:t>‹#›</a:t>
            </a:fld>
            <a:endParaRPr lang="en-US"/>
          </a:p>
        </p:txBody>
      </p:sp>
    </p:spTree>
    <p:extLst>
      <p:ext uri="{BB962C8B-B14F-4D97-AF65-F5344CB8AC3E}">
        <p14:creationId xmlns:p14="http://schemas.microsoft.com/office/powerpoint/2010/main" val="32236789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2310" y="4421823"/>
            <a:ext cx="5618480" cy="4189095"/>
          </a:xfrm>
          <a:prstGeom prst="rect">
            <a:avLst/>
          </a:prstGeom>
          <a:noFill/>
          <a:ln>
            <a:noFill/>
          </a:ln>
        </p:spPr>
        <p:txBody>
          <a:bodyPr spcFirstLastPara="1" wrap="square" lIns="93302" tIns="93302" rIns="93302" bIns="93302"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americanbar.org/topics/"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americanbar.org/topics/"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americanbar.org/groups/law_aging/resources/health_care_decision_making/power_atty_guide_and_form_2011/"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0" indent="0">
              <a:buNone/>
            </a:pPr>
            <a:r>
              <a:rPr lang="en-US" b="1" dirty="0"/>
              <a:t>Instructions:  </a:t>
            </a:r>
            <a:r>
              <a:rPr lang="en-US" b="0" dirty="0"/>
              <a:t>Before the session begins, insert the date and location for your event.  Have this slide up as participants enter the room. </a:t>
            </a:r>
          </a:p>
          <a:p>
            <a:pPr marL="0" indent="0">
              <a:buNone/>
            </a:pPr>
            <a:endParaRPr lang="en-US" b="0" dirty="0"/>
          </a:p>
          <a:p>
            <a:pPr marL="0" indent="0">
              <a:buNone/>
            </a:pPr>
            <a:r>
              <a:rPr lang="en-US" b="0" dirty="0"/>
              <a:t>Please acknowledge that this material was developed in partnership with the Socially Disadvantaged Farmers and Ranchers Policy Center at Alcorn State University, The Southern Extension Risk Management Education, and the Southern Rural Development Center through funding in part from USDA.</a:t>
            </a:r>
          </a:p>
          <a:p>
            <a:pPr marL="0" indent="0">
              <a:buNone/>
            </a:pPr>
            <a:endParaRPr lang="en-US" b="0" dirty="0"/>
          </a:p>
          <a:p>
            <a:pPr marL="0" indent="0">
              <a:buNone/>
            </a:pPr>
            <a:r>
              <a:rPr lang="en-US" b="0" dirty="0"/>
              <a:t>NOTE:  If you do not do all three segments at the same event, insert slides 1-4 at the beginning of your other sessions as they provide the overarching foundation for the training.</a:t>
            </a:r>
            <a:endParaRPr lang="en-US" dirty="0"/>
          </a:p>
          <a:p>
            <a:pPr marL="0" indent="0">
              <a:buNone/>
            </a:pPr>
            <a:endParaRPr lang="en-US" b="0" dirty="0"/>
          </a:p>
          <a:p>
            <a:pPr marL="0" indent="0">
              <a:buClr>
                <a:schemeClr val="dk1"/>
              </a:buClr>
              <a:buSzPts val="1200"/>
              <a:buNone/>
            </a:pPr>
            <a:r>
              <a:rPr lang="en-US" b="1" dirty="0"/>
              <a:t>Time</a:t>
            </a:r>
            <a:r>
              <a:rPr lang="en-US" b="0" dirty="0"/>
              <a:t>: 1 minute</a:t>
            </a:r>
            <a:endParaRPr lang="en-US" dirty="0"/>
          </a:p>
          <a:p>
            <a:pPr marL="0" indent="0">
              <a:buNone/>
            </a:pPr>
            <a:endParaRPr lang="en-US" b="1" dirty="0"/>
          </a:p>
          <a:p>
            <a:pPr marL="0" indent="0">
              <a:buNone/>
            </a:pPr>
            <a:r>
              <a:rPr lang="en-US" b="1" dirty="0"/>
              <a:t>Materials:  </a:t>
            </a:r>
            <a:r>
              <a:rPr lang="en-US" b="0" dirty="0"/>
              <a:t>none</a:t>
            </a:r>
          </a:p>
          <a:p>
            <a:pPr marL="0" indent="0">
              <a:buNone/>
            </a:pPr>
            <a:endParaRPr lang="en-US" b="0" dirty="0"/>
          </a:p>
          <a:p>
            <a:pPr marL="0" indent="0">
              <a:buNone/>
            </a:pPr>
            <a:r>
              <a:rPr lang="en-US" b="1" dirty="0"/>
              <a:t>Handouts: </a:t>
            </a:r>
            <a:r>
              <a:rPr lang="en-US" b="0" dirty="0"/>
              <a:t>None</a:t>
            </a:r>
            <a:endParaRPr lang="en-US" dirty="0"/>
          </a:p>
        </p:txBody>
      </p:sp>
      <p:sp>
        <p:nvSpPr>
          <p:cNvPr id="4" name="Slide Number Placeholder 3"/>
          <p:cNvSpPr>
            <a:spLocks noGrp="1"/>
          </p:cNvSpPr>
          <p:nvPr>
            <p:ph type="sldNum" sz="quarter" idx="5"/>
          </p:nvPr>
        </p:nvSpPr>
        <p:spPr/>
        <p:txBody>
          <a:bodyPr lIns="93317" tIns="46659" rIns="93317" bIns="46659"/>
          <a:lstStyle/>
          <a:p>
            <a:fld id="{3139AAE4-1859-4F44-B594-FB4893BCEFFC}" type="slidenum">
              <a:rPr lang="en-US" smtClean="0"/>
              <a:t>1</a:t>
            </a:fld>
            <a:endParaRPr lang="en-US" dirty="0"/>
          </a:p>
        </p:txBody>
      </p:sp>
    </p:spTree>
    <p:extLst>
      <p:ext uri="{BB962C8B-B14F-4D97-AF65-F5344CB8AC3E}">
        <p14:creationId xmlns:p14="http://schemas.microsoft.com/office/powerpoint/2010/main" val="552937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6: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7" name="Google Shape;237;p6:notes"/>
          <p:cNvSpPr txBox="1">
            <a:spLocks noGrp="1"/>
          </p:cNvSpPr>
          <p:nvPr>
            <p:ph type="body" idx="1"/>
          </p:nvPr>
        </p:nvSpPr>
        <p:spPr>
          <a:xfrm>
            <a:off x="702310" y="4421823"/>
            <a:ext cx="5618480" cy="4189095"/>
          </a:xfrm>
          <a:prstGeom prst="rect">
            <a:avLst/>
          </a:prstGeom>
          <a:noFill/>
          <a:ln>
            <a:noFill/>
          </a:ln>
        </p:spPr>
        <p:txBody>
          <a:bodyPr spcFirstLastPara="1" wrap="square" lIns="93302" tIns="93302" rIns="93302" bIns="93302" anchor="t" anchorCtr="0">
            <a:noAutofit/>
          </a:bodyPr>
          <a:lstStyle/>
          <a:p>
            <a:pPr marL="466586" indent="-233292">
              <a:buSzPts val="1400"/>
              <a:buNone/>
            </a:pPr>
            <a:r>
              <a:rPr lang="en-US" b="1" dirty="0">
                <a:latin typeface="Arial"/>
                <a:ea typeface="Arial"/>
                <a:cs typeface="Arial"/>
                <a:sym typeface="Arial"/>
              </a:rPr>
              <a:t>Instructions:  </a:t>
            </a:r>
            <a:r>
              <a:rPr lang="en-US" dirty="0">
                <a:latin typeface="Arial"/>
                <a:ea typeface="Arial"/>
                <a:cs typeface="Arial"/>
                <a:sym typeface="Arial"/>
              </a:rPr>
              <a:t>The three terms on the slide provide a basis for the overview. </a:t>
            </a:r>
            <a:endParaRPr dirty="0"/>
          </a:p>
          <a:p>
            <a:pPr marL="466586" indent="-233292">
              <a:buSzPts val="1400"/>
              <a:buNone/>
            </a:pPr>
            <a:endParaRPr dirty="0">
              <a:latin typeface="Arial"/>
              <a:ea typeface="Arial"/>
              <a:cs typeface="Arial"/>
              <a:sym typeface="Arial"/>
            </a:endParaRPr>
          </a:p>
          <a:p>
            <a:pPr marL="466586" indent="-233292">
              <a:buSzPts val="1400"/>
              <a:buNone/>
            </a:pPr>
            <a:r>
              <a:rPr lang="en-US" dirty="0"/>
              <a:t>Heirs’ property refers to, in this case, real property that is owned by someone who dies (decedent), without a will (intestate), and who has surviving family members (heirs). The state in which the decedent lived probates the property in lieu of a will or other estate plan.</a:t>
            </a:r>
            <a:endParaRPr dirty="0"/>
          </a:p>
          <a:p>
            <a:pPr marL="466586" indent="-233292">
              <a:buSzPts val="1400"/>
              <a:buNone/>
            </a:pPr>
            <a:endParaRPr dirty="0"/>
          </a:p>
          <a:p>
            <a:pPr marL="466586" indent="-233292">
              <a:buSzPts val="1400"/>
              <a:buNone/>
            </a:pPr>
            <a:r>
              <a:rPr lang="en-US" dirty="0"/>
              <a:t>Heirs cannot be determined until the death of the decedent.</a:t>
            </a:r>
            <a:endParaRPr dirty="0"/>
          </a:p>
          <a:p>
            <a:pPr marL="466586" indent="-233292">
              <a:buSzPts val="1400"/>
              <a:buNone/>
            </a:pPr>
            <a:endParaRPr dirty="0"/>
          </a:p>
          <a:p>
            <a:pPr marL="466586" indent="-233292">
              <a:buSzPts val="1400"/>
              <a:buNone/>
            </a:pPr>
            <a:endParaRPr dirty="0">
              <a:latin typeface="Arial"/>
              <a:ea typeface="Arial"/>
              <a:cs typeface="Arial"/>
              <a:sym typeface="Arial"/>
            </a:endParaRPr>
          </a:p>
          <a:p>
            <a:pPr marL="466586" indent="-233292">
              <a:buSzPts val="1400"/>
              <a:buNone/>
            </a:pPr>
            <a:r>
              <a:rPr lang="en-US" b="1" dirty="0">
                <a:latin typeface="Arial"/>
                <a:ea typeface="Arial"/>
                <a:cs typeface="Arial"/>
                <a:sym typeface="Arial"/>
              </a:rPr>
              <a:t>Time</a:t>
            </a:r>
            <a:r>
              <a:rPr lang="en-US" dirty="0">
                <a:latin typeface="Arial"/>
                <a:ea typeface="Arial"/>
                <a:cs typeface="Arial"/>
                <a:sym typeface="Arial"/>
              </a:rPr>
              <a:t>: 2 minutes</a:t>
            </a:r>
            <a:endParaRPr dirty="0"/>
          </a:p>
          <a:p>
            <a:pPr marL="466586" indent="-233292">
              <a:buSzPts val="1400"/>
              <a:buNone/>
            </a:pPr>
            <a:endParaRPr b="1" dirty="0">
              <a:latin typeface="Arial"/>
              <a:ea typeface="Arial"/>
              <a:cs typeface="Arial"/>
              <a:sym typeface="Arial"/>
            </a:endParaRPr>
          </a:p>
          <a:p>
            <a:pPr marL="466586" indent="-233292">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466586" indent="-233292">
              <a:buSzPts val="1400"/>
              <a:buNone/>
            </a:pPr>
            <a:endParaRPr dirty="0">
              <a:latin typeface="Arial"/>
              <a:ea typeface="Arial"/>
              <a:cs typeface="Arial"/>
              <a:sym typeface="Arial"/>
            </a:endParaRPr>
          </a:p>
          <a:p>
            <a:pPr marL="466586" indent="-233292">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162009" indent="0">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7: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 name="Google Shape;248;p7:notes"/>
          <p:cNvSpPr txBox="1">
            <a:spLocks noGrp="1"/>
          </p:cNvSpPr>
          <p:nvPr>
            <p:ph type="body" idx="1"/>
          </p:nvPr>
        </p:nvSpPr>
        <p:spPr>
          <a:xfrm>
            <a:off x="702310" y="4421823"/>
            <a:ext cx="5618480" cy="4189095"/>
          </a:xfrm>
          <a:prstGeom prst="rect">
            <a:avLst/>
          </a:prstGeom>
          <a:noFill/>
          <a:ln>
            <a:noFill/>
          </a:ln>
        </p:spPr>
        <p:txBody>
          <a:bodyPr spcFirstLastPara="1" wrap="square" lIns="93302" tIns="93302" rIns="93302" bIns="93302" anchor="t" anchorCtr="0">
            <a:noAutofit/>
          </a:bodyPr>
          <a:lstStyle/>
          <a:p>
            <a:pPr marL="466586" indent="-233292">
              <a:buSzPts val="1400"/>
              <a:buNone/>
            </a:pPr>
            <a:r>
              <a:rPr lang="en-US" b="1" dirty="0">
                <a:latin typeface="Arial"/>
                <a:ea typeface="Arial"/>
                <a:cs typeface="Arial"/>
                <a:sym typeface="Arial"/>
              </a:rPr>
              <a:t>Instructions:  </a:t>
            </a:r>
            <a:r>
              <a:rPr lang="en-US" dirty="0">
                <a:latin typeface="Arial"/>
                <a:ea typeface="Arial"/>
                <a:cs typeface="Arial"/>
                <a:sym typeface="Arial"/>
              </a:rPr>
              <a:t>This important note helps set the stage for why this education is needed.  No one wants the state to make the final decision on how their estate is divided after their death.</a:t>
            </a:r>
            <a:endParaRPr dirty="0"/>
          </a:p>
          <a:p>
            <a:pPr marL="466586" indent="-233292">
              <a:buSzPts val="1400"/>
              <a:buNone/>
            </a:pPr>
            <a:endParaRPr dirty="0">
              <a:latin typeface="Arial"/>
              <a:ea typeface="Arial"/>
              <a:cs typeface="Arial"/>
              <a:sym typeface="Arial"/>
            </a:endParaRPr>
          </a:p>
          <a:p>
            <a:pPr marL="466586" indent="-233292">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466586" indent="-233292">
              <a:buSzPts val="1400"/>
              <a:buNone/>
            </a:pPr>
            <a:endParaRPr b="1" dirty="0">
              <a:latin typeface="Arial"/>
              <a:ea typeface="Arial"/>
              <a:cs typeface="Arial"/>
              <a:sym typeface="Arial"/>
            </a:endParaRPr>
          </a:p>
          <a:p>
            <a:pPr marL="466586" indent="-233292">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466586" indent="-233292">
              <a:buSzPts val="1400"/>
              <a:buNone/>
            </a:pPr>
            <a:endParaRPr dirty="0">
              <a:latin typeface="Arial"/>
              <a:ea typeface="Arial"/>
              <a:cs typeface="Arial"/>
              <a:sym typeface="Arial"/>
            </a:endParaRPr>
          </a:p>
          <a:p>
            <a:pPr marL="466586" indent="-233292">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162009" indent="0">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3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3" name="Google Shape;453;p30:notes"/>
          <p:cNvSpPr txBox="1">
            <a:spLocks noGrp="1"/>
          </p:cNvSpPr>
          <p:nvPr>
            <p:ph type="body" idx="1"/>
          </p:nvPr>
        </p:nvSpPr>
        <p:spPr>
          <a:xfrm>
            <a:off x="702310" y="4421823"/>
            <a:ext cx="5618480" cy="4189095"/>
          </a:xfrm>
          <a:prstGeom prst="rect">
            <a:avLst/>
          </a:prstGeom>
          <a:noFill/>
          <a:ln>
            <a:noFill/>
          </a:ln>
        </p:spPr>
        <p:txBody>
          <a:bodyPr spcFirstLastPara="1" wrap="square" lIns="93302" tIns="93302" rIns="93302" bIns="93302" anchor="t" anchorCtr="0">
            <a:noAutofit/>
          </a:bodyPr>
          <a:lstStyle/>
          <a:p>
            <a:pPr marL="0" indent="0">
              <a:buNone/>
            </a:pPr>
            <a:endParaRPr dirty="0"/>
          </a:p>
          <a:p>
            <a:pPr marL="466586" indent="-233292">
              <a:buSzPts val="1400"/>
              <a:buNone/>
            </a:pPr>
            <a:r>
              <a:rPr lang="en-US" b="1" dirty="0">
                <a:latin typeface="Arial"/>
                <a:ea typeface="Arial"/>
                <a:cs typeface="Arial"/>
                <a:sym typeface="Arial"/>
              </a:rPr>
              <a:t>Instructions:  </a:t>
            </a:r>
            <a:r>
              <a:rPr lang="en-US" dirty="0">
                <a:latin typeface="Arial"/>
                <a:ea typeface="Arial"/>
                <a:cs typeface="Arial"/>
                <a:sym typeface="Arial"/>
              </a:rPr>
              <a:t>Heirs’ property means that heirs have an undivided fractional interest in the land. Fractional here means a percentage interest as opposed to actual acreage.  Note these two key factors that influence fractional interest.  These are discussed further in the next slide.</a:t>
            </a:r>
            <a:endParaRPr dirty="0">
              <a:latin typeface="Arial"/>
              <a:ea typeface="Arial"/>
              <a:cs typeface="Arial"/>
              <a:sym typeface="Arial"/>
            </a:endParaRPr>
          </a:p>
          <a:p>
            <a:pPr marL="0" indent="0">
              <a:buNone/>
            </a:pPr>
            <a:endParaRPr dirty="0"/>
          </a:p>
          <a:p>
            <a:pPr marL="466586" indent="-233292">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466586" indent="-233292">
              <a:buSzPts val="1400"/>
              <a:buNone/>
            </a:pPr>
            <a:endParaRPr b="1" dirty="0">
              <a:latin typeface="Arial"/>
              <a:ea typeface="Arial"/>
              <a:cs typeface="Arial"/>
              <a:sym typeface="Arial"/>
            </a:endParaRPr>
          </a:p>
          <a:p>
            <a:pPr marL="466586" indent="-233292">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466586" indent="-233292">
              <a:buSzPts val="1400"/>
              <a:buNone/>
            </a:pPr>
            <a:endParaRPr dirty="0">
              <a:latin typeface="Arial"/>
              <a:ea typeface="Arial"/>
              <a:cs typeface="Arial"/>
              <a:sym typeface="Arial"/>
            </a:endParaRPr>
          </a:p>
          <a:p>
            <a:pPr marL="466586" indent="-233292">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0" indent="0">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31: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3" name="Google Shape;463;p31:notes"/>
          <p:cNvSpPr txBox="1">
            <a:spLocks noGrp="1"/>
          </p:cNvSpPr>
          <p:nvPr>
            <p:ph type="body" idx="1"/>
          </p:nvPr>
        </p:nvSpPr>
        <p:spPr>
          <a:xfrm>
            <a:off x="702310" y="4421823"/>
            <a:ext cx="5618480" cy="4189095"/>
          </a:xfrm>
          <a:prstGeom prst="rect">
            <a:avLst/>
          </a:prstGeom>
          <a:noFill/>
          <a:ln>
            <a:noFill/>
          </a:ln>
        </p:spPr>
        <p:txBody>
          <a:bodyPr spcFirstLastPara="1" wrap="square" lIns="93302" tIns="93302" rIns="93302" bIns="93302" anchor="t" anchorCtr="0">
            <a:noAutofit/>
          </a:bodyPr>
          <a:lstStyle/>
          <a:p>
            <a:pPr marL="466586" indent="-233292">
              <a:buNone/>
            </a:pPr>
            <a:endParaRPr dirty="0"/>
          </a:p>
          <a:p>
            <a:pPr marL="466586" indent="-233292">
              <a:buNone/>
            </a:pPr>
            <a:endParaRPr dirty="0"/>
          </a:p>
          <a:p>
            <a:pPr marL="466586" indent="-233292">
              <a:buSzPts val="1400"/>
              <a:buNone/>
            </a:pPr>
            <a:r>
              <a:rPr lang="en-US" b="1" dirty="0">
                <a:latin typeface="Arial"/>
                <a:ea typeface="Arial"/>
                <a:cs typeface="Arial"/>
                <a:sym typeface="Arial"/>
              </a:rPr>
              <a:t>Instructions:  </a:t>
            </a:r>
            <a:endParaRPr dirty="0">
              <a:latin typeface="Arial"/>
              <a:ea typeface="Arial"/>
              <a:cs typeface="Arial"/>
              <a:sym typeface="Arial"/>
            </a:endParaRPr>
          </a:p>
          <a:p>
            <a:pPr marL="466586" indent="-233292">
              <a:buSzPts val="1400"/>
              <a:buNone/>
            </a:pPr>
            <a:endParaRPr b="1" dirty="0">
              <a:latin typeface="Arial"/>
              <a:ea typeface="Arial"/>
              <a:cs typeface="Arial"/>
              <a:sym typeface="Arial"/>
            </a:endParaRPr>
          </a:p>
          <a:p>
            <a:pPr marL="466586" lvl="1" indent="0">
              <a:buNone/>
            </a:pPr>
            <a:r>
              <a:rPr lang="en-US" dirty="0"/>
              <a:t>In this example, the diagram shows three generations of heirs, with more people in each generation having a smaller fractional interest.  Each generation gets a percentage of their parents’ share.  So, in this example, the five children each had 20%.  But as they pass away, their percentage is divided among their respective children.  So here, the differences are:</a:t>
            </a:r>
            <a:endParaRPr dirty="0"/>
          </a:p>
          <a:p>
            <a:pPr marL="466586" lvl="1" indent="0">
              <a:buNone/>
            </a:pPr>
            <a:endParaRPr dirty="0"/>
          </a:p>
          <a:p>
            <a:pPr marL="641555" lvl="1" indent="-174970"/>
            <a:r>
              <a:rPr lang="en-US" dirty="0"/>
              <a:t>Generation 1 (children) – 1 heir surviving at 20% </a:t>
            </a:r>
            <a:endParaRPr dirty="0"/>
          </a:p>
          <a:p>
            <a:pPr marL="641555" lvl="1" indent="-174970"/>
            <a:r>
              <a:rPr lang="en-US" dirty="0"/>
              <a:t>Generation 2 (grandchildren) - 8 heirs surviving, with 10%, 7% (rounded), and 5% </a:t>
            </a:r>
            <a:endParaRPr dirty="0"/>
          </a:p>
          <a:p>
            <a:pPr marL="641555" lvl="1" indent="-174970"/>
            <a:r>
              <a:rPr lang="en-US" dirty="0"/>
              <a:t>Generation 3 (great-grandchildren) - 7 heirs surviving, with 10% and 1%. </a:t>
            </a:r>
            <a:endParaRPr dirty="0"/>
          </a:p>
          <a:p>
            <a:pPr marL="641555" lvl="1" indent="-103685">
              <a:buNone/>
            </a:pPr>
            <a:endParaRPr dirty="0"/>
          </a:p>
          <a:p>
            <a:pPr marL="466586" lvl="1" indent="0">
              <a:buNone/>
            </a:pPr>
            <a:r>
              <a:rPr lang="en-US" dirty="0"/>
              <a:t>In all, there are 22 heirs, 16 heirs surviving, across three generations, with fractional interests ranging from 20% to 1%.</a:t>
            </a:r>
            <a:endParaRPr dirty="0"/>
          </a:p>
          <a:p>
            <a:pPr marL="466586" lvl="1" indent="0">
              <a:buNone/>
            </a:pPr>
            <a:endParaRPr dirty="0"/>
          </a:p>
          <a:p>
            <a:pPr marL="466586" lvl="1" indent="0">
              <a:buNone/>
            </a:pPr>
            <a:r>
              <a:rPr lang="en-US" dirty="0"/>
              <a:t>NOTE:  Remember, although not depicted here, a spouse of a deceased heir may inherit that person’s share.</a:t>
            </a:r>
            <a:endParaRPr dirty="0"/>
          </a:p>
          <a:p>
            <a:pPr marL="466586" indent="-233292">
              <a:buNone/>
            </a:pPr>
            <a:endParaRPr dirty="0"/>
          </a:p>
          <a:p>
            <a:pPr marL="466586" indent="-233292">
              <a:buSzPts val="1400"/>
              <a:buNone/>
            </a:pPr>
            <a:endParaRPr b="1" dirty="0">
              <a:latin typeface="Arial"/>
              <a:ea typeface="Arial"/>
              <a:cs typeface="Arial"/>
              <a:sym typeface="Arial"/>
            </a:endParaRPr>
          </a:p>
          <a:p>
            <a:pPr marL="466586" indent="-233292">
              <a:buSzPts val="1400"/>
              <a:buNone/>
            </a:pPr>
            <a:r>
              <a:rPr lang="en-US" b="1" dirty="0">
                <a:latin typeface="Arial"/>
                <a:ea typeface="Arial"/>
                <a:cs typeface="Arial"/>
                <a:sym typeface="Arial"/>
              </a:rPr>
              <a:t>Time</a:t>
            </a:r>
            <a:r>
              <a:rPr lang="en-US" dirty="0">
                <a:latin typeface="Arial"/>
                <a:ea typeface="Arial"/>
                <a:cs typeface="Arial"/>
                <a:sym typeface="Arial"/>
              </a:rPr>
              <a:t>: 10 minutes</a:t>
            </a:r>
            <a:endParaRPr dirty="0"/>
          </a:p>
          <a:p>
            <a:pPr marL="466586" indent="-233292">
              <a:buSzPts val="1400"/>
              <a:buNone/>
            </a:pPr>
            <a:endParaRPr b="1" dirty="0">
              <a:latin typeface="Arial"/>
              <a:ea typeface="Arial"/>
              <a:cs typeface="Arial"/>
              <a:sym typeface="Arial"/>
            </a:endParaRPr>
          </a:p>
          <a:p>
            <a:pPr marL="466586" indent="-233292">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466586" indent="-233292">
              <a:buSzPts val="1400"/>
              <a:buNone/>
            </a:pPr>
            <a:endParaRPr dirty="0">
              <a:latin typeface="Arial"/>
              <a:ea typeface="Arial"/>
              <a:cs typeface="Arial"/>
              <a:sym typeface="Arial"/>
            </a:endParaRPr>
          </a:p>
          <a:p>
            <a:pPr marL="466586" indent="-233292">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466586" indent="-233292">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32: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5" name="Google Shape;475;p32:notes"/>
          <p:cNvSpPr txBox="1">
            <a:spLocks noGrp="1"/>
          </p:cNvSpPr>
          <p:nvPr>
            <p:ph type="body" idx="1"/>
          </p:nvPr>
        </p:nvSpPr>
        <p:spPr>
          <a:xfrm>
            <a:off x="702310" y="4421823"/>
            <a:ext cx="5618480" cy="4189095"/>
          </a:xfrm>
          <a:prstGeom prst="rect">
            <a:avLst/>
          </a:prstGeom>
          <a:noFill/>
          <a:ln>
            <a:noFill/>
          </a:ln>
        </p:spPr>
        <p:txBody>
          <a:bodyPr spcFirstLastPara="1" wrap="square" lIns="93302" tIns="93302" rIns="93302" bIns="93302" anchor="t" anchorCtr="0">
            <a:noAutofit/>
          </a:bodyPr>
          <a:lstStyle/>
          <a:p>
            <a:pPr marL="466586" indent="-233292">
              <a:buSzPts val="1400"/>
              <a:buNone/>
            </a:pPr>
            <a:r>
              <a:rPr lang="en-US" b="1" dirty="0">
                <a:latin typeface="Arial"/>
                <a:ea typeface="Arial"/>
                <a:cs typeface="Arial"/>
                <a:sym typeface="Arial"/>
              </a:rPr>
              <a:t>Instructions:  </a:t>
            </a:r>
            <a:r>
              <a:rPr lang="en-US" dirty="0">
                <a:solidFill>
                  <a:schemeClr val="lt1"/>
                </a:solidFill>
              </a:rPr>
              <a:t>As time goes on, heirs may move to different places and no longer have strong connections to the land.  Yet they are still heirs.  The lack of connections may leave the land vulnerable as remote heirs may be more willing to sell their share in the land to someone outside the family.</a:t>
            </a:r>
            <a:endParaRPr dirty="0"/>
          </a:p>
          <a:p>
            <a:pPr marL="466586" indent="-233292">
              <a:buSzPts val="1400"/>
              <a:buNone/>
            </a:pPr>
            <a:endParaRPr dirty="0">
              <a:solidFill>
                <a:schemeClr val="lt1"/>
              </a:solidFill>
            </a:endParaRPr>
          </a:p>
          <a:p>
            <a:pPr marL="466586" indent="-233292">
              <a:buSzPts val="1400"/>
              <a:buNone/>
            </a:pPr>
            <a:r>
              <a:rPr lang="en-US" dirty="0">
                <a:solidFill>
                  <a:schemeClr val="lt1"/>
                </a:solidFill>
              </a:rPr>
              <a:t>This video (next slide) tells the story of one such family.</a:t>
            </a:r>
            <a:endParaRPr dirty="0"/>
          </a:p>
          <a:p>
            <a:pPr marL="466586" indent="-233292">
              <a:buSzPts val="1400"/>
              <a:buNone/>
            </a:pPr>
            <a:endParaRPr dirty="0"/>
          </a:p>
          <a:p>
            <a:pPr marL="466586" indent="-233292">
              <a:buSzPts val="1400"/>
              <a:buNone/>
            </a:pPr>
            <a:r>
              <a:rPr lang="en-US" b="1" dirty="0">
                <a:latin typeface="Arial"/>
                <a:ea typeface="Arial"/>
                <a:cs typeface="Arial"/>
                <a:sym typeface="Arial"/>
              </a:rPr>
              <a:t>Time</a:t>
            </a:r>
            <a:r>
              <a:rPr lang="en-US" dirty="0">
                <a:latin typeface="Arial"/>
                <a:ea typeface="Arial"/>
                <a:cs typeface="Arial"/>
                <a:sym typeface="Arial"/>
              </a:rPr>
              <a:t>: 2 minutes</a:t>
            </a:r>
            <a:endParaRPr dirty="0"/>
          </a:p>
          <a:p>
            <a:pPr marL="466586" indent="-233292">
              <a:buSzPts val="1400"/>
              <a:buNone/>
            </a:pPr>
            <a:endParaRPr b="1" dirty="0">
              <a:latin typeface="Arial"/>
              <a:ea typeface="Arial"/>
              <a:cs typeface="Arial"/>
              <a:sym typeface="Arial"/>
            </a:endParaRPr>
          </a:p>
          <a:p>
            <a:pPr marL="466586" indent="-233292">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466586" indent="-233292">
              <a:buSzPts val="1400"/>
              <a:buNone/>
            </a:pPr>
            <a:endParaRPr dirty="0">
              <a:latin typeface="Arial"/>
              <a:ea typeface="Arial"/>
              <a:cs typeface="Arial"/>
              <a:sym typeface="Arial"/>
            </a:endParaRPr>
          </a:p>
          <a:p>
            <a:pPr marL="466586" indent="-233292">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0" indent="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3" name="Google Shape;273;p10:notes"/>
          <p:cNvSpPr txBox="1">
            <a:spLocks noGrp="1"/>
          </p:cNvSpPr>
          <p:nvPr>
            <p:ph type="body" idx="1"/>
          </p:nvPr>
        </p:nvSpPr>
        <p:spPr>
          <a:xfrm>
            <a:off x="702310" y="4421823"/>
            <a:ext cx="5618480" cy="4189095"/>
          </a:xfrm>
          <a:prstGeom prst="rect">
            <a:avLst/>
          </a:prstGeom>
          <a:noFill/>
          <a:ln>
            <a:noFill/>
          </a:ln>
        </p:spPr>
        <p:txBody>
          <a:bodyPr spcFirstLastPara="1" wrap="square" lIns="93302" tIns="93302" rIns="93302" bIns="93302" anchor="t" anchorCtr="0">
            <a:noAutofit/>
          </a:bodyPr>
          <a:lstStyle/>
          <a:p>
            <a:pPr marL="466586" indent="-233292">
              <a:buSzPts val="1400"/>
              <a:buNone/>
            </a:pPr>
            <a:r>
              <a:rPr lang="en-US" b="1" dirty="0">
                <a:latin typeface="Arial"/>
                <a:ea typeface="Arial"/>
                <a:cs typeface="Arial"/>
                <a:sym typeface="Arial"/>
              </a:rPr>
              <a:t>Instructions:  </a:t>
            </a:r>
            <a:r>
              <a:rPr lang="en-US" dirty="0">
                <a:latin typeface="Arial"/>
                <a:ea typeface="Arial"/>
                <a:cs typeface="Arial"/>
                <a:sym typeface="Arial"/>
              </a:rPr>
              <a:t>While there are concentrations of heir's property across the United States, African American heirs' property is found mainly within the Southeast region.</a:t>
            </a:r>
            <a:endParaRPr dirty="0">
              <a:latin typeface="Arial"/>
              <a:ea typeface="Arial"/>
              <a:cs typeface="Arial"/>
              <a:sym typeface="Arial"/>
            </a:endParaRPr>
          </a:p>
          <a:p>
            <a:pPr marL="466586" indent="-233292">
              <a:buSzPts val="1400"/>
              <a:buNone/>
            </a:pPr>
            <a:endParaRPr dirty="0">
              <a:latin typeface="Arial"/>
              <a:ea typeface="Arial"/>
              <a:cs typeface="Arial"/>
              <a:sym typeface="Arial"/>
            </a:endParaRPr>
          </a:p>
          <a:p>
            <a:pPr marL="466586" indent="-233292">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466586" indent="-233292">
              <a:buSzPts val="1400"/>
              <a:buNone/>
            </a:pPr>
            <a:endParaRPr b="1" dirty="0">
              <a:latin typeface="Arial"/>
              <a:ea typeface="Arial"/>
              <a:cs typeface="Arial"/>
              <a:sym typeface="Arial"/>
            </a:endParaRPr>
          </a:p>
          <a:p>
            <a:pPr marL="466586" indent="-233292">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466586" indent="-233292">
              <a:buSzPts val="1400"/>
              <a:buNone/>
            </a:pPr>
            <a:endParaRPr dirty="0">
              <a:latin typeface="Arial"/>
              <a:ea typeface="Arial"/>
              <a:cs typeface="Arial"/>
              <a:sym typeface="Arial"/>
            </a:endParaRPr>
          </a:p>
          <a:p>
            <a:pPr marL="466586" indent="-233292">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466586" indent="-233292">
              <a:buNone/>
            </a:pPr>
            <a:endParaRPr dirty="0"/>
          </a:p>
          <a:p>
            <a:pPr marL="466586" indent="-233292">
              <a:buNone/>
            </a:pPr>
            <a:endParaRPr dirty="0"/>
          </a:p>
          <a:p>
            <a:pPr marL="466586" indent="-304577"/>
            <a:r>
              <a:rPr lang="en-US" dirty="0"/>
              <a:t>Citation: Carpenter, A., S. Jones and J. S. Pippin. 2016. Understanding Heirs’ Property in the Southeast. Federal Reserve Bank of Atlanta. Partner Update, March/April.</a:t>
            </a:r>
            <a:endParaRPr dirty="0"/>
          </a:p>
          <a:p>
            <a:pPr marL="162009" indent="0">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3" name="Google Shape;273;p10:notes"/>
          <p:cNvSpPr txBox="1">
            <a:spLocks noGrp="1"/>
          </p:cNvSpPr>
          <p:nvPr>
            <p:ph type="body" idx="1"/>
          </p:nvPr>
        </p:nvSpPr>
        <p:spPr>
          <a:xfrm>
            <a:off x="702310" y="4421823"/>
            <a:ext cx="5618480" cy="4189095"/>
          </a:xfrm>
          <a:prstGeom prst="rect">
            <a:avLst/>
          </a:prstGeom>
          <a:noFill/>
          <a:ln>
            <a:noFill/>
          </a:ln>
        </p:spPr>
        <p:txBody>
          <a:bodyPr spcFirstLastPara="1" wrap="square" lIns="93302" tIns="93302" rIns="93302" bIns="93302" anchor="t" anchorCtr="0">
            <a:noAutofit/>
          </a:bodyPr>
          <a:lstStyle/>
          <a:p>
            <a:pPr marL="466586" indent="-233292">
              <a:buSzPts val="1400"/>
              <a:buNone/>
            </a:pPr>
            <a:r>
              <a:rPr lang="en-US" b="1" dirty="0">
                <a:latin typeface="Arial"/>
                <a:ea typeface="Arial"/>
                <a:cs typeface="Arial"/>
                <a:sym typeface="Arial"/>
              </a:rPr>
              <a:t>Instructions:  </a:t>
            </a:r>
            <a:r>
              <a:rPr lang="en-US" dirty="0">
                <a:latin typeface="Arial"/>
                <a:ea typeface="Arial"/>
                <a:cs typeface="Arial"/>
                <a:sym typeface="Arial"/>
              </a:rPr>
              <a:t>While there are concentrations of heir's property across the United States, African American heirs' property is found mainly within the Southeast region.</a:t>
            </a:r>
            <a:endParaRPr dirty="0">
              <a:latin typeface="Arial"/>
              <a:ea typeface="Arial"/>
              <a:cs typeface="Arial"/>
              <a:sym typeface="Arial"/>
            </a:endParaRPr>
          </a:p>
          <a:p>
            <a:pPr marL="466586" indent="-233292">
              <a:buSzPts val="1400"/>
              <a:buNone/>
            </a:pPr>
            <a:endParaRPr dirty="0">
              <a:latin typeface="Arial"/>
              <a:ea typeface="Arial"/>
              <a:cs typeface="Arial"/>
              <a:sym typeface="Arial"/>
            </a:endParaRPr>
          </a:p>
          <a:p>
            <a:pPr marL="466586" indent="-233292">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466586" indent="-233292">
              <a:buSzPts val="1400"/>
              <a:buNone/>
            </a:pPr>
            <a:endParaRPr b="1" dirty="0">
              <a:latin typeface="Arial"/>
              <a:ea typeface="Arial"/>
              <a:cs typeface="Arial"/>
              <a:sym typeface="Arial"/>
            </a:endParaRPr>
          </a:p>
          <a:p>
            <a:pPr marL="466586" indent="-233292">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466586" indent="-233292">
              <a:buSzPts val="1400"/>
              <a:buNone/>
            </a:pPr>
            <a:endParaRPr dirty="0">
              <a:latin typeface="Arial"/>
              <a:ea typeface="Arial"/>
              <a:cs typeface="Arial"/>
              <a:sym typeface="Arial"/>
            </a:endParaRPr>
          </a:p>
          <a:p>
            <a:pPr marL="466586" indent="-233292">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466586" indent="-233292">
              <a:buNone/>
            </a:pPr>
            <a:endParaRPr dirty="0"/>
          </a:p>
          <a:p>
            <a:pPr marL="466586" indent="-233292">
              <a:buNone/>
            </a:pPr>
            <a:endParaRPr dirty="0"/>
          </a:p>
          <a:p>
            <a:pPr marL="466586" indent="-304577"/>
            <a:r>
              <a:rPr lang="en-US" dirty="0"/>
              <a:t>Citation: Carpenter, A., S. Jones and J. S. Pippin. 2016. Understanding Heirs’ Property in the Southeast. Federal Reserve Bank of Atlanta. Partner Update, March/April.</a:t>
            </a:r>
            <a:endParaRPr dirty="0"/>
          </a:p>
          <a:p>
            <a:pPr marL="162009" indent="0">
              <a:buNone/>
            </a:pPr>
            <a:endParaRPr dirty="0"/>
          </a:p>
        </p:txBody>
      </p:sp>
    </p:spTree>
    <p:extLst>
      <p:ext uri="{BB962C8B-B14F-4D97-AF65-F5344CB8AC3E}">
        <p14:creationId xmlns:p14="http://schemas.microsoft.com/office/powerpoint/2010/main" val="430077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b092e9f436_0_20:notes"/>
          <p:cNvSpPr>
            <a:spLocks noGrp="1" noRot="1" noChangeAspect="1"/>
          </p:cNvSpPr>
          <p:nvPr>
            <p:ph type="sldImg" idx="2"/>
          </p:nvPr>
        </p:nvSpPr>
        <p:spPr>
          <a:xfrm>
            <a:off x="382588" y="687388"/>
            <a:ext cx="6103937" cy="34337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1" name="Google Shape;321;g2b092e9f436_0_20:notes"/>
          <p:cNvSpPr txBox="1">
            <a:spLocks noGrp="1"/>
          </p:cNvSpPr>
          <p:nvPr>
            <p:ph type="body" idx="1"/>
          </p:nvPr>
        </p:nvSpPr>
        <p:spPr>
          <a:xfrm>
            <a:off x="687042" y="4349334"/>
            <a:ext cx="5496339" cy="4120421"/>
          </a:xfrm>
          <a:prstGeom prst="rect">
            <a:avLst/>
          </a:prstGeom>
          <a:noFill/>
          <a:ln>
            <a:noFill/>
          </a:ln>
        </p:spPr>
        <p:txBody>
          <a:bodyPr spcFirstLastPara="1" wrap="square" lIns="91562" tIns="91562" rIns="91562" bIns="91562" anchor="t" anchorCtr="0">
            <a:noAutofit/>
          </a:bodyPr>
          <a:lstStyle/>
          <a:p>
            <a:pPr marL="0" indent="0">
              <a:buNone/>
            </a:pPr>
            <a:endParaRPr/>
          </a:p>
          <a:p>
            <a:pPr marL="457886" indent="-228943">
              <a:buSzPts val="1400"/>
              <a:buNone/>
            </a:pPr>
            <a:r>
              <a:rPr lang="en-US" b="1">
                <a:latin typeface="Arial"/>
                <a:ea typeface="Arial"/>
                <a:cs typeface="Arial"/>
                <a:sym typeface="Arial"/>
              </a:rPr>
              <a:t>Instructions:  </a:t>
            </a:r>
            <a:r>
              <a:rPr lang="en-US">
                <a:latin typeface="Arial"/>
                <a:ea typeface="Arial"/>
                <a:cs typeface="Arial"/>
                <a:sym typeface="Arial"/>
              </a:rPr>
              <a:t>Heirs’ property means that heirs have an undivided fractional interest in the land. Fractional here means a percentage interest as opposed to actual acreage.  Note these two key factors that influence fractional interest.  These are discussed further in the next slide.</a:t>
            </a:r>
            <a:endParaRPr>
              <a:latin typeface="Arial"/>
              <a:ea typeface="Arial"/>
              <a:cs typeface="Arial"/>
              <a:sym typeface="Arial"/>
            </a:endParaRPr>
          </a:p>
          <a:p>
            <a:pPr marL="0" indent="0">
              <a:buNone/>
            </a:pPr>
            <a:endParaRPr/>
          </a:p>
          <a:p>
            <a:pPr marL="457886" indent="-228943">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457886" indent="-228943">
              <a:buSzPts val="1400"/>
              <a:buNone/>
            </a:pPr>
            <a:endParaRPr b="1">
              <a:latin typeface="Arial"/>
              <a:ea typeface="Arial"/>
              <a:cs typeface="Arial"/>
              <a:sym typeface="Arial"/>
            </a:endParaRPr>
          </a:p>
          <a:p>
            <a:pPr marL="457886" indent="-228943">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457886" indent="-228943">
              <a:buSzPts val="1400"/>
              <a:buNone/>
            </a:pPr>
            <a:endParaRPr>
              <a:latin typeface="Arial"/>
              <a:ea typeface="Arial"/>
              <a:cs typeface="Arial"/>
              <a:sym typeface="Arial"/>
            </a:endParaRPr>
          </a:p>
          <a:p>
            <a:pPr marL="457886" indent="-228943">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0" indent="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3: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5" name="Google Shape;375;p23:notes"/>
          <p:cNvSpPr txBox="1">
            <a:spLocks noGrp="1"/>
          </p:cNvSpPr>
          <p:nvPr>
            <p:ph type="body" idx="1"/>
          </p:nvPr>
        </p:nvSpPr>
        <p:spPr>
          <a:xfrm>
            <a:off x="702310" y="4421823"/>
            <a:ext cx="5618480" cy="4189095"/>
          </a:xfrm>
          <a:prstGeom prst="rect">
            <a:avLst/>
          </a:prstGeom>
          <a:noFill/>
          <a:ln>
            <a:noFill/>
          </a:ln>
        </p:spPr>
        <p:txBody>
          <a:bodyPr spcFirstLastPara="1" wrap="square" lIns="93302" tIns="93302" rIns="93302" bIns="93302" anchor="t" anchorCtr="0">
            <a:noAutofit/>
          </a:bodyPr>
          <a:lstStyle/>
          <a:p>
            <a:pPr marL="162009" indent="0">
              <a:buNone/>
            </a:pPr>
            <a:r>
              <a:rPr lang="en-US" b="1" dirty="0"/>
              <a:t>Instruction</a:t>
            </a:r>
            <a:r>
              <a:rPr lang="en-US" dirty="0"/>
              <a:t>:</a:t>
            </a:r>
            <a:endParaRPr dirty="0"/>
          </a:p>
          <a:p>
            <a:pPr marL="162009" indent="0">
              <a:buNone/>
            </a:pPr>
            <a:endParaRPr dirty="0"/>
          </a:p>
          <a:p>
            <a:pPr marL="466586" lvl="1" indent="0">
              <a:lnSpc>
                <a:spcPct val="90000"/>
              </a:lnSpc>
              <a:buSzPts val="1946"/>
              <a:buNone/>
            </a:pPr>
            <a:r>
              <a:rPr lang="en-US" sz="2000" dirty="0">
                <a:solidFill>
                  <a:schemeClr val="lt1"/>
                </a:solidFill>
              </a:rPr>
              <a:t>This slide shows how limits in use of heirs’ property land ultimately impact the community.  </a:t>
            </a:r>
            <a:endParaRPr dirty="0"/>
          </a:p>
          <a:p>
            <a:pPr marL="466586" lvl="1" indent="0">
              <a:lnSpc>
                <a:spcPct val="90000"/>
              </a:lnSpc>
              <a:buSzPts val="1946"/>
              <a:buNone/>
            </a:pPr>
            <a:endParaRPr lang="en-US" sz="2000" dirty="0">
              <a:solidFill>
                <a:schemeClr val="lt1"/>
              </a:solidFill>
            </a:endParaRPr>
          </a:p>
          <a:p>
            <a:pPr marL="0" indent="0">
              <a:lnSpc>
                <a:spcPct val="115000"/>
              </a:lnSpc>
              <a:buClr>
                <a:schemeClr val="lt1"/>
              </a:buClr>
              <a:buSzPts val="1200"/>
              <a:buNone/>
            </a:pPr>
            <a:r>
              <a:rPr lang="en-US" sz="2000" dirty="0">
                <a:solidFill>
                  <a:schemeClr val="lt1"/>
                </a:solidFill>
                <a:latin typeface="Catamaran Light"/>
                <a:ea typeface="Catamaran Light"/>
                <a:cs typeface="Catamaran Light"/>
                <a:sym typeface="Catamaran Light"/>
              </a:rPr>
              <a:t>Examples of management decisions:</a:t>
            </a:r>
            <a:endParaRPr lang="en-US" sz="1200" dirty="0">
              <a:solidFill>
                <a:schemeClr val="dk1"/>
              </a:solidFill>
              <a:latin typeface="Catamaran Light"/>
              <a:ea typeface="Catamaran Light"/>
              <a:cs typeface="Catamaran Light"/>
              <a:sym typeface="Catamaran Light"/>
            </a:endParaRPr>
          </a:p>
          <a:p>
            <a:pPr marL="641555" lvl="1" indent="-174970">
              <a:lnSpc>
                <a:spcPct val="115000"/>
              </a:lnSpc>
              <a:buClr>
                <a:schemeClr val="lt1"/>
              </a:buClr>
              <a:buSzPts val="1200"/>
              <a:buFont typeface="Arial"/>
              <a:buChar char="•"/>
            </a:pPr>
            <a:r>
              <a:rPr lang="en-US" sz="1800" dirty="0">
                <a:solidFill>
                  <a:schemeClr val="lt1"/>
                </a:solidFill>
                <a:latin typeface="Catamaran Light"/>
                <a:ea typeface="Catamaran Light"/>
                <a:cs typeface="Catamaran Light"/>
                <a:sym typeface="Catamaran Light"/>
              </a:rPr>
              <a:t>Timber harvesting and reforestation</a:t>
            </a:r>
            <a:endParaRPr lang="en-US" dirty="0"/>
          </a:p>
          <a:p>
            <a:pPr marL="641555" lvl="1" indent="-174970">
              <a:lnSpc>
                <a:spcPct val="115000"/>
              </a:lnSpc>
              <a:buClr>
                <a:schemeClr val="lt1"/>
              </a:buClr>
              <a:buSzPts val="1200"/>
              <a:buFont typeface="Arial"/>
              <a:buChar char="•"/>
            </a:pPr>
            <a:r>
              <a:rPr lang="en-US" sz="1800" dirty="0">
                <a:solidFill>
                  <a:schemeClr val="lt1"/>
                </a:solidFill>
                <a:latin typeface="Catamaran Light"/>
                <a:ea typeface="Catamaran Light"/>
                <a:cs typeface="Catamaran Light"/>
                <a:sym typeface="Catamaran Light"/>
              </a:rPr>
              <a:t>Farm planting and harvesting</a:t>
            </a:r>
            <a:endParaRPr lang="en-US" sz="1200" dirty="0">
              <a:solidFill>
                <a:schemeClr val="dk1"/>
              </a:solidFill>
              <a:latin typeface="Catamaran Light"/>
              <a:ea typeface="Catamaran Light"/>
              <a:cs typeface="Catamaran Light"/>
              <a:sym typeface="Catamaran Light"/>
            </a:endParaRPr>
          </a:p>
          <a:p>
            <a:pPr marL="641555" lvl="1" indent="-174970">
              <a:lnSpc>
                <a:spcPct val="115000"/>
              </a:lnSpc>
              <a:buClr>
                <a:schemeClr val="lt1"/>
              </a:buClr>
              <a:buSzPts val="1200"/>
              <a:buFont typeface="Arial"/>
              <a:buChar char="•"/>
            </a:pPr>
            <a:r>
              <a:rPr lang="en-US" sz="1800" dirty="0">
                <a:solidFill>
                  <a:schemeClr val="lt1"/>
                </a:solidFill>
                <a:latin typeface="Catamaran Light"/>
                <a:ea typeface="Catamaran Light"/>
                <a:cs typeface="Catamaran Light"/>
                <a:sym typeface="Catamaran Light"/>
              </a:rPr>
              <a:t>Mineral rights</a:t>
            </a:r>
            <a:endParaRPr lang="en-US" sz="1200" dirty="0">
              <a:solidFill>
                <a:schemeClr val="dk1"/>
              </a:solidFill>
              <a:latin typeface="Catamaran Light"/>
              <a:ea typeface="Catamaran Light"/>
              <a:cs typeface="Catamaran Light"/>
              <a:sym typeface="Catamaran Light"/>
            </a:endParaRPr>
          </a:p>
          <a:p>
            <a:pPr marL="641555" lvl="1" indent="-174970">
              <a:lnSpc>
                <a:spcPct val="115000"/>
              </a:lnSpc>
              <a:buClr>
                <a:schemeClr val="lt1"/>
              </a:buClr>
              <a:buSzPts val="1200"/>
              <a:buFont typeface="Arial"/>
              <a:buChar char="•"/>
            </a:pPr>
            <a:r>
              <a:rPr lang="en-US" sz="1800" dirty="0">
                <a:solidFill>
                  <a:schemeClr val="lt1"/>
                </a:solidFill>
                <a:latin typeface="Catamaran Light"/>
                <a:ea typeface="Catamaran Light"/>
                <a:cs typeface="Catamaran Light"/>
                <a:sym typeface="Catamaran Light"/>
              </a:rPr>
              <a:t>Mortgages and other loans</a:t>
            </a:r>
            <a:endParaRPr lang="en-US" sz="1200" dirty="0">
              <a:solidFill>
                <a:schemeClr val="dk1"/>
              </a:solidFill>
              <a:latin typeface="Catamaran Light"/>
              <a:ea typeface="Catamaran Light"/>
              <a:cs typeface="Catamaran Light"/>
              <a:sym typeface="Catamaran Light"/>
            </a:endParaRPr>
          </a:p>
          <a:p>
            <a:pPr marL="641555" lvl="1" indent="-174970">
              <a:lnSpc>
                <a:spcPct val="115000"/>
              </a:lnSpc>
              <a:buClr>
                <a:schemeClr val="lt1"/>
              </a:buClr>
              <a:buSzPts val="1200"/>
              <a:buFont typeface="Arial"/>
              <a:buChar char="•"/>
            </a:pPr>
            <a:r>
              <a:rPr lang="en-US" sz="1800" dirty="0">
                <a:solidFill>
                  <a:schemeClr val="lt1"/>
                </a:solidFill>
                <a:latin typeface="Catamaran Light"/>
                <a:ea typeface="Catamaran Light"/>
                <a:cs typeface="Catamaran Light"/>
                <a:sym typeface="Catamaran Light"/>
              </a:rPr>
              <a:t>USDA programs</a:t>
            </a:r>
            <a:endParaRPr lang="en-US" sz="1200" dirty="0">
              <a:solidFill>
                <a:schemeClr val="dk1"/>
              </a:solidFill>
              <a:latin typeface="Catamaran Light"/>
              <a:ea typeface="Catamaran Light"/>
              <a:cs typeface="Catamaran Light"/>
              <a:sym typeface="Catamaran Light"/>
            </a:endParaRPr>
          </a:p>
          <a:p>
            <a:pPr marL="641555" lvl="1" indent="-174970">
              <a:lnSpc>
                <a:spcPct val="115000"/>
              </a:lnSpc>
              <a:buClr>
                <a:schemeClr val="lt1"/>
              </a:buClr>
              <a:buSzPts val="1200"/>
              <a:buFont typeface="Arial"/>
              <a:buChar char="•"/>
            </a:pPr>
            <a:r>
              <a:rPr lang="en-US" sz="1800" dirty="0">
                <a:solidFill>
                  <a:schemeClr val="lt1"/>
                </a:solidFill>
                <a:latin typeface="Catamaran Light"/>
                <a:ea typeface="Catamaran Light"/>
                <a:cs typeface="Catamaran Light"/>
                <a:sym typeface="Catamaran Light"/>
              </a:rPr>
              <a:t>Conservation easements</a:t>
            </a:r>
            <a:endParaRPr lang="en-US" sz="1200" dirty="0">
              <a:solidFill>
                <a:schemeClr val="dk1"/>
              </a:solidFill>
              <a:latin typeface="Catamaran Light"/>
              <a:ea typeface="Catamaran Light"/>
              <a:cs typeface="Catamaran Light"/>
              <a:sym typeface="Catamaran Light"/>
            </a:endParaRPr>
          </a:p>
          <a:p>
            <a:pPr marL="466586" lvl="1" indent="0">
              <a:lnSpc>
                <a:spcPct val="90000"/>
              </a:lnSpc>
              <a:buSzPts val="1946"/>
              <a:buNone/>
            </a:pPr>
            <a:endParaRPr lang="en-US" sz="2000" dirty="0">
              <a:solidFill>
                <a:schemeClr val="lt1"/>
              </a:solidFill>
            </a:endParaRPr>
          </a:p>
          <a:p>
            <a:pPr marL="466586" lvl="1" indent="0">
              <a:lnSpc>
                <a:spcPct val="90000"/>
              </a:lnSpc>
              <a:buSzPts val="1946"/>
              <a:buNone/>
            </a:pPr>
            <a:endParaRPr sz="2000" dirty="0">
              <a:solidFill>
                <a:schemeClr val="lt1"/>
              </a:solidFill>
            </a:endParaRPr>
          </a:p>
          <a:p>
            <a:pPr marL="466586" lvl="1" indent="0">
              <a:lnSpc>
                <a:spcPct val="90000"/>
              </a:lnSpc>
              <a:buSzPts val="1946"/>
              <a:buNone/>
            </a:pPr>
            <a:r>
              <a:rPr lang="en-US" sz="2000" dirty="0">
                <a:solidFill>
                  <a:schemeClr val="lt1"/>
                </a:solidFill>
              </a:rPr>
              <a:t>If heirs’ property affects how land is managed, and it cannot be developed to its full potential, then the community loses on potential taxes based on increased development and improvements. This impacts:</a:t>
            </a:r>
            <a:endParaRPr dirty="0"/>
          </a:p>
          <a:p>
            <a:pPr marL="641555" lvl="1" indent="-174970">
              <a:buClr>
                <a:schemeClr val="lt1"/>
              </a:buClr>
              <a:buFont typeface="Arial"/>
              <a:buChar char="•"/>
            </a:pPr>
            <a:r>
              <a:rPr lang="en-US" sz="1800" dirty="0">
                <a:solidFill>
                  <a:schemeClr val="lt1"/>
                </a:solidFill>
              </a:rPr>
              <a:t>Roads and Bridges</a:t>
            </a:r>
            <a:endParaRPr dirty="0"/>
          </a:p>
          <a:p>
            <a:pPr marL="641555" lvl="1" indent="-174970">
              <a:buClr>
                <a:schemeClr val="lt1"/>
              </a:buClr>
              <a:buFont typeface="Arial"/>
              <a:buChar char="•"/>
            </a:pPr>
            <a:r>
              <a:rPr lang="en-US" sz="1800" dirty="0">
                <a:solidFill>
                  <a:schemeClr val="lt1"/>
                </a:solidFill>
              </a:rPr>
              <a:t>Fire and Safety</a:t>
            </a:r>
            <a:endParaRPr dirty="0"/>
          </a:p>
          <a:p>
            <a:pPr marL="641555" lvl="1" indent="-174970">
              <a:buClr>
                <a:schemeClr val="lt1"/>
              </a:buClr>
              <a:buFont typeface="Arial"/>
              <a:buChar char="•"/>
            </a:pPr>
            <a:r>
              <a:rPr lang="en-US" sz="1800" dirty="0">
                <a:solidFill>
                  <a:schemeClr val="lt1"/>
                </a:solidFill>
              </a:rPr>
              <a:t>Sanitation</a:t>
            </a:r>
            <a:endParaRPr dirty="0"/>
          </a:p>
          <a:p>
            <a:pPr marL="641555" lvl="1" indent="-174970">
              <a:buClr>
                <a:schemeClr val="lt1"/>
              </a:buClr>
              <a:buFont typeface="Arial"/>
              <a:buChar char="•"/>
            </a:pPr>
            <a:r>
              <a:rPr lang="en-US" sz="1800" dirty="0">
                <a:solidFill>
                  <a:schemeClr val="lt1"/>
                </a:solidFill>
              </a:rPr>
              <a:t>Education</a:t>
            </a:r>
            <a:endParaRPr dirty="0"/>
          </a:p>
          <a:p>
            <a:pPr marL="162009" indent="0">
              <a:buNone/>
            </a:pPr>
            <a:endParaRPr dirty="0"/>
          </a:p>
          <a:p>
            <a:pPr marL="162009" indent="0">
              <a:buNone/>
            </a:pPr>
            <a:endParaRPr dirty="0"/>
          </a:p>
          <a:p>
            <a:pPr marL="466586" indent="-233292">
              <a:buSzPts val="1400"/>
              <a:buNone/>
            </a:pPr>
            <a:r>
              <a:rPr lang="en-US" b="1" dirty="0">
                <a:latin typeface="Arial"/>
                <a:ea typeface="Arial"/>
                <a:cs typeface="Arial"/>
                <a:sym typeface="Arial"/>
              </a:rPr>
              <a:t>Time</a:t>
            </a:r>
            <a:r>
              <a:rPr lang="en-US" dirty="0">
                <a:latin typeface="Arial"/>
                <a:ea typeface="Arial"/>
                <a:cs typeface="Arial"/>
                <a:sym typeface="Arial"/>
              </a:rPr>
              <a:t>: 5 minutes</a:t>
            </a:r>
            <a:endParaRPr dirty="0"/>
          </a:p>
          <a:p>
            <a:pPr marL="466586" indent="-233292">
              <a:buSzPts val="1400"/>
              <a:buNone/>
            </a:pPr>
            <a:endParaRPr b="1" dirty="0">
              <a:latin typeface="Arial"/>
              <a:ea typeface="Arial"/>
              <a:cs typeface="Arial"/>
              <a:sym typeface="Arial"/>
            </a:endParaRPr>
          </a:p>
          <a:p>
            <a:pPr marL="466586" indent="-233292">
              <a:buSzPts val="1400"/>
              <a:buNone/>
            </a:pPr>
            <a:r>
              <a:rPr lang="en-US" b="1" dirty="0">
                <a:latin typeface="Arial"/>
                <a:ea typeface="Arial"/>
                <a:cs typeface="Arial"/>
                <a:sym typeface="Arial"/>
              </a:rPr>
              <a:t>Materials:  </a:t>
            </a:r>
            <a:r>
              <a:rPr lang="en-US" b="0" dirty="0">
                <a:latin typeface="Arial"/>
                <a:ea typeface="Arial"/>
                <a:cs typeface="Arial"/>
                <a:sym typeface="Arial"/>
              </a:rPr>
              <a:t>None</a:t>
            </a:r>
            <a:endParaRPr dirty="0"/>
          </a:p>
          <a:p>
            <a:pPr marL="466586" indent="-233292">
              <a:buSzPts val="1400"/>
              <a:buNone/>
            </a:pPr>
            <a:endParaRPr dirty="0">
              <a:latin typeface="Arial"/>
              <a:ea typeface="Arial"/>
              <a:cs typeface="Arial"/>
              <a:sym typeface="Arial"/>
            </a:endParaRPr>
          </a:p>
          <a:p>
            <a:pPr marL="466586" indent="-233292">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162009" indent="0">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22: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5" name="Google Shape;255;p22:notes"/>
          <p:cNvSpPr txBox="1">
            <a:spLocks noGrp="1"/>
          </p:cNvSpPr>
          <p:nvPr>
            <p:ph type="body" idx="1"/>
          </p:nvPr>
        </p:nvSpPr>
        <p:spPr>
          <a:xfrm>
            <a:off x="702310" y="4421823"/>
            <a:ext cx="5618480" cy="4189095"/>
          </a:xfrm>
          <a:prstGeom prst="rect">
            <a:avLst/>
          </a:prstGeom>
          <a:noFill/>
          <a:ln>
            <a:noFill/>
          </a:ln>
        </p:spPr>
        <p:txBody>
          <a:bodyPr spcFirstLastPara="1" wrap="square" lIns="93302" tIns="93302" rIns="93302" bIns="93302" anchor="t" anchorCtr="0">
            <a:noAutofit/>
          </a:bodyPr>
          <a:lstStyle/>
          <a:p>
            <a:pPr marL="162009" indent="0">
              <a:buNone/>
            </a:pPr>
            <a:endParaRPr dirty="0"/>
          </a:p>
          <a:p>
            <a:pPr marL="116647" indent="0">
              <a:buNone/>
            </a:pPr>
            <a:r>
              <a:rPr lang="en-US" b="1" dirty="0"/>
              <a:t>Instructions:  </a:t>
            </a:r>
            <a:endParaRPr b="0" i="0" dirty="0">
              <a:solidFill>
                <a:srgbClr val="000000"/>
              </a:solidFill>
              <a:latin typeface="Open Sans"/>
              <a:ea typeface="Open Sans"/>
              <a:cs typeface="Open Sans"/>
              <a:sym typeface="Open Sans"/>
            </a:endParaRPr>
          </a:p>
          <a:p>
            <a:pPr marL="116647" indent="0">
              <a:buNone/>
            </a:pPr>
            <a:endParaRPr b="0" i="0" dirty="0">
              <a:solidFill>
                <a:srgbClr val="000000"/>
              </a:solidFill>
              <a:latin typeface="Open Sans"/>
              <a:ea typeface="Open Sans"/>
              <a:cs typeface="Open Sans"/>
              <a:sym typeface="Open Sans"/>
            </a:endParaRPr>
          </a:p>
          <a:p>
            <a:pPr marL="162009" indent="0">
              <a:buNone/>
            </a:pPr>
            <a:r>
              <a:rPr lang="en-US" b="0" i="0" dirty="0">
                <a:solidFill>
                  <a:srgbClr val="000000"/>
                </a:solidFill>
                <a:latin typeface="Avenir"/>
                <a:ea typeface="Avenir"/>
                <a:cs typeface="Avenir"/>
                <a:sym typeface="Avenir"/>
              </a:rPr>
              <a:t>If someone dies without a will, it is called “intestate,” which means</a:t>
            </a:r>
            <a:endParaRPr dirty="0"/>
          </a:p>
          <a:p>
            <a:pPr marL="466586" indent="-304577"/>
            <a:r>
              <a:rPr lang="en-US" b="0" i="0" dirty="0">
                <a:solidFill>
                  <a:srgbClr val="000000"/>
                </a:solidFill>
                <a:latin typeface="Avenir"/>
                <a:ea typeface="Avenir"/>
                <a:cs typeface="Avenir"/>
                <a:sym typeface="Avenir"/>
              </a:rPr>
              <a:t>The state uses established rules to determine </a:t>
            </a:r>
            <a:r>
              <a:rPr lang="en-US" dirty="0">
                <a:solidFill>
                  <a:srgbClr val="000000"/>
                </a:solidFill>
                <a:latin typeface="Avenir"/>
                <a:ea typeface="Avenir"/>
                <a:cs typeface="Avenir"/>
                <a:sym typeface="Avenir"/>
              </a:rPr>
              <a:t>distribution.</a:t>
            </a:r>
            <a:endParaRPr b="0" i="0" dirty="0">
              <a:solidFill>
                <a:srgbClr val="000000"/>
              </a:solidFill>
              <a:latin typeface="Avenir"/>
              <a:ea typeface="Avenir"/>
              <a:cs typeface="Avenir"/>
              <a:sym typeface="Avenir"/>
            </a:endParaRPr>
          </a:p>
          <a:p>
            <a:pPr marL="466586" indent="-304577"/>
            <a:r>
              <a:rPr lang="en-US" b="0" i="0" dirty="0">
                <a:solidFill>
                  <a:srgbClr val="000000"/>
                </a:solidFill>
                <a:latin typeface="Avenir"/>
                <a:ea typeface="Avenir"/>
                <a:cs typeface="Avenir"/>
                <a:sym typeface="Avenir"/>
              </a:rPr>
              <a:t>Dying intestate can add significant time to the process of  distribution. </a:t>
            </a:r>
            <a:endParaRPr dirty="0">
              <a:solidFill>
                <a:srgbClr val="000000"/>
              </a:solidFill>
              <a:latin typeface="Avenir"/>
              <a:ea typeface="Avenir"/>
              <a:cs typeface="Avenir"/>
              <a:sym typeface="Avenir"/>
            </a:endParaRPr>
          </a:p>
          <a:p>
            <a:pPr marL="466586" indent="-304577"/>
            <a:r>
              <a:rPr lang="en-US" dirty="0">
                <a:solidFill>
                  <a:srgbClr val="111111"/>
                </a:solidFill>
                <a:latin typeface="Avenir"/>
                <a:ea typeface="Avenir"/>
                <a:cs typeface="Avenir"/>
                <a:sym typeface="Avenir"/>
              </a:rPr>
              <a:t>If your children are minors, the court will appoint a representative to look after their interests.</a:t>
            </a:r>
            <a:endParaRPr dirty="0"/>
          </a:p>
          <a:p>
            <a:pPr marL="466586" indent="-304577"/>
            <a:r>
              <a:rPr lang="en-US" dirty="0">
                <a:solidFill>
                  <a:srgbClr val="111111"/>
                </a:solidFill>
                <a:latin typeface="Avenir"/>
                <a:ea typeface="Avenir"/>
                <a:cs typeface="Avenir"/>
                <a:sym typeface="Avenir"/>
              </a:rPr>
              <a:t>Dying intestate may have tax consequences. </a:t>
            </a:r>
            <a:endParaRPr dirty="0"/>
          </a:p>
          <a:p>
            <a:pPr marL="116647" indent="0">
              <a:buNone/>
            </a:pPr>
            <a:endParaRPr b="0" i="0" dirty="0">
              <a:solidFill>
                <a:srgbClr val="000000"/>
              </a:solidFill>
              <a:latin typeface="Open Sans"/>
              <a:ea typeface="Open Sans"/>
              <a:cs typeface="Open Sans"/>
              <a:sym typeface="Open Sans"/>
            </a:endParaRPr>
          </a:p>
          <a:p>
            <a:pPr marL="0" indent="0">
              <a:buClr>
                <a:schemeClr val="dk1"/>
              </a:buClr>
              <a:buSzPts val="1200"/>
              <a:buNone/>
            </a:pPr>
            <a:r>
              <a:rPr lang="en-US" b="1" dirty="0"/>
              <a:t>   Time</a:t>
            </a:r>
            <a:r>
              <a:rPr lang="en-US" b="0" dirty="0"/>
              <a:t>: 10 minutes</a:t>
            </a:r>
            <a:endParaRPr dirty="0"/>
          </a:p>
          <a:p>
            <a:pPr marL="0" indent="0">
              <a:buNone/>
            </a:pPr>
            <a:endParaRPr b="1" dirty="0"/>
          </a:p>
          <a:p>
            <a:pPr marL="0" indent="0">
              <a:buNone/>
            </a:pPr>
            <a:r>
              <a:rPr lang="en-US" b="1" dirty="0"/>
              <a:t>   Materials:  </a:t>
            </a:r>
            <a:r>
              <a:rPr lang="en-US" b="0" dirty="0"/>
              <a:t>none</a:t>
            </a:r>
          </a:p>
          <a:p>
            <a:pPr marL="0" indent="0">
              <a:buNone/>
            </a:pPr>
            <a:endParaRPr lang="en-US" b="0" dirty="0"/>
          </a:p>
          <a:p>
            <a:pPr marL="0" indent="0" defTabSz="933172">
              <a:buNone/>
              <a:defRPr/>
            </a:pPr>
            <a:r>
              <a:rPr lang="en-US" b="1" dirty="0"/>
              <a:t>Handouts:  </a:t>
            </a:r>
            <a:r>
              <a:rPr lang="en-US" b="0" dirty="0"/>
              <a:t>none</a:t>
            </a:r>
            <a:endParaRPr lang="en-US" dirty="0"/>
          </a:p>
          <a:p>
            <a:pPr marL="0" indent="0">
              <a:buNone/>
            </a:pPr>
            <a:endParaRPr dirty="0"/>
          </a:p>
          <a:p>
            <a:pPr marL="0" indent="0">
              <a:buNone/>
            </a:pPr>
            <a:endParaRPr dirty="0"/>
          </a:p>
          <a:p>
            <a:pPr marL="0" indent="0">
              <a:buNone/>
            </a:pPr>
            <a:endParaRPr dirty="0"/>
          </a:p>
          <a:p>
            <a:pPr marL="0" indent="0">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0" indent="0">
              <a:buNone/>
            </a:pPr>
            <a:r>
              <a:rPr lang="en-US" b="1" dirty="0"/>
              <a:t>Instructions:  </a:t>
            </a:r>
            <a:r>
              <a:rPr lang="en-US" b="0" dirty="0"/>
              <a:t>Explain the purpose of the overall curriculum. </a:t>
            </a:r>
            <a:endParaRPr lang="en-US" dirty="0"/>
          </a:p>
          <a:p>
            <a:pPr marL="0" indent="0">
              <a:buNone/>
            </a:pPr>
            <a:endParaRPr lang="en-US" b="0" dirty="0"/>
          </a:p>
          <a:p>
            <a:pPr marL="0" indent="0">
              <a:buClr>
                <a:schemeClr val="dk1"/>
              </a:buClr>
              <a:buSzPts val="1200"/>
              <a:buNone/>
            </a:pPr>
            <a:r>
              <a:rPr lang="en-US" b="1" dirty="0"/>
              <a:t>Time</a:t>
            </a:r>
            <a:r>
              <a:rPr lang="en-US" b="0" dirty="0"/>
              <a:t>: 1 minute</a:t>
            </a:r>
            <a:endParaRPr lang="en-US" dirty="0"/>
          </a:p>
          <a:p>
            <a:pPr marL="0" indent="0">
              <a:buNone/>
            </a:pPr>
            <a:endParaRPr lang="en-US" b="1" dirty="0"/>
          </a:p>
          <a:p>
            <a:pPr marL="0" indent="0">
              <a:buNone/>
            </a:pPr>
            <a:r>
              <a:rPr lang="en-US" b="1" dirty="0"/>
              <a:t>Materials:  </a:t>
            </a:r>
            <a:r>
              <a:rPr lang="en-US" b="0" dirty="0"/>
              <a:t>none</a:t>
            </a:r>
            <a:endParaRPr lang="en-US" dirty="0"/>
          </a:p>
        </p:txBody>
      </p:sp>
    </p:spTree>
    <p:extLst>
      <p:ext uri="{BB962C8B-B14F-4D97-AF65-F5344CB8AC3E}">
        <p14:creationId xmlns:p14="http://schemas.microsoft.com/office/powerpoint/2010/main" val="15298318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24: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2" name="Google Shape;402;p24:notes"/>
          <p:cNvSpPr txBox="1">
            <a:spLocks noGrp="1"/>
          </p:cNvSpPr>
          <p:nvPr>
            <p:ph type="body" idx="1"/>
          </p:nvPr>
        </p:nvSpPr>
        <p:spPr>
          <a:xfrm>
            <a:off x="702310" y="4421823"/>
            <a:ext cx="5618480" cy="4189095"/>
          </a:xfrm>
          <a:prstGeom prst="rect">
            <a:avLst/>
          </a:prstGeom>
          <a:noFill/>
          <a:ln>
            <a:noFill/>
          </a:ln>
        </p:spPr>
        <p:txBody>
          <a:bodyPr spcFirstLastPara="1" wrap="square" lIns="93302" tIns="93302" rIns="93302" bIns="93302" anchor="t" anchorCtr="0">
            <a:noAutofit/>
          </a:bodyPr>
          <a:lstStyle/>
          <a:p>
            <a:pPr marL="466586" indent="-233292">
              <a:buSzPts val="1400"/>
              <a:buNone/>
            </a:pPr>
            <a:r>
              <a:rPr lang="en-US" b="1" dirty="0">
                <a:latin typeface="Arial"/>
                <a:ea typeface="Arial"/>
                <a:cs typeface="Arial"/>
                <a:sym typeface="Arial"/>
              </a:rPr>
              <a:t>Instructions:  </a:t>
            </a:r>
            <a:r>
              <a:rPr lang="en-US" dirty="0">
                <a:latin typeface="Arial"/>
                <a:ea typeface="Arial"/>
                <a:cs typeface="Arial"/>
                <a:sym typeface="Arial"/>
              </a:rPr>
              <a:t>Review these summary points to prepare for the next section.</a:t>
            </a:r>
            <a:endParaRPr dirty="0"/>
          </a:p>
          <a:p>
            <a:pPr marL="466586" indent="-233292">
              <a:buSzPts val="1400"/>
              <a:buNone/>
            </a:pPr>
            <a:endParaRPr dirty="0">
              <a:latin typeface="Arial"/>
              <a:ea typeface="Arial"/>
              <a:cs typeface="Arial"/>
              <a:sym typeface="Arial"/>
            </a:endParaRPr>
          </a:p>
          <a:p>
            <a:pPr marL="466586" indent="-233292">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466586" indent="-233292">
              <a:buSzPts val="1400"/>
              <a:buNone/>
            </a:pPr>
            <a:endParaRPr b="1" dirty="0">
              <a:latin typeface="Arial"/>
              <a:ea typeface="Arial"/>
              <a:cs typeface="Arial"/>
              <a:sym typeface="Arial"/>
            </a:endParaRPr>
          </a:p>
          <a:p>
            <a:pPr marL="466586" indent="-233292">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466586" indent="-233292">
              <a:buSzPts val="1400"/>
              <a:buNone/>
            </a:pPr>
            <a:endParaRPr dirty="0">
              <a:latin typeface="Arial"/>
              <a:ea typeface="Arial"/>
              <a:cs typeface="Arial"/>
              <a:sym typeface="Arial"/>
            </a:endParaRPr>
          </a:p>
          <a:p>
            <a:pPr marL="466586" indent="-233292">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162009" indent="0">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3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5" name="Google Shape;345;p30:notes"/>
          <p:cNvSpPr txBox="1">
            <a:spLocks noGrp="1"/>
          </p:cNvSpPr>
          <p:nvPr>
            <p:ph type="body" idx="1"/>
          </p:nvPr>
        </p:nvSpPr>
        <p:spPr>
          <a:xfrm>
            <a:off x="702310" y="4421823"/>
            <a:ext cx="5618480" cy="4189095"/>
          </a:xfrm>
          <a:prstGeom prst="rect">
            <a:avLst/>
          </a:prstGeom>
          <a:noFill/>
          <a:ln>
            <a:noFill/>
          </a:ln>
        </p:spPr>
        <p:txBody>
          <a:bodyPr spcFirstLastPara="1" wrap="square" lIns="93302" tIns="93302" rIns="93302" bIns="93302" anchor="t" anchorCtr="0">
            <a:noAutofit/>
          </a:bodyPr>
          <a:lstStyle/>
          <a:p>
            <a:pPr marL="162009" indent="0">
              <a:buNone/>
            </a:pPr>
            <a:endParaRPr dirty="0"/>
          </a:p>
          <a:p>
            <a:pPr marL="116647" indent="0">
              <a:buNone/>
            </a:pPr>
            <a:r>
              <a:rPr lang="en-US" b="1" dirty="0"/>
              <a:t>Instructions:  </a:t>
            </a:r>
            <a:r>
              <a:rPr lang="en-US" b="0" i="0" dirty="0">
                <a:solidFill>
                  <a:srgbClr val="000000"/>
                </a:solidFill>
                <a:latin typeface="Open Sans"/>
                <a:ea typeface="Open Sans"/>
                <a:cs typeface="Open Sans"/>
                <a:sym typeface="Open Sans"/>
              </a:rPr>
              <a:t>Understanding how your property is titled is vital to drafting your will.  This next session explores some things to consider.</a:t>
            </a:r>
            <a:endParaRPr dirty="0"/>
          </a:p>
          <a:p>
            <a:pPr marL="0" indent="0">
              <a:buClr>
                <a:schemeClr val="dk1"/>
              </a:buClr>
              <a:buSzPts val="1200"/>
              <a:buNone/>
            </a:pPr>
            <a:endParaRPr b="1" dirty="0"/>
          </a:p>
          <a:p>
            <a:pPr marL="0" indent="0">
              <a:buClr>
                <a:schemeClr val="dk1"/>
              </a:buClr>
              <a:buSzPts val="1200"/>
              <a:buNone/>
            </a:pPr>
            <a:r>
              <a:rPr lang="en-US" b="1" dirty="0"/>
              <a:t>   Time</a:t>
            </a:r>
            <a:r>
              <a:rPr lang="en-US" b="0" dirty="0"/>
              <a:t>: 1 minute</a:t>
            </a:r>
            <a:endParaRPr dirty="0"/>
          </a:p>
          <a:p>
            <a:pPr marL="0" indent="0">
              <a:buNone/>
            </a:pPr>
            <a:endParaRPr b="1" dirty="0"/>
          </a:p>
          <a:p>
            <a:pPr marL="0" indent="0">
              <a:buNone/>
            </a:pPr>
            <a:r>
              <a:rPr lang="en-US" b="1" dirty="0"/>
              <a:t>   Materials:  </a:t>
            </a:r>
            <a:r>
              <a:rPr lang="en-US" b="0" dirty="0"/>
              <a:t>none</a:t>
            </a:r>
          </a:p>
          <a:p>
            <a:pPr marL="0" indent="0">
              <a:buNone/>
            </a:pPr>
            <a:endParaRPr lang="en-US" b="0" dirty="0"/>
          </a:p>
          <a:p>
            <a:pPr marL="0" indent="0" defTabSz="933172">
              <a:buNone/>
              <a:defRPr/>
            </a:pPr>
            <a:r>
              <a:rPr lang="en-US" b="1" dirty="0"/>
              <a:t>Handouts:  </a:t>
            </a:r>
            <a:r>
              <a:rPr lang="en-US" b="0" dirty="0"/>
              <a:t>none</a:t>
            </a:r>
            <a:endParaRPr lang="en-US" dirty="0"/>
          </a:p>
          <a:p>
            <a:pPr marL="0" indent="0">
              <a:buNone/>
            </a:pPr>
            <a:endParaRPr dirty="0"/>
          </a:p>
          <a:p>
            <a:pPr marL="0" indent="0">
              <a:buNone/>
            </a:pPr>
            <a:endParaRPr dirty="0"/>
          </a:p>
          <a:p>
            <a:pPr marL="0" indent="0">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8: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0" name="Google Shape;330;p28:notes"/>
          <p:cNvSpPr txBox="1">
            <a:spLocks noGrp="1"/>
          </p:cNvSpPr>
          <p:nvPr>
            <p:ph type="body" idx="1"/>
          </p:nvPr>
        </p:nvSpPr>
        <p:spPr>
          <a:xfrm>
            <a:off x="702310" y="4421823"/>
            <a:ext cx="5618480" cy="4189095"/>
          </a:xfrm>
          <a:prstGeom prst="rect">
            <a:avLst/>
          </a:prstGeom>
          <a:noFill/>
          <a:ln>
            <a:noFill/>
          </a:ln>
        </p:spPr>
        <p:txBody>
          <a:bodyPr spcFirstLastPara="1" wrap="square" lIns="93302" tIns="93302" rIns="93302" bIns="93302" anchor="t" anchorCtr="0">
            <a:noAutofit/>
          </a:bodyPr>
          <a:lstStyle/>
          <a:p>
            <a:pPr marL="162009" indent="0">
              <a:buNone/>
            </a:pPr>
            <a:endParaRPr dirty="0"/>
          </a:p>
          <a:p>
            <a:pPr marL="116647" indent="0">
              <a:buNone/>
            </a:pPr>
            <a:r>
              <a:rPr lang="en-US" b="1" dirty="0"/>
              <a:t>Instructions:  </a:t>
            </a:r>
            <a:endParaRPr b="0" i="0" dirty="0">
              <a:solidFill>
                <a:srgbClr val="000000"/>
              </a:solidFill>
              <a:latin typeface="Open Sans"/>
              <a:ea typeface="Open Sans"/>
              <a:cs typeface="Open Sans"/>
              <a:sym typeface="Open Sans"/>
            </a:endParaRPr>
          </a:p>
          <a:p>
            <a:pPr marL="162009" indent="0">
              <a:buNone/>
            </a:pPr>
            <a:r>
              <a:rPr lang="en-US" dirty="0">
                <a:solidFill>
                  <a:schemeClr val="dk2"/>
                </a:solidFill>
                <a:latin typeface="Catamaran Light"/>
                <a:ea typeface="Catamaran Light"/>
                <a:cs typeface="Catamaran Light"/>
                <a:sym typeface="Catamaran Light"/>
              </a:rPr>
              <a:t>Using a trust or business entity can avoid partition and the decedent can determine the use and management of the property after his or her death.</a:t>
            </a:r>
            <a:endParaRPr dirty="0"/>
          </a:p>
          <a:p>
            <a:pPr marL="162009" indent="0">
              <a:buNone/>
            </a:pPr>
            <a:endParaRPr dirty="0"/>
          </a:p>
          <a:p>
            <a:pPr marL="162009" indent="0">
              <a:buNone/>
            </a:pPr>
            <a:r>
              <a:rPr lang="en-US" dirty="0"/>
              <a:t>Generally, interests in entities could include shares of stock in a corporation, membership interests in a limited liability company, partnership shares/units in a partnership, etc.</a:t>
            </a:r>
            <a:endParaRPr dirty="0"/>
          </a:p>
          <a:p>
            <a:pPr marL="162009" indent="0">
              <a:buNone/>
            </a:pPr>
            <a:endParaRPr sz="1000" dirty="0"/>
          </a:p>
          <a:p>
            <a:pPr marL="162009" indent="0">
              <a:buNone/>
            </a:pPr>
            <a:r>
              <a:rPr lang="en-US" dirty="0"/>
              <a:t>Some trusts are created by a will. Other trusts are created prior to the owner’s death by a trust instrument. </a:t>
            </a:r>
            <a:endParaRPr dirty="0"/>
          </a:p>
          <a:p>
            <a:pPr marL="162009" indent="0">
              <a:buNone/>
            </a:pPr>
            <a:endParaRPr dirty="0"/>
          </a:p>
          <a:p>
            <a:pPr marL="162009" indent="0">
              <a:buNone/>
            </a:pPr>
            <a:r>
              <a:rPr lang="en-US" b="1" dirty="0"/>
              <a:t>Prior to your death:</a:t>
            </a:r>
            <a:endParaRPr dirty="0"/>
          </a:p>
          <a:p>
            <a:pPr marL="162009" indent="0">
              <a:buNone/>
            </a:pPr>
            <a:r>
              <a:rPr lang="en-US" dirty="0"/>
              <a:t>If the trust is created prior to the owner’s death, the owner will deed their property to the trust.  Trusts are managed by one or more trustees who have broad discretionary powers.  Prior to the death of either spouse, your lawyer may help you convey property to a trust, corporation, limited liability company or other entity.</a:t>
            </a:r>
            <a:endParaRPr dirty="0"/>
          </a:p>
          <a:p>
            <a:pPr marL="162009" indent="0">
              <a:buNone/>
            </a:pPr>
            <a:endParaRPr dirty="0"/>
          </a:p>
          <a:p>
            <a:pPr marL="162009" indent="0">
              <a:buNone/>
            </a:pPr>
            <a:r>
              <a:rPr lang="en-US" dirty="0"/>
              <a:t>NOTE:  Seek advice as to the effect on property taxes, if the property is your homestead.  </a:t>
            </a:r>
            <a:endParaRPr dirty="0"/>
          </a:p>
          <a:p>
            <a:pPr marL="162009" indent="0">
              <a:buNone/>
            </a:pPr>
            <a:endParaRPr dirty="0"/>
          </a:p>
          <a:p>
            <a:pPr marL="162009" indent="0">
              <a:buNone/>
            </a:pPr>
            <a:r>
              <a:rPr lang="en-US" dirty="0"/>
              <a:t>If property is placed in an entity prior to your death, your will provides for the interests in the entity</a:t>
            </a:r>
            <a:r>
              <a:rPr lang="en-US" sz="1600" dirty="0"/>
              <a:t> </a:t>
            </a:r>
            <a:r>
              <a:rPr lang="en-US" dirty="0"/>
              <a:t>you created to be left to a spouse or children.</a:t>
            </a:r>
            <a:endParaRPr dirty="0"/>
          </a:p>
          <a:p>
            <a:pPr marL="162009" indent="0">
              <a:buNone/>
            </a:pPr>
            <a:endParaRPr dirty="0"/>
          </a:p>
          <a:p>
            <a:pPr marL="162009" indent="0">
              <a:buNone/>
            </a:pPr>
            <a:r>
              <a:rPr lang="en-US" b="1" dirty="0"/>
              <a:t>Upon death through a will: </a:t>
            </a:r>
            <a:endParaRPr dirty="0"/>
          </a:p>
          <a:p>
            <a:pPr marL="162009" indent="0">
              <a:buNone/>
            </a:pPr>
            <a:r>
              <a:rPr lang="en-US" dirty="0"/>
              <a:t>Upon death, if you have kept the property in your name, a will may place property in a trust for the benefit of a spouse or children.</a:t>
            </a:r>
            <a:endParaRPr dirty="0"/>
          </a:p>
          <a:p>
            <a:pPr marL="162009" indent="0">
              <a:buNone/>
            </a:pPr>
            <a:endParaRPr dirty="0"/>
          </a:p>
          <a:p>
            <a:pPr marL="0" indent="0">
              <a:buClr>
                <a:schemeClr val="dk1"/>
              </a:buClr>
              <a:buSzPts val="1200"/>
              <a:buNone/>
            </a:pPr>
            <a:endParaRPr b="1" dirty="0"/>
          </a:p>
          <a:p>
            <a:pPr marL="0" indent="0">
              <a:buClr>
                <a:schemeClr val="dk1"/>
              </a:buClr>
              <a:buSzPts val="1200"/>
              <a:buNone/>
            </a:pPr>
            <a:r>
              <a:rPr lang="en-US" b="1" dirty="0"/>
              <a:t>   Time</a:t>
            </a:r>
            <a:r>
              <a:rPr lang="en-US" b="0" dirty="0"/>
              <a:t>: 5 minutes</a:t>
            </a:r>
            <a:endParaRPr dirty="0"/>
          </a:p>
          <a:p>
            <a:pPr marL="0" indent="0">
              <a:buNone/>
            </a:pPr>
            <a:endParaRPr b="1" dirty="0"/>
          </a:p>
          <a:p>
            <a:pPr marL="0" indent="0">
              <a:buNone/>
            </a:pPr>
            <a:r>
              <a:rPr lang="en-US" b="1" dirty="0"/>
              <a:t>   Materials:  </a:t>
            </a:r>
            <a:r>
              <a:rPr lang="en-US" b="0" dirty="0"/>
              <a:t>none</a:t>
            </a:r>
          </a:p>
          <a:p>
            <a:pPr marL="0" indent="0">
              <a:buNone/>
            </a:pPr>
            <a:endParaRPr lang="en-US" b="0" dirty="0"/>
          </a:p>
          <a:p>
            <a:pPr marL="0" indent="0" defTabSz="933172">
              <a:buNone/>
              <a:defRPr/>
            </a:pPr>
            <a:r>
              <a:rPr lang="en-US" b="1" dirty="0"/>
              <a:t>Handouts:  </a:t>
            </a:r>
            <a:r>
              <a:rPr lang="en-US" b="0" dirty="0"/>
              <a:t>none</a:t>
            </a:r>
            <a:endParaRPr lang="en-US" dirty="0"/>
          </a:p>
          <a:p>
            <a:pPr marL="0" indent="0">
              <a:buNone/>
            </a:pPr>
            <a:endParaRPr dirty="0"/>
          </a:p>
          <a:p>
            <a:pPr marL="0" indent="0">
              <a:buNone/>
            </a:pPr>
            <a:endParaRPr dirty="0"/>
          </a:p>
          <a:p>
            <a:pPr marL="162009" indent="0">
              <a:buNone/>
            </a:pPr>
            <a:endParaRPr dirty="0"/>
          </a:p>
          <a:p>
            <a:pPr marL="0" indent="0">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28:notes"/>
          <p:cNvSpPr>
            <a:spLocks noGrp="1" noRot="1" noChangeAspect="1"/>
          </p:cNvSpPr>
          <p:nvPr>
            <p:ph type="sldImg" idx="2"/>
          </p:nvPr>
        </p:nvSpPr>
        <p:spPr>
          <a:xfrm>
            <a:off x="382588" y="687388"/>
            <a:ext cx="6103937" cy="34337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2" name="Google Shape;532;p28:notes"/>
          <p:cNvSpPr txBox="1">
            <a:spLocks noGrp="1"/>
          </p:cNvSpPr>
          <p:nvPr>
            <p:ph type="body" idx="1"/>
          </p:nvPr>
        </p:nvSpPr>
        <p:spPr>
          <a:xfrm>
            <a:off x="687042" y="4349334"/>
            <a:ext cx="5496339" cy="4120421"/>
          </a:xfrm>
          <a:prstGeom prst="rect">
            <a:avLst/>
          </a:prstGeom>
          <a:noFill/>
          <a:ln>
            <a:noFill/>
          </a:ln>
        </p:spPr>
        <p:txBody>
          <a:bodyPr spcFirstLastPara="1" wrap="square" lIns="91562" tIns="91562" rIns="91562" bIns="91562" anchor="t" anchorCtr="0">
            <a:noAutofit/>
          </a:bodyPr>
          <a:lstStyle/>
          <a:p>
            <a:pPr marL="0" indent="0">
              <a:buNone/>
            </a:pPr>
            <a:r>
              <a:rPr lang="en-US" b="1" dirty="0"/>
              <a:t>Instructions: </a:t>
            </a:r>
            <a:r>
              <a:rPr lang="en-US" dirty="0">
                <a:latin typeface="Calibri"/>
                <a:ea typeface="Calibri"/>
                <a:cs typeface="Calibri"/>
                <a:sym typeface="Calibri"/>
              </a:rPr>
              <a:t>Now we’re going to talk about different legal structures for holding land.  We’re talking about this so you have some familiarity with the terms; obviously, it’s not your job to give legal advice, but it is important that you have some sense of what these things are.  </a:t>
            </a:r>
            <a:endParaRPr dirty="0">
              <a:latin typeface="Calibri"/>
              <a:ea typeface="Calibri"/>
              <a:cs typeface="Calibri"/>
              <a:sym typeface="Calibri"/>
            </a:endParaRPr>
          </a:p>
          <a:p>
            <a:pPr marL="0" indent="0">
              <a:buClr>
                <a:schemeClr val="dk1"/>
              </a:buClr>
              <a:buSzPts val="1200"/>
              <a:buNone/>
            </a:pPr>
            <a:endParaRPr b="1" dirty="0"/>
          </a:p>
          <a:p>
            <a:pPr marL="0" indent="0">
              <a:buClr>
                <a:schemeClr val="dk1"/>
              </a:buClr>
              <a:buSzPts val="1200"/>
              <a:buNone/>
            </a:pPr>
            <a:r>
              <a:rPr lang="en-US" b="1" dirty="0"/>
              <a:t>Time</a:t>
            </a:r>
            <a:r>
              <a:rPr lang="en-US" b="0" dirty="0"/>
              <a:t>: </a:t>
            </a:r>
            <a:r>
              <a:rPr lang="en-US" dirty="0"/>
              <a:t>1</a:t>
            </a:r>
            <a:r>
              <a:rPr lang="en-US" b="0" dirty="0"/>
              <a:t> minute</a:t>
            </a:r>
            <a:endParaRPr dirty="0"/>
          </a:p>
          <a:p>
            <a:pPr marL="0" indent="0">
              <a:buClr>
                <a:schemeClr val="dk1"/>
              </a:buClr>
              <a:buSzPts val="1200"/>
              <a:buNone/>
            </a:pPr>
            <a:endParaRPr b="0" dirty="0"/>
          </a:p>
          <a:p>
            <a:pPr marL="0" indent="0">
              <a:buNone/>
            </a:pPr>
            <a:r>
              <a:rPr lang="en-US" b="1" dirty="0"/>
              <a:t>Materials:  </a:t>
            </a:r>
            <a:r>
              <a:rPr lang="en-US" b="0" dirty="0"/>
              <a:t>none</a:t>
            </a:r>
            <a:endParaRPr dirty="0"/>
          </a:p>
          <a:p>
            <a:pPr marL="0" indent="0">
              <a:buNone/>
            </a:pPr>
            <a:endParaRPr b="0" dirty="0"/>
          </a:p>
          <a:p>
            <a:pPr marL="0" indent="0">
              <a:buNone/>
            </a:pPr>
            <a:r>
              <a:rPr lang="en-US" b="1" dirty="0"/>
              <a:t>Handouts: </a:t>
            </a:r>
            <a:r>
              <a:rPr lang="en-US" b="0" dirty="0"/>
              <a:t>none</a:t>
            </a:r>
            <a:endParaRPr dirty="0"/>
          </a:p>
          <a:p>
            <a:pPr marL="0" indent="0">
              <a:buClr>
                <a:schemeClr val="dk1"/>
              </a:buClr>
              <a:buSzPts val="1200"/>
              <a:buNone/>
            </a:pPr>
            <a:endParaRPr dirty="0"/>
          </a:p>
          <a:p>
            <a:pPr marL="0" indent="0">
              <a:buNone/>
            </a:pPr>
            <a:endParaRPr b="1" dirty="0"/>
          </a:p>
          <a:p>
            <a:pPr marL="0" indent="0">
              <a:buNone/>
            </a:pPr>
            <a:r>
              <a:rPr lang="en-US" b="1" dirty="0"/>
              <a:t>  </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 name="Google Shape;87;p1:notes"/>
          <p:cNvSpPr txBox="1">
            <a:spLocks noGrp="1"/>
          </p:cNvSpPr>
          <p:nvPr>
            <p:ph type="body" idx="1"/>
          </p:nvPr>
        </p:nvSpPr>
        <p:spPr>
          <a:xfrm>
            <a:off x="702310" y="4421823"/>
            <a:ext cx="5618480" cy="4189095"/>
          </a:xfrm>
          <a:prstGeom prst="rect">
            <a:avLst/>
          </a:prstGeom>
          <a:noFill/>
          <a:ln>
            <a:noFill/>
          </a:ln>
        </p:spPr>
        <p:txBody>
          <a:bodyPr spcFirstLastPara="1" wrap="square" lIns="93302" tIns="93302" rIns="93302" bIns="93302" anchor="t" anchorCtr="0">
            <a:noAutofit/>
          </a:bodyPr>
          <a:lstStyle/>
          <a:p>
            <a:pPr marL="0" indent="0">
              <a:buNone/>
            </a:pPr>
            <a:r>
              <a:rPr lang="en-US" b="1" dirty="0"/>
              <a:t>Total Session Time</a:t>
            </a:r>
            <a:r>
              <a:rPr lang="en-US" b="0" dirty="0"/>
              <a:t>: 3 hours</a:t>
            </a:r>
            <a:endParaRPr dirty="0"/>
          </a:p>
          <a:p>
            <a:pPr marL="0" indent="0">
              <a:buNone/>
            </a:pPr>
            <a:endParaRPr b="0" dirty="0"/>
          </a:p>
          <a:p>
            <a:pPr marL="0" indent="0">
              <a:buNone/>
            </a:pPr>
            <a:r>
              <a:rPr lang="en-US" b="1" dirty="0"/>
              <a:t>Instructions:  </a:t>
            </a:r>
            <a:r>
              <a:rPr lang="en-US" b="0" dirty="0"/>
              <a:t>Have this slide up when participants enter the room.</a:t>
            </a:r>
            <a:endParaRPr dirty="0"/>
          </a:p>
          <a:p>
            <a:pPr marL="0" indent="0">
              <a:buNone/>
            </a:pPr>
            <a:endParaRPr b="0" dirty="0"/>
          </a:p>
          <a:p>
            <a:pPr marL="0" indent="0">
              <a:buClr>
                <a:schemeClr val="dk1"/>
              </a:buClr>
              <a:buSzPts val="1200"/>
              <a:buNone/>
            </a:pPr>
            <a:r>
              <a:rPr lang="en-US" b="1" dirty="0"/>
              <a:t>Time</a:t>
            </a:r>
            <a:r>
              <a:rPr lang="en-US" b="0" dirty="0"/>
              <a:t>: 1 minute</a:t>
            </a:r>
            <a:endParaRPr dirty="0"/>
          </a:p>
          <a:p>
            <a:pPr marL="0" indent="0">
              <a:buNone/>
            </a:pPr>
            <a:endParaRPr b="1" dirty="0"/>
          </a:p>
          <a:p>
            <a:pPr marL="0" indent="0">
              <a:buNone/>
            </a:pPr>
            <a:r>
              <a:rPr lang="en-US" b="1" dirty="0"/>
              <a:t>Materials:  </a:t>
            </a:r>
            <a:r>
              <a:rPr lang="en-US" b="0" dirty="0"/>
              <a:t>none</a:t>
            </a:r>
          </a:p>
          <a:p>
            <a:pPr marL="0" indent="0">
              <a:buNone/>
            </a:pPr>
            <a:endParaRPr lang="en-US" b="0" dirty="0"/>
          </a:p>
          <a:p>
            <a:pPr marL="0" indent="0" defTabSz="933172">
              <a:buNone/>
              <a:defRPr/>
            </a:pPr>
            <a:r>
              <a:rPr lang="en-US" b="1" dirty="0"/>
              <a:t>Handouts:  </a:t>
            </a:r>
            <a:r>
              <a:rPr lang="en-US" b="0" dirty="0"/>
              <a:t>none</a:t>
            </a:r>
            <a:endParaRPr lang="en-US" dirty="0"/>
          </a:p>
          <a:p>
            <a:pPr marL="0" indent="0">
              <a:buNone/>
            </a:pPr>
            <a:endParaRPr dirty="0"/>
          </a:p>
          <a:p>
            <a:pPr marL="0" indent="0">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 name="Google Shape;116;p6:notes"/>
          <p:cNvSpPr txBox="1">
            <a:spLocks noGrp="1"/>
          </p:cNvSpPr>
          <p:nvPr>
            <p:ph type="body" idx="1"/>
          </p:nvPr>
        </p:nvSpPr>
        <p:spPr>
          <a:xfrm>
            <a:off x="702310" y="4421823"/>
            <a:ext cx="5618480" cy="4189095"/>
          </a:xfrm>
          <a:prstGeom prst="rect">
            <a:avLst/>
          </a:prstGeom>
          <a:noFill/>
          <a:ln>
            <a:noFill/>
          </a:ln>
        </p:spPr>
        <p:txBody>
          <a:bodyPr spcFirstLastPara="1" wrap="square" lIns="93302" tIns="93302" rIns="93302" bIns="93302" anchor="t" anchorCtr="0">
            <a:noAutofit/>
          </a:bodyPr>
          <a:lstStyle/>
          <a:p>
            <a:pPr marL="165087" indent="0">
              <a:buNone/>
            </a:pPr>
            <a:r>
              <a:rPr lang="en-US" b="1" dirty="0"/>
              <a:t>Instructions</a:t>
            </a:r>
            <a:r>
              <a:rPr lang="en-US" dirty="0"/>
              <a:t>: Ask the participants the questions on slide. Asking these questions will help you get to know where the audience is and what they are interested in learning. </a:t>
            </a:r>
            <a:endParaRPr dirty="0"/>
          </a:p>
          <a:p>
            <a:pPr marL="165087" indent="0">
              <a:buNone/>
            </a:pPr>
            <a:endParaRPr dirty="0"/>
          </a:p>
          <a:p>
            <a:pPr marL="165087" indent="0">
              <a:buNone/>
            </a:pPr>
            <a:r>
              <a:rPr lang="en-US" b="1" dirty="0"/>
              <a:t>Time:	</a:t>
            </a:r>
            <a:r>
              <a:rPr lang="en-US" b="0" dirty="0"/>
              <a:t>4 minutes</a:t>
            </a:r>
            <a:endParaRPr dirty="0"/>
          </a:p>
          <a:p>
            <a:pPr marL="165087" indent="0">
              <a:buNone/>
            </a:pPr>
            <a:endParaRPr b="0" dirty="0"/>
          </a:p>
          <a:p>
            <a:pPr marL="165087" indent="0">
              <a:buNone/>
            </a:pPr>
            <a:r>
              <a:rPr lang="en-US" b="1" dirty="0"/>
              <a:t>Materials</a:t>
            </a:r>
            <a:r>
              <a:rPr lang="en-US" b="0" dirty="0"/>
              <a:t>:     none</a:t>
            </a:r>
            <a:endParaRPr dirty="0"/>
          </a:p>
          <a:p>
            <a:pPr marL="165087" indent="0">
              <a:buNone/>
            </a:pPr>
            <a:endParaRPr b="0" dirty="0"/>
          </a:p>
          <a:p>
            <a:pPr marL="165087" indent="0">
              <a:buNone/>
            </a:pPr>
            <a:r>
              <a:rPr lang="en-US" b="1" dirty="0"/>
              <a:t>Handouts</a:t>
            </a:r>
            <a:r>
              <a:rPr lang="en-US" b="0" dirty="0"/>
              <a:t>:    none</a:t>
            </a:r>
            <a:endParaRPr dirty="0"/>
          </a:p>
          <a:p>
            <a:pPr marL="466586" indent="-233292">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6: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p16:notes"/>
          <p:cNvSpPr txBox="1">
            <a:spLocks noGrp="1"/>
          </p:cNvSpPr>
          <p:nvPr>
            <p:ph type="body" idx="1"/>
          </p:nvPr>
        </p:nvSpPr>
        <p:spPr>
          <a:xfrm>
            <a:off x="702310" y="4421823"/>
            <a:ext cx="5618480" cy="4189095"/>
          </a:xfrm>
          <a:prstGeom prst="rect">
            <a:avLst/>
          </a:prstGeom>
          <a:noFill/>
          <a:ln>
            <a:noFill/>
          </a:ln>
        </p:spPr>
        <p:txBody>
          <a:bodyPr spcFirstLastPara="1" wrap="square" lIns="93302" tIns="93302" rIns="93302" bIns="93302" anchor="t" anchorCtr="0">
            <a:noAutofit/>
          </a:bodyPr>
          <a:lstStyle/>
          <a:p>
            <a:pPr marL="116647" indent="0">
              <a:buNone/>
            </a:pPr>
            <a:r>
              <a:rPr lang="en-US" b="1" dirty="0"/>
              <a:t>Instructions:  </a:t>
            </a:r>
            <a:r>
              <a:rPr lang="en-US" b="0" i="0" dirty="0">
                <a:solidFill>
                  <a:srgbClr val="000000"/>
                </a:solidFill>
                <a:latin typeface="Open Sans"/>
                <a:ea typeface="Open Sans"/>
                <a:cs typeface="Open Sans"/>
                <a:sym typeface="Open Sans"/>
              </a:rPr>
              <a:t>This is a section divider to introduce the next topic.</a:t>
            </a:r>
            <a:endParaRPr dirty="0"/>
          </a:p>
          <a:p>
            <a:pPr marL="0" indent="0">
              <a:buClr>
                <a:schemeClr val="dk1"/>
              </a:buClr>
              <a:buSzPts val="1200"/>
              <a:buNone/>
            </a:pPr>
            <a:endParaRPr b="1" dirty="0"/>
          </a:p>
          <a:p>
            <a:pPr marL="0" indent="0">
              <a:buClr>
                <a:schemeClr val="dk1"/>
              </a:buClr>
              <a:buSzPts val="1200"/>
              <a:buNone/>
            </a:pPr>
            <a:r>
              <a:rPr lang="en-US" b="1" dirty="0"/>
              <a:t>   Time</a:t>
            </a:r>
            <a:r>
              <a:rPr lang="en-US" b="0" dirty="0"/>
              <a:t>: 1 minute</a:t>
            </a:r>
            <a:endParaRPr dirty="0"/>
          </a:p>
          <a:p>
            <a:pPr marL="0" indent="0">
              <a:buNone/>
            </a:pPr>
            <a:endParaRPr b="1" dirty="0"/>
          </a:p>
          <a:p>
            <a:pPr marL="0" indent="0">
              <a:buNone/>
            </a:pPr>
            <a:r>
              <a:rPr lang="en-US" b="1" dirty="0"/>
              <a:t>   Materials:  </a:t>
            </a:r>
            <a:r>
              <a:rPr lang="en-US" b="0" dirty="0"/>
              <a:t>none</a:t>
            </a:r>
          </a:p>
          <a:p>
            <a:pPr marL="0" indent="0">
              <a:buNone/>
            </a:pPr>
            <a:endParaRPr lang="en-US" b="0" dirty="0"/>
          </a:p>
          <a:p>
            <a:pPr marL="0" indent="0" defTabSz="933172">
              <a:buNone/>
              <a:defRPr/>
            </a:pPr>
            <a:r>
              <a:rPr lang="en-US" b="1" dirty="0"/>
              <a:t>Handouts:  </a:t>
            </a:r>
            <a:r>
              <a:rPr lang="en-US" b="0" dirty="0"/>
              <a:t>none</a:t>
            </a:r>
            <a:endParaRPr lang="en-US" dirty="0"/>
          </a:p>
          <a:p>
            <a:pPr marL="0" indent="0">
              <a:buNone/>
            </a:pPr>
            <a:endParaRPr dirty="0"/>
          </a:p>
          <a:p>
            <a:pPr marL="0" indent="0">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8: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 name="Google Shape;132;p8:notes"/>
          <p:cNvSpPr txBox="1">
            <a:spLocks noGrp="1"/>
          </p:cNvSpPr>
          <p:nvPr>
            <p:ph type="body" idx="1"/>
          </p:nvPr>
        </p:nvSpPr>
        <p:spPr>
          <a:xfrm>
            <a:off x="702310" y="4421823"/>
            <a:ext cx="5618480" cy="4189095"/>
          </a:xfrm>
          <a:prstGeom prst="rect">
            <a:avLst/>
          </a:prstGeom>
          <a:noFill/>
          <a:ln>
            <a:noFill/>
          </a:ln>
        </p:spPr>
        <p:txBody>
          <a:bodyPr spcFirstLastPara="1" wrap="square" lIns="93302" tIns="93302" rIns="93302" bIns="93302" anchor="t" anchorCtr="0">
            <a:noAutofit/>
          </a:bodyPr>
          <a:lstStyle/>
          <a:p>
            <a:pPr marL="165087" indent="0">
              <a:buNone/>
            </a:pPr>
            <a:r>
              <a:rPr lang="en-US" b="1" dirty="0"/>
              <a:t>Instructions</a:t>
            </a:r>
            <a:r>
              <a:rPr lang="en-US" dirty="0"/>
              <a:t>. Ask the participants the question on the slide.  Most people are focused on the monetary and time costs of getting a will in place. This will help people think about the hidden costs of not having one.  </a:t>
            </a:r>
            <a:endParaRPr dirty="0"/>
          </a:p>
          <a:p>
            <a:pPr marL="950902" lvl="1" indent="-310364">
              <a:buFont typeface="Arial"/>
              <a:buChar char="•"/>
            </a:pPr>
            <a:r>
              <a:rPr lang="en-US" dirty="0"/>
              <a:t>Probate can be very costly </a:t>
            </a:r>
            <a:endParaRPr dirty="0"/>
          </a:p>
          <a:p>
            <a:pPr marL="950902" lvl="1" indent="-310364">
              <a:buFont typeface="Arial"/>
              <a:buChar char="•"/>
            </a:pPr>
            <a:r>
              <a:rPr lang="en-US" dirty="0"/>
              <a:t>Incapacitation and the need to obtain guardianship can be expensive </a:t>
            </a:r>
            <a:endParaRPr dirty="0"/>
          </a:p>
          <a:p>
            <a:pPr marL="950902" lvl="1" indent="-310364">
              <a:buFont typeface="Arial"/>
              <a:buChar char="•"/>
            </a:pPr>
            <a:r>
              <a:rPr lang="en-US" dirty="0"/>
              <a:t>Higher taxes without a trust</a:t>
            </a:r>
            <a:endParaRPr dirty="0"/>
          </a:p>
          <a:p>
            <a:pPr marL="475451" indent="-239080">
              <a:buNone/>
            </a:pPr>
            <a:endParaRPr dirty="0"/>
          </a:p>
          <a:p>
            <a:pPr marL="165087" indent="0">
              <a:buNone/>
            </a:pPr>
            <a:r>
              <a:rPr lang="en-US" b="1" dirty="0"/>
              <a:t>Time</a:t>
            </a:r>
            <a:r>
              <a:rPr lang="en-US" dirty="0"/>
              <a:t>:	3 minutes</a:t>
            </a:r>
            <a:endParaRPr dirty="0"/>
          </a:p>
          <a:p>
            <a:pPr marL="165087" indent="0">
              <a:buNone/>
            </a:pPr>
            <a:endParaRPr dirty="0"/>
          </a:p>
          <a:p>
            <a:pPr marL="165087" indent="0">
              <a:buNone/>
            </a:pPr>
            <a:r>
              <a:rPr lang="en-US" b="1" dirty="0"/>
              <a:t>Materials</a:t>
            </a:r>
            <a:r>
              <a:rPr lang="en-US" dirty="0"/>
              <a:t>:     none</a:t>
            </a:r>
            <a:endParaRPr dirty="0"/>
          </a:p>
          <a:p>
            <a:pPr marL="165087" indent="0">
              <a:buNone/>
            </a:pPr>
            <a:endParaRPr dirty="0"/>
          </a:p>
          <a:p>
            <a:pPr marL="165087" indent="0">
              <a:buNone/>
            </a:pPr>
            <a:r>
              <a:rPr lang="en-US" b="1" dirty="0"/>
              <a:t>Handouts:</a:t>
            </a:r>
            <a:r>
              <a:rPr lang="en-US" dirty="0"/>
              <a:t>    none</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9: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p9:notes"/>
          <p:cNvSpPr txBox="1">
            <a:spLocks noGrp="1"/>
          </p:cNvSpPr>
          <p:nvPr>
            <p:ph type="body" idx="1"/>
          </p:nvPr>
        </p:nvSpPr>
        <p:spPr>
          <a:xfrm>
            <a:off x="702310" y="4421823"/>
            <a:ext cx="5618480" cy="4189095"/>
          </a:xfrm>
          <a:prstGeom prst="rect">
            <a:avLst/>
          </a:prstGeom>
          <a:noFill/>
          <a:ln>
            <a:noFill/>
          </a:ln>
        </p:spPr>
        <p:txBody>
          <a:bodyPr spcFirstLastPara="1" wrap="square" lIns="93302" tIns="93302" rIns="93302" bIns="93302" anchor="t" anchorCtr="0">
            <a:noAutofit/>
          </a:bodyPr>
          <a:lstStyle/>
          <a:p>
            <a:pPr marL="165087" indent="0">
              <a:buNone/>
            </a:pPr>
            <a:r>
              <a:rPr lang="en-US" b="1" dirty="0"/>
              <a:t>Instruction: </a:t>
            </a:r>
            <a:r>
              <a:rPr lang="en-US" b="0" dirty="0"/>
              <a:t>Ask the participants the question on the slide. </a:t>
            </a:r>
            <a:r>
              <a:rPr lang="en-US" dirty="0"/>
              <a:t>This will give you an understanding of obstacles your audience feels or experiences.</a:t>
            </a:r>
            <a:endParaRPr dirty="0"/>
          </a:p>
          <a:p>
            <a:pPr marL="165087" indent="0">
              <a:buNone/>
            </a:pPr>
            <a:endParaRPr b="1" dirty="0"/>
          </a:p>
          <a:p>
            <a:pPr marL="165087" indent="0">
              <a:buNone/>
            </a:pPr>
            <a:r>
              <a:rPr lang="en-US" b="1" dirty="0"/>
              <a:t>Time:	</a:t>
            </a:r>
            <a:r>
              <a:rPr lang="en-US" b="0" dirty="0"/>
              <a:t>2 minutes </a:t>
            </a:r>
            <a:endParaRPr dirty="0"/>
          </a:p>
          <a:p>
            <a:pPr marL="165087" indent="0">
              <a:buNone/>
            </a:pPr>
            <a:endParaRPr b="1" dirty="0"/>
          </a:p>
          <a:p>
            <a:pPr marL="165087" indent="0">
              <a:buNone/>
            </a:pPr>
            <a:r>
              <a:rPr lang="en-US" b="1" dirty="0"/>
              <a:t>Materials:   </a:t>
            </a:r>
            <a:r>
              <a:rPr lang="en-US" b="0" dirty="0"/>
              <a:t>none</a:t>
            </a:r>
            <a:endParaRPr dirty="0"/>
          </a:p>
          <a:p>
            <a:pPr marL="165087" indent="0">
              <a:buNone/>
            </a:pPr>
            <a:endParaRPr b="1" dirty="0"/>
          </a:p>
          <a:p>
            <a:pPr marL="165087" indent="0">
              <a:buNone/>
            </a:pPr>
            <a:r>
              <a:rPr lang="en-US" b="1" dirty="0"/>
              <a:t>Handouts</a:t>
            </a:r>
            <a:r>
              <a:rPr lang="en-US" dirty="0"/>
              <a:t>:   none</a:t>
            </a:r>
            <a:endParaRPr dirty="0"/>
          </a:p>
          <a:p>
            <a:pPr marL="466586" indent="-233292">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1: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p11:notes"/>
          <p:cNvSpPr txBox="1">
            <a:spLocks noGrp="1"/>
          </p:cNvSpPr>
          <p:nvPr>
            <p:ph type="body" idx="1"/>
          </p:nvPr>
        </p:nvSpPr>
        <p:spPr>
          <a:xfrm>
            <a:off x="702310" y="4421823"/>
            <a:ext cx="5618480" cy="4189095"/>
          </a:xfrm>
          <a:prstGeom prst="rect">
            <a:avLst/>
          </a:prstGeom>
          <a:noFill/>
          <a:ln>
            <a:noFill/>
          </a:ln>
        </p:spPr>
        <p:txBody>
          <a:bodyPr spcFirstLastPara="1" wrap="square" lIns="93302" tIns="93302" rIns="93302" bIns="93302" anchor="t" anchorCtr="0">
            <a:noAutofit/>
          </a:bodyPr>
          <a:lstStyle/>
          <a:p>
            <a:pPr marL="165087" indent="0">
              <a:buNone/>
            </a:pPr>
            <a:r>
              <a:rPr lang="en-US" b="1" dirty="0"/>
              <a:t>Instruction: </a:t>
            </a:r>
            <a:r>
              <a:rPr lang="en-US" b="0" dirty="0"/>
              <a:t>Discuss the slide. </a:t>
            </a:r>
            <a:r>
              <a:rPr lang="en-US" dirty="0"/>
              <a:t>This will give you an understanding of obstacles your audience feels or experiences.</a:t>
            </a:r>
            <a:endParaRPr dirty="0"/>
          </a:p>
          <a:p>
            <a:pPr marL="165087" indent="0">
              <a:buNone/>
            </a:pPr>
            <a:endParaRPr b="1" dirty="0"/>
          </a:p>
          <a:p>
            <a:pPr marL="165087" indent="0">
              <a:buNone/>
            </a:pPr>
            <a:r>
              <a:rPr lang="en-US" b="1" dirty="0"/>
              <a:t>Time:	</a:t>
            </a:r>
            <a:r>
              <a:rPr lang="en-US" b="0" dirty="0"/>
              <a:t>2 minutes </a:t>
            </a:r>
            <a:endParaRPr dirty="0"/>
          </a:p>
          <a:p>
            <a:pPr marL="165087" indent="0">
              <a:buNone/>
            </a:pPr>
            <a:endParaRPr b="1" dirty="0"/>
          </a:p>
          <a:p>
            <a:pPr marL="165087" indent="0">
              <a:buNone/>
            </a:pPr>
            <a:r>
              <a:rPr lang="en-US" b="1" dirty="0"/>
              <a:t>Materials:   </a:t>
            </a:r>
            <a:r>
              <a:rPr lang="en-US" b="0" dirty="0"/>
              <a:t>none</a:t>
            </a:r>
            <a:endParaRPr dirty="0"/>
          </a:p>
          <a:p>
            <a:pPr marL="165087" indent="0">
              <a:buNone/>
            </a:pPr>
            <a:endParaRPr b="1" dirty="0"/>
          </a:p>
          <a:p>
            <a:pPr marL="165087" indent="0">
              <a:buNone/>
            </a:pPr>
            <a:r>
              <a:rPr lang="en-US" b="1" dirty="0"/>
              <a:t>Handouts</a:t>
            </a:r>
            <a:r>
              <a:rPr lang="en-US" dirty="0"/>
              <a:t>:   none </a:t>
            </a:r>
            <a:endParaRPr dirty="0"/>
          </a:p>
          <a:p>
            <a:pPr marL="165087" indent="0">
              <a:buNone/>
            </a:pPr>
            <a:endParaRPr dirty="0"/>
          </a:p>
          <a:p>
            <a:pPr marL="165087" indent="0">
              <a:buNone/>
            </a:pPr>
            <a:r>
              <a:rPr lang="en-US" b="1" dirty="0"/>
              <a:t>Source: </a:t>
            </a:r>
            <a:r>
              <a:rPr lang="en-US" dirty="0"/>
              <a:t>       https://www.caring.com/caregivers/estate-planning/wills-survey/</a:t>
            </a:r>
            <a:endParaRPr dirty="0"/>
          </a:p>
          <a:p>
            <a:pPr marL="162009" indent="0">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 name="Google Shape;92;p2:notes"/>
          <p:cNvSpPr txBox="1">
            <a:spLocks noGrp="1"/>
          </p:cNvSpPr>
          <p:nvPr>
            <p:ph type="body" idx="1"/>
          </p:nvPr>
        </p:nvSpPr>
        <p:spPr>
          <a:xfrm>
            <a:off x="702310" y="4421823"/>
            <a:ext cx="5618480" cy="4189095"/>
          </a:xfrm>
          <a:prstGeom prst="rect">
            <a:avLst/>
          </a:prstGeom>
          <a:noFill/>
          <a:ln>
            <a:noFill/>
          </a:ln>
        </p:spPr>
        <p:txBody>
          <a:bodyPr spcFirstLastPara="1" wrap="square" lIns="93302" tIns="93302" rIns="93302" bIns="93302" anchor="t" anchorCtr="0">
            <a:noAutofit/>
          </a:bodyPr>
          <a:lstStyle/>
          <a:p>
            <a:pPr marL="0" indent="0">
              <a:buNone/>
            </a:pPr>
            <a:r>
              <a:rPr lang="en-US" b="1" dirty="0"/>
              <a:t>Instructions:  </a:t>
            </a:r>
            <a:r>
              <a:rPr lang="en-US" b="0" dirty="0"/>
              <a:t>Read the disclaimer and answer any questions that may arise. </a:t>
            </a:r>
            <a:endParaRPr dirty="0"/>
          </a:p>
          <a:p>
            <a:pPr marL="0" indent="0">
              <a:buNone/>
            </a:pPr>
            <a:endParaRPr b="0" dirty="0"/>
          </a:p>
          <a:p>
            <a:pPr marL="0" indent="0">
              <a:buClr>
                <a:schemeClr val="dk1"/>
              </a:buClr>
              <a:buSzPts val="1200"/>
              <a:buNone/>
            </a:pPr>
            <a:r>
              <a:rPr lang="en-US" b="1" dirty="0"/>
              <a:t>Time</a:t>
            </a:r>
            <a:r>
              <a:rPr lang="en-US" b="0" dirty="0"/>
              <a:t>: 1 minute</a:t>
            </a:r>
            <a:endParaRPr dirty="0"/>
          </a:p>
          <a:p>
            <a:pPr marL="0" indent="0">
              <a:buNone/>
            </a:pPr>
            <a:endParaRPr b="1" dirty="0"/>
          </a:p>
          <a:p>
            <a:pPr marL="0" indent="0">
              <a:buNone/>
            </a:pPr>
            <a:r>
              <a:rPr lang="en-US" b="1" dirty="0"/>
              <a:t>Materials:  </a:t>
            </a:r>
            <a:r>
              <a:rPr lang="en-US" b="0" dirty="0"/>
              <a:t>none</a:t>
            </a:r>
          </a:p>
          <a:p>
            <a:pPr marL="0" indent="0" defTabSz="933172">
              <a:buNone/>
              <a:defRPr/>
            </a:pPr>
            <a:endParaRPr lang="en-US" b="1" dirty="0"/>
          </a:p>
          <a:p>
            <a:pPr marL="0" indent="0" defTabSz="933172">
              <a:buNone/>
              <a:defRPr/>
            </a:pPr>
            <a:r>
              <a:rPr lang="en-US" b="1" dirty="0"/>
              <a:t>Handouts:  </a:t>
            </a:r>
            <a:r>
              <a:rPr lang="en-US" b="0" dirty="0"/>
              <a:t>none</a:t>
            </a:r>
            <a:endParaRPr lang="en-US" dirty="0"/>
          </a:p>
          <a:p>
            <a:pPr marL="0" indent="0">
              <a:buNone/>
            </a:pP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2: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p12:notes"/>
          <p:cNvSpPr txBox="1">
            <a:spLocks noGrp="1"/>
          </p:cNvSpPr>
          <p:nvPr>
            <p:ph type="body" idx="1"/>
          </p:nvPr>
        </p:nvSpPr>
        <p:spPr>
          <a:xfrm>
            <a:off x="702310" y="4421823"/>
            <a:ext cx="5618480" cy="4189095"/>
          </a:xfrm>
          <a:prstGeom prst="rect">
            <a:avLst/>
          </a:prstGeom>
          <a:noFill/>
          <a:ln>
            <a:noFill/>
          </a:ln>
        </p:spPr>
        <p:txBody>
          <a:bodyPr spcFirstLastPara="1" wrap="square" lIns="93302" tIns="93302" rIns="93302" bIns="93302" anchor="t" anchorCtr="0">
            <a:noAutofit/>
          </a:bodyPr>
          <a:lstStyle/>
          <a:p>
            <a:pPr marL="165087" indent="0">
              <a:buNone/>
            </a:pPr>
            <a:r>
              <a:rPr lang="en-US" b="1" dirty="0"/>
              <a:t>Instruction: </a:t>
            </a:r>
            <a:r>
              <a:rPr lang="en-US" b="0" dirty="0"/>
              <a:t>Discuss the slide.</a:t>
            </a:r>
            <a:endParaRPr dirty="0"/>
          </a:p>
          <a:p>
            <a:pPr marL="165087" indent="0">
              <a:buNone/>
            </a:pPr>
            <a:endParaRPr lang="en-US" b="1" dirty="0"/>
          </a:p>
          <a:p>
            <a:pPr marL="466586" marR="3849331" lvl="1">
              <a:lnSpc>
                <a:spcPct val="115000"/>
              </a:lnSpc>
              <a:spcBef>
                <a:spcPts val="511"/>
              </a:spcBef>
              <a:spcAft>
                <a:spcPts val="1021"/>
              </a:spcAft>
              <a:buFont typeface="Arial" panose="020B0604020202020204" pitchFamily="34" charset="0"/>
              <a:buChar char="•"/>
            </a:pPr>
            <a:r>
              <a:rPr lang="en-US" sz="1800" dirty="0">
                <a:solidFill>
                  <a:srgbClr val="080808"/>
                </a:solidFill>
                <a:latin typeface="Dosis" panose="02010703020202060003" pitchFamily="2" charset="0"/>
                <a:ea typeface="Times New Roman" panose="02020603050405020304" pitchFamily="18" charset="0"/>
                <a:cs typeface="Times New Roman" panose="02020603050405020304" pitchFamily="18" charset="0"/>
              </a:rPr>
              <a:t>What do you notice?</a:t>
            </a:r>
          </a:p>
          <a:p>
            <a:pPr marL="466586" marR="3849331" lvl="1">
              <a:lnSpc>
                <a:spcPct val="115000"/>
              </a:lnSpc>
              <a:spcBef>
                <a:spcPts val="511"/>
              </a:spcBef>
              <a:spcAft>
                <a:spcPts val="1021"/>
              </a:spcAft>
              <a:buFont typeface="Arial" panose="020B0604020202020204" pitchFamily="34" charset="0"/>
              <a:buChar char="•"/>
            </a:pPr>
            <a:r>
              <a:rPr lang="en-US" sz="1800" dirty="0">
                <a:solidFill>
                  <a:srgbClr val="080808"/>
                </a:solidFill>
                <a:latin typeface="Dosis" panose="02010703020202060003" pitchFamily="2" charset="0"/>
                <a:ea typeface="Times New Roman" panose="02020603050405020304" pitchFamily="18" charset="0"/>
                <a:cs typeface="Times New Roman" panose="02020603050405020304" pitchFamily="18" charset="0"/>
              </a:rPr>
              <a:t>What surprises you?</a:t>
            </a:r>
          </a:p>
          <a:p>
            <a:pPr marL="165087" indent="0">
              <a:buNone/>
            </a:pPr>
            <a:endParaRPr b="1" dirty="0"/>
          </a:p>
          <a:p>
            <a:pPr marL="165087" indent="0">
              <a:buNone/>
            </a:pPr>
            <a:r>
              <a:rPr lang="en-US" b="1" dirty="0"/>
              <a:t>Time:	</a:t>
            </a:r>
            <a:r>
              <a:rPr lang="en-US" b="0" dirty="0"/>
              <a:t>2 minutes </a:t>
            </a:r>
            <a:endParaRPr dirty="0"/>
          </a:p>
          <a:p>
            <a:pPr marL="165087" indent="0">
              <a:buNone/>
            </a:pPr>
            <a:endParaRPr b="1" dirty="0"/>
          </a:p>
          <a:p>
            <a:pPr marL="165087" indent="0">
              <a:buNone/>
            </a:pPr>
            <a:r>
              <a:rPr lang="en-US" b="1" dirty="0"/>
              <a:t>Materials:   </a:t>
            </a:r>
            <a:r>
              <a:rPr lang="en-US" b="0" dirty="0"/>
              <a:t>none</a:t>
            </a:r>
            <a:endParaRPr dirty="0"/>
          </a:p>
          <a:p>
            <a:pPr marL="165087" indent="0">
              <a:buNone/>
            </a:pPr>
            <a:endParaRPr b="1" dirty="0"/>
          </a:p>
          <a:p>
            <a:pPr marL="165087" indent="0">
              <a:buNone/>
            </a:pPr>
            <a:r>
              <a:rPr lang="en-US" b="1" dirty="0"/>
              <a:t>Handouts</a:t>
            </a:r>
            <a:r>
              <a:rPr lang="en-US" dirty="0"/>
              <a:t>:  none</a:t>
            </a:r>
            <a:endParaRPr dirty="0"/>
          </a:p>
          <a:p>
            <a:pPr marL="165087" indent="0">
              <a:buNone/>
            </a:pPr>
            <a:endParaRPr dirty="0"/>
          </a:p>
          <a:p>
            <a:pPr marL="165087" indent="0">
              <a:buNone/>
            </a:pPr>
            <a:r>
              <a:rPr lang="en-US" b="1" dirty="0"/>
              <a:t>Source:       </a:t>
            </a:r>
            <a:r>
              <a:rPr lang="en-US" dirty="0"/>
              <a:t>https://news.gallup.com/poll/351500/how-many-americans-have-will.aspx</a:t>
            </a:r>
            <a:endParaRPr dirty="0"/>
          </a:p>
          <a:p>
            <a:pPr marL="466586" indent="-233292">
              <a:buNone/>
            </a:pPr>
            <a:endParaRPr dirty="0"/>
          </a:p>
          <a:p>
            <a:pPr marL="466586" indent="-233292">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7: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 name="Google Shape;207;p17:notes"/>
          <p:cNvSpPr txBox="1">
            <a:spLocks noGrp="1"/>
          </p:cNvSpPr>
          <p:nvPr>
            <p:ph type="body" idx="1"/>
          </p:nvPr>
        </p:nvSpPr>
        <p:spPr>
          <a:xfrm>
            <a:off x="702310" y="4421823"/>
            <a:ext cx="5618480" cy="4189095"/>
          </a:xfrm>
          <a:prstGeom prst="rect">
            <a:avLst/>
          </a:prstGeom>
          <a:noFill/>
          <a:ln>
            <a:noFill/>
          </a:ln>
        </p:spPr>
        <p:txBody>
          <a:bodyPr spcFirstLastPara="1" wrap="square" lIns="93302" tIns="93302" rIns="93302" bIns="93302" anchor="t" anchorCtr="0">
            <a:noAutofit/>
          </a:bodyPr>
          <a:lstStyle/>
          <a:p>
            <a:pPr marL="116647" indent="0">
              <a:buNone/>
            </a:pPr>
            <a:r>
              <a:rPr lang="en-US" b="1" dirty="0"/>
              <a:t>Instructions:  </a:t>
            </a:r>
            <a:r>
              <a:rPr lang="en-US" b="0" i="0" dirty="0">
                <a:solidFill>
                  <a:srgbClr val="000000"/>
                </a:solidFill>
                <a:latin typeface="Open Sans"/>
                <a:ea typeface="Open Sans"/>
                <a:cs typeface="Open Sans"/>
                <a:sym typeface="Open Sans"/>
              </a:rPr>
              <a:t>Most people take care of their property while living, but many of these same people make no plans for its management after their death. </a:t>
            </a:r>
            <a:endParaRPr dirty="0"/>
          </a:p>
          <a:p>
            <a:pPr marL="116647" indent="0">
              <a:buNone/>
            </a:pPr>
            <a:r>
              <a:rPr lang="en-US" b="0" i="0" dirty="0">
                <a:solidFill>
                  <a:srgbClr val="000000"/>
                </a:solidFill>
                <a:latin typeface="Open Sans"/>
                <a:ea typeface="Open Sans"/>
                <a:cs typeface="Open Sans"/>
                <a:sym typeface="Open Sans"/>
              </a:rPr>
              <a:t>Despite concern for families, friends, and property during their lifetimes, they fail to provide guidance when it is most needed—when they are no longer present to make decisions. </a:t>
            </a:r>
            <a:endParaRPr dirty="0"/>
          </a:p>
          <a:p>
            <a:pPr marL="116647" indent="0">
              <a:buNone/>
            </a:pPr>
            <a:r>
              <a:rPr lang="en-US" b="0" i="0" dirty="0">
                <a:solidFill>
                  <a:srgbClr val="000000"/>
                </a:solidFill>
                <a:latin typeface="Open Sans"/>
                <a:ea typeface="Open Sans"/>
                <a:cs typeface="Open Sans"/>
                <a:sym typeface="Open Sans"/>
              </a:rPr>
              <a:t>As a result, the state decides how their belongings will be distributed. Therefore, everyone should consider having an estate/succession plan.</a:t>
            </a:r>
            <a:endParaRPr dirty="0"/>
          </a:p>
          <a:p>
            <a:pPr marL="116647" indent="0">
              <a:buNone/>
            </a:pPr>
            <a:endParaRPr b="0" i="0" dirty="0">
              <a:solidFill>
                <a:srgbClr val="000000"/>
              </a:solidFill>
              <a:latin typeface="Open Sans"/>
              <a:ea typeface="Open Sans"/>
              <a:cs typeface="Open Sans"/>
              <a:sym typeface="Open Sans"/>
            </a:endParaRPr>
          </a:p>
          <a:p>
            <a:pPr marL="0" indent="0">
              <a:buClr>
                <a:schemeClr val="dk1"/>
              </a:buClr>
              <a:buSzPts val="1200"/>
              <a:buNone/>
            </a:pPr>
            <a:endParaRPr b="1" dirty="0"/>
          </a:p>
          <a:p>
            <a:pPr marL="0" indent="0">
              <a:buClr>
                <a:schemeClr val="dk1"/>
              </a:buClr>
              <a:buSzPts val="1200"/>
              <a:buNone/>
            </a:pPr>
            <a:r>
              <a:rPr lang="en-US" b="1" dirty="0"/>
              <a:t>   Time</a:t>
            </a:r>
            <a:r>
              <a:rPr lang="en-US" b="0" dirty="0"/>
              <a:t>: 1 minute</a:t>
            </a:r>
            <a:endParaRPr dirty="0"/>
          </a:p>
          <a:p>
            <a:pPr marL="0" indent="0">
              <a:buNone/>
            </a:pPr>
            <a:endParaRPr b="1" dirty="0"/>
          </a:p>
          <a:p>
            <a:pPr marL="0" indent="0">
              <a:buNone/>
            </a:pPr>
            <a:r>
              <a:rPr lang="en-US" b="1" dirty="0"/>
              <a:t>   Materials:  </a:t>
            </a:r>
            <a:r>
              <a:rPr lang="en-US" b="0" dirty="0"/>
              <a:t>none</a:t>
            </a:r>
          </a:p>
          <a:p>
            <a:pPr marL="0" indent="0">
              <a:buNone/>
            </a:pPr>
            <a:endParaRPr lang="en-US" b="0" dirty="0"/>
          </a:p>
          <a:p>
            <a:pPr marL="0" indent="0" defTabSz="933172">
              <a:buNone/>
              <a:defRPr/>
            </a:pPr>
            <a:r>
              <a:rPr lang="en-US" b="1" dirty="0"/>
              <a:t>Handouts:  </a:t>
            </a:r>
            <a:r>
              <a:rPr lang="en-US" b="0" dirty="0"/>
              <a:t>none</a:t>
            </a:r>
            <a:endParaRPr lang="en-US" dirty="0"/>
          </a:p>
          <a:p>
            <a:pPr marL="0" indent="0">
              <a:buNone/>
            </a:pPr>
            <a:endParaRPr dirty="0"/>
          </a:p>
          <a:p>
            <a:pPr marL="0" indent="0">
              <a:buNone/>
            </a:pPr>
            <a:r>
              <a:rPr lang="en-US" dirty="0"/>
              <a:t>   </a:t>
            </a:r>
            <a:r>
              <a:rPr lang="en-US" b="1" dirty="0"/>
              <a:t>Source</a:t>
            </a:r>
            <a:r>
              <a:rPr lang="en-US" dirty="0"/>
              <a:t>:  https://www.investopedia.com/terms/e/estateplanning.asp</a:t>
            </a:r>
            <a:endParaRPr dirty="0"/>
          </a:p>
          <a:p>
            <a:pPr marL="0" indent="0">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3: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 name="Google Shape;172;p13:notes"/>
          <p:cNvSpPr txBox="1">
            <a:spLocks noGrp="1"/>
          </p:cNvSpPr>
          <p:nvPr>
            <p:ph type="body" idx="1"/>
          </p:nvPr>
        </p:nvSpPr>
        <p:spPr>
          <a:xfrm>
            <a:off x="702310" y="4421823"/>
            <a:ext cx="5618480" cy="4189095"/>
          </a:xfrm>
          <a:prstGeom prst="rect">
            <a:avLst/>
          </a:prstGeom>
          <a:noFill/>
          <a:ln>
            <a:noFill/>
          </a:ln>
        </p:spPr>
        <p:txBody>
          <a:bodyPr spcFirstLastPara="1" wrap="square" lIns="93302" tIns="93302" rIns="93302" bIns="93302" anchor="t" anchorCtr="0">
            <a:noAutofit/>
          </a:bodyPr>
          <a:lstStyle/>
          <a:p>
            <a:pPr marL="165087" indent="0">
              <a:buNone/>
            </a:pPr>
            <a:r>
              <a:rPr lang="en-US" b="1" dirty="0"/>
              <a:t>Instructions: </a:t>
            </a:r>
            <a:r>
              <a:rPr lang="en-US" b="0" dirty="0"/>
              <a:t>Ask the participants the question on the slide and discuss. </a:t>
            </a:r>
            <a:endParaRPr lang="en-US" dirty="0"/>
          </a:p>
          <a:p>
            <a:pPr marL="950902" lvl="1" indent="-310364">
              <a:buFont typeface="Arial"/>
              <a:buChar char="•"/>
            </a:pPr>
            <a:r>
              <a:rPr lang="en-US" b="0" dirty="0"/>
              <a:t>W</a:t>
            </a:r>
            <a:r>
              <a:rPr lang="en-US" dirty="0"/>
              <a:t>hile not in the survey of reasons people do not have a will, when talking to people casually about establishing a will, they often mention being worried that if they write a will, it is like they are inviting their death.  Many people are not comfortable talking about death.</a:t>
            </a:r>
          </a:p>
          <a:p>
            <a:pPr marL="950902" lvl="1" indent="-310364">
              <a:buFont typeface="Arial"/>
              <a:buChar char="•"/>
            </a:pPr>
            <a:r>
              <a:rPr lang="en-US" dirty="0"/>
              <a:t>Helping people reframe the topic of death is very powerful. Once the audience shares, you can ask about upsides about talking about death, including that it helps us live more fully.</a:t>
            </a:r>
          </a:p>
          <a:p>
            <a:pPr marL="950902" lvl="1" indent="-310364">
              <a:buFont typeface="Arial"/>
              <a:buChar char="•"/>
            </a:pPr>
            <a:r>
              <a:rPr lang="en-US" dirty="0"/>
              <a:t>This quote from Mr. Rogers is applied to a scene in “A Beautiful Day in the Neighborhood” movie about Mr. Rogers’ life.  </a:t>
            </a:r>
          </a:p>
          <a:p>
            <a:pPr marL="950902" lvl="1" indent="-310364">
              <a:buFont typeface="Arial"/>
              <a:buChar char="•"/>
            </a:pPr>
            <a:endParaRPr lang="en-US" dirty="0"/>
          </a:p>
          <a:p>
            <a:pPr marL="950902" lvl="1" indent="-310364">
              <a:buFont typeface="Arial"/>
              <a:buChar char="•"/>
            </a:pPr>
            <a:r>
              <a:rPr lang="en-US" dirty="0"/>
              <a:t>Discussion:  What do you think about this quote as it relates to estate planning?</a:t>
            </a:r>
          </a:p>
          <a:p>
            <a:pPr marL="165087" indent="0">
              <a:buNone/>
            </a:pPr>
            <a:endParaRPr b="1" dirty="0"/>
          </a:p>
          <a:p>
            <a:pPr marL="165087" indent="0">
              <a:buNone/>
            </a:pPr>
            <a:r>
              <a:rPr lang="en-US" b="1" dirty="0"/>
              <a:t>Time:	</a:t>
            </a:r>
            <a:r>
              <a:rPr lang="en-US" b="0" dirty="0"/>
              <a:t>5 minutes </a:t>
            </a:r>
            <a:endParaRPr dirty="0"/>
          </a:p>
          <a:p>
            <a:pPr marL="165087" indent="0">
              <a:buNone/>
            </a:pPr>
            <a:endParaRPr lang="en-US" b="1" dirty="0"/>
          </a:p>
          <a:p>
            <a:pPr marL="165087" indent="0">
              <a:buNone/>
            </a:pPr>
            <a:r>
              <a:rPr lang="en-US" b="1" dirty="0"/>
              <a:t>Materials:   </a:t>
            </a:r>
            <a:r>
              <a:rPr lang="en-US" b="0" dirty="0"/>
              <a:t>none</a:t>
            </a:r>
            <a:endParaRPr dirty="0"/>
          </a:p>
          <a:p>
            <a:pPr marL="165087" indent="0">
              <a:buNone/>
            </a:pPr>
            <a:endParaRPr b="1" dirty="0"/>
          </a:p>
          <a:p>
            <a:pPr marL="165087" indent="0">
              <a:buNone/>
            </a:pPr>
            <a:r>
              <a:rPr lang="en-US" b="1" dirty="0"/>
              <a:t>Handouts</a:t>
            </a:r>
            <a:r>
              <a:rPr lang="en-US" dirty="0"/>
              <a:t>:  none</a:t>
            </a: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6: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5" name="Google Shape;315;p26:notes"/>
          <p:cNvSpPr txBox="1">
            <a:spLocks noGrp="1"/>
          </p:cNvSpPr>
          <p:nvPr>
            <p:ph type="body" idx="1"/>
          </p:nvPr>
        </p:nvSpPr>
        <p:spPr>
          <a:xfrm>
            <a:off x="702310" y="4421823"/>
            <a:ext cx="5618480" cy="4189095"/>
          </a:xfrm>
          <a:prstGeom prst="rect">
            <a:avLst/>
          </a:prstGeom>
          <a:noFill/>
          <a:ln>
            <a:noFill/>
          </a:ln>
        </p:spPr>
        <p:txBody>
          <a:bodyPr spcFirstLastPara="1" wrap="square" lIns="93302" tIns="93302" rIns="93302" bIns="93302" anchor="t" anchorCtr="0">
            <a:noAutofit/>
          </a:bodyPr>
          <a:lstStyle/>
          <a:p>
            <a:pPr marL="162009" indent="0">
              <a:buNone/>
            </a:pPr>
            <a:endParaRPr dirty="0"/>
          </a:p>
          <a:p>
            <a:pPr marL="116647" indent="0">
              <a:buNone/>
            </a:pPr>
            <a:r>
              <a:rPr lang="en-US" b="1" dirty="0"/>
              <a:t>Instructions:  </a:t>
            </a:r>
            <a:endParaRPr b="0" i="0" dirty="0">
              <a:solidFill>
                <a:srgbClr val="000000"/>
              </a:solidFill>
              <a:latin typeface="Open Sans"/>
              <a:ea typeface="Open Sans"/>
              <a:cs typeface="Open Sans"/>
              <a:sym typeface="Open Sans"/>
            </a:endParaRPr>
          </a:p>
          <a:p>
            <a:pPr marL="162009" indent="0">
              <a:buNone/>
            </a:pPr>
            <a:endParaRPr dirty="0"/>
          </a:p>
          <a:p>
            <a:pPr marL="162009" indent="0">
              <a:buNone/>
            </a:pPr>
            <a:r>
              <a:rPr lang="en-US" dirty="0"/>
              <a:t>Updating a will after the death of someone named is important to prevent later difficulties.  For instance, if a child is deceased and the will conveys property to more than one unnamed grandchild, it creates a risk for difficulties arising from lack of unanimous consent. Updating wills after the death of a spouse or child may avoid this problem.  Similarly, a change in circumstances surrounding people or things named in the will should lead to the will being updated.</a:t>
            </a:r>
            <a:endParaRPr dirty="0"/>
          </a:p>
          <a:p>
            <a:pPr marL="162009" indent="0">
              <a:buNone/>
            </a:pPr>
            <a:endParaRPr dirty="0"/>
          </a:p>
          <a:p>
            <a:pPr marL="0" indent="0">
              <a:buClr>
                <a:schemeClr val="dk1"/>
              </a:buClr>
              <a:buSzPts val="1200"/>
              <a:buNone/>
            </a:pPr>
            <a:endParaRPr b="1" dirty="0"/>
          </a:p>
          <a:p>
            <a:pPr marL="0" indent="0">
              <a:buClr>
                <a:schemeClr val="dk1"/>
              </a:buClr>
              <a:buSzPts val="1200"/>
              <a:buNone/>
            </a:pPr>
            <a:r>
              <a:rPr lang="en-US" b="1" dirty="0"/>
              <a:t>   Time</a:t>
            </a:r>
            <a:r>
              <a:rPr lang="en-US" b="0" dirty="0"/>
              <a:t>: 2 minutes</a:t>
            </a:r>
            <a:endParaRPr dirty="0"/>
          </a:p>
          <a:p>
            <a:pPr marL="0" indent="0">
              <a:buNone/>
            </a:pPr>
            <a:endParaRPr b="1" dirty="0"/>
          </a:p>
          <a:p>
            <a:pPr marL="0" indent="0">
              <a:buNone/>
            </a:pPr>
            <a:r>
              <a:rPr lang="en-US" b="1" dirty="0"/>
              <a:t>   Materials:  </a:t>
            </a:r>
            <a:r>
              <a:rPr lang="en-US" b="0" dirty="0"/>
              <a:t>none</a:t>
            </a:r>
          </a:p>
          <a:p>
            <a:pPr marL="0" indent="0">
              <a:buNone/>
            </a:pPr>
            <a:endParaRPr lang="en-US" b="0" dirty="0"/>
          </a:p>
          <a:p>
            <a:pPr marL="0" indent="0" defTabSz="933172">
              <a:buNone/>
              <a:defRPr/>
            </a:pPr>
            <a:r>
              <a:rPr lang="en-US" b="1" dirty="0"/>
              <a:t>Handouts:  </a:t>
            </a:r>
            <a:r>
              <a:rPr lang="en-US" b="0" dirty="0"/>
              <a:t>none</a:t>
            </a:r>
            <a:endParaRPr lang="en-US" dirty="0"/>
          </a:p>
          <a:p>
            <a:pPr marL="0" indent="0">
              <a:buNone/>
            </a:pPr>
            <a:endParaRPr dirty="0"/>
          </a:p>
          <a:p>
            <a:pPr marL="0" indent="0">
              <a:buNone/>
            </a:pPr>
            <a:endParaRPr dirty="0"/>
          </a:p>
          <a:p>
            <a:pPr marL="0" indent="0">
              <a:buNone/>
            </a:pPr>
            <a:endParaRPr dirty="0"/>
          </a:p>
          <a:p>
            <a:pPr marL="0" indent="0">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9: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6" name="Google Shape;336;p29:notes"/>
          <p:cNvSpPr txBox="1">
            <a:spLocks noGrp="1"/>
          </p:cNvSpPr>
          <p:nvPr>
            <p:ph type="body" idx="1"/>
          </p:nvPr>
        </p:nvSpPr>
        <p:spPr>
          <a:xfrm>
            <a:off x="702310" y="4421823"/>
            <a:ext cx="5618480" cy="4189095"/>
          </a:xfrm>
          <a:prstGeom prst="rect">
            <a:avLst/>
          </a:prstGeom>
          <a:noFill/>
          <a:ln>
            <a:noFill/>
          </a:ln>
        </p:spPr>
        <p:txBody>
          <a:bodyPr spcFirstLastPara="1" wrap="square" lIns="93302" tIns="93302" rIns="93302" bIns="93302" anchor="t" anchorCtr="0">
            <a:noAutofit/>
          </a:bodyPr>
          <a:lstStyle/>
          <a:p>
            <a:pPr marL="162009" indent="0">
              <a:buNone/>
            </a:pPr>
            <a:endParaRPr dirty="0"/>
          </a:p>
          <a:p>
            <a:pPr marL="116647" indent="0">
              <a:buNone/>
            </a:pPr>
            <a:r>
              <a:rPr lang="en-US" b="1" dirty="0"/>
              <a:t>Instructions:  </a:t>
            </a:r>
            <a:endParaRPr b="0" i="0" dirty="0">
              <a:solidFill>
                <a:srgbClr val="000000"/>
              </a:solidFill>
              <a:latin typeface="Open Sans"/>
              <a:ea typeface="Open Sans"/>
              <a:cs typeface="Open Sans"/>
              <a:sym typeface="Open Sans"/>
            </a:endParaRPr>
          </a:p>
          <a:p>
            <a:pPr marL="162009" indent="0">
              <a:buNone/>
            </a:pPr>
            <a:endParaRPr lang="en-US" dirty="0"/>
          </a:p>
          <a:p>
            <a:pPr marL="162009" indent="0">
              <a:buNone/>
            </a:pPr>
            <a:r>
              <a:rPr lang="en-US" dirty="0"/>
              <a:t>Discuss these advantages and disadvantages of placing property in an entity</a:t>
            </a:r>
          </a:p>
          <a:p>
            <a:pPr marL="162009" indent="0">
              <a:buNone/>
            </a:pPr>
            <a:endParaRPr dirty="0"/>
          </a:p>
          <a:p>
            <a:pPr marL="466586" indent="-304577"/>
            <a:r>
              <a:rPr lang="en-US" dirty="0"/>
              <a:t>Advantages include:</a:t>
            </a:r>
            <a:br>
              <a:rPr lang="en-US" dirty="0"/>
            </a:br>
            <a:endParaRPr lang="en-US" dirty="0"/>
          </a:p>
          <a:p>
            <a:pPr marL="933172" lvl="1" indent="-304577"/>
            <a:r>
              <a:rPr lang="en-US" dirty="0"/>
              <a:t>The property stays together in one undivided tract and is managed by a trustee (if held in a trust) or a board, manager(s) or general partner(s) if held in another entity.</a:t>
            </a:r>
          </a:p>
          <a:p>
            <a:pPr marL="933172" lvl="1" indent="-304577"/>
            <a:r>
              <a:rPr lang="en-US" dirty="0"/>
              <a:t>This does not require unanimous consent for most management actions.</a:t>
            </a:r>
          </a:p>
          <a:p>
            <a:pPr marL="933172" lvl="1" indent="-304577"/>
            <a:r>
              <a:rPr lang="en-US" sz="1400" dirty="0"/>
              <a:t>There may be a prohibition on sale of property or interests.</a:t>
            </a:r>
          </a:p>
          <a:p>
            <a:pPr marL="628594" lvl="1" indent="0">
              <a:buNone/>
            </a:pPr>
            <a:r>
              <a:rPr lang="en-US" sz="1400" dirty="0"/>
              <a:t> </a:t>
            </a:r>
            <a:endParaRPr dirty="0"/>
          </a:p>
          <a:p>
            <a:pPr marL="466586" indent="-304577"/>
            <a:r>
              <a:rPr lang="en-US" dirty="0"/>
              <a:t>Disadvantages include:</a:t>
            </a:r>
            <a:endParaRPr dirty="0"/>
          </a:p>
          <a:p>
            <a:pPr marL="933172" lvl="1" indent="-304577"/>
            <a:r>
              <a:rPr lang="en-US" dirty="0"/>
              <a:t>Restrictions placed on transfer of interests </a:t>
            </a:r>
            <a:r>
              <a:rPr lang="en-US" sz="1400" dirty="0"/>
              <a:t> </a:t>
            </a:r>
            <a:r>
              <a:rPr lang="en-US" dirty="0"/>
              <a:t>in the entity may make a sale difficult when a child needs to sell for health, financial or other personal reasons.</a:t>
            </a:r>
            <a:endParaRPr dirty="0"/>
          </a:p>
          <a:p>
            <a:pPr marL="933172" lvl="1" indent="-304577"/>
            <a:r>
              <a:rPr lang="en-US" dirty="0"/>
              <a:t>Disagreements over management decisions made by others may cause family dissention. </a:t>
            </a:r>
            <a:endParaRPr dirty="0"/>
          </a:p>
          <a:p>
            <a:pPr marL="466586" indent="-233292">
              <a:buNone/>
            </a:pPr>
            <a:endParaRPr dirty="0"/>
          </a:p>
          <a:p>
            <a:pPr marL="466586" indent="-233292">
              <a:buNone/>
            </a:pPr>
            <a:endParaRPr dirty="0"/>
          </a:p>
          <a:p>
            <a:pPr marL="466586" indent="-304577"/>
            <a:r>
              <a:rPr lang="en-US" dirty="0"/>
              <a:t>In entities other than a trust, unanimous consent of the owners of an interest in the entity may be required to sell the property or place a mortgage on it.  General day-to-day affairs are decided by majority vote of the board of directors (for a corporation), the manager(s) (for a limited liability company) and the partners (for a partnership).  A holdout will usually not create a deadlock.</a:t>
            </a:r>
            <a:endParaRPr dirty="0"/>
          </a:p>
          <a:p>
            <a:pPr marL="466586" indent="-233292">
              <a:buNone/>
            </a:pPr>
            <a:endParaRPr dirty="0"/>
          </a:p>
          <a:p>
            <a:pPr marL="466586" indent="-304577"/>
            <a:r>
              <a:rPr lang="en-US" dirty="0"/>
              <a:t>A common requirement may include restrictions on transfer of interest in the family-owned entities.   A proposed sale may first be required to be offered to the other owners or the entity before being sold to a third-party.</a:t>
            </a:r>
            <a:endParaRPr dirty="0"/>
          </a:p>
          <a:p>
            <a:pPr marL="466586" indent="-233292">
              <a:buNone/>
            </a:pPr>
            <a:endParaRPr dirty="0"/>
          </a:p>
          <a:p>
            <a:pPr marL="0" indent="0">
              <a:buClr>
                <a:schemeClr val="dk1"/>
              </a:buClr>
              <a:buSzPts val="1200"/>
              <a:buNone/>
            </a:pPr>
            <a:endParaRPr b="1" dirty="0"/>
          </a:p>
          <a:p>
            <a:pPr marL="0" indent="0">
              <a:buClr>
                <a:schemeClr val="dk1"/>
              </a:buClr>
              <a:buSzPts val="1200"/>
              <a:buNone/>
            </a:pPr>
            <a:r>
              <a:rPr lang="en-US" b="1" dirty="0"/>
              <a:t>   Time</a:t>
            </a:r>
            <a:r>
              <a:rPr lang="en-US" b="0" dirty="0"/>
              <a:t>: 5 minutes</a:t>
            </a:r>
            <a:endParaRPr dirty="0"/>
          </a:p>
          <a:p>
            <a:pPr marL="0" indent="0">
              <a:buNone/>
            </a:pPr>
            <a:endParaRPr b="1" dirty="0"/>
          </a:p>
          <a:p>
            <a:pPr marL="0" indent="0">
              <a:buNone/>
            </a:pPr>
            <a:r>
              <a:rPr lang="en-US" b="1" dirty="0"/>
              <a:t>   Materials:  </a:t>
            </a:r>
            <a:r>
              <a:rPr lang="en-US" b="0" dirty="0"/>
              <a:t>none</a:t>
            </a:r>
          </a:p>
          <a:p>
            <a:pPr marL="0" indent="0">
              <a:buNone/>
            </a:pPr>
            <a:endParaRPr lang="en-US" b="0" dirty="0"/>
          </a:p>
          <a:p>
            <a:pPr marL="0" indent="0" defTabSz="933172">
              <a:buNone/>
              <a:defRPr/>
            </a:pPr>
            <a:r>
              <a:rPr lang="en-US" b="1" dirty="0"/>
              <a:t>Handouts:  </a:t>
            </a:r>
            <a:r>
              <a:rPr lang="en-US" b="0" dirty="0"/>
              <a:t>none</a:t>
            </a:r>
            <a:endParaRPr lang="en-US" dirty="0"/>
          </a:p>
          <a:p>
            <a:pPr marL="0" indent="0">
              <a:buNone/>
            </a:pPr>
            <a:endParaRPr dirty="0"/>
          </a:p>
          <a:p>
            <a:pPr marL="0" indent="0">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8: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8" name="Google Shape;308;p8:notes"/>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p>
            <a:pPr marL="466618" indent="-233309">
              <a:buSzPts val="1400"/>
              <a:buNone/>
            </a:pPr>
            <a:r>
              <a:rPr lang="en-US" b="1"/>
              <a:t>Instructions:  </a:t>
            </a:r>
            <a:r>
              <a:rPr lang="en-US"/>
              <a:t>This chart shows the complexity of what could happen in just one state.  State laws vary, making for a very complicated system.</a:t>
            </a:r>
            <a:endParaRPr/>
          </a:p>
          <a:p>
            <a:pPr marL="466618" indent="-233309">
              <a:buSzPts val="1400"/>
              <a:buNone/>
            </a:pPr>
            <a:endParaRPr/>
          </a:p>
          <a:p>
            <a:pPr marL="466618" indent="-233309">
              <a:buSzPts val="1400"/>
              <a:buNone/>
            </a:pPr>
            <a:r>
              <a:rPr lang="en-US"/>
              <a:t>Note:  If participants begin asking a lot of “what if” questions about specific situations, use caution in responding.  Rather remind participants that these are general statements intended to demonstrate the complexity of the situation.</a:t>
            </a:r>
            <a:endParaRPr/>
          </a:p>
          <a:p>
            <a:pPr marL="466618" indent="-233309">
              <a:buSzPts val="1400"/>
              <a:buNone/>
            </a:pPr>
            <a:endParaRPr/>
          </a:p>
          <a:p>
            <a:pPr marL="466618" indent="-233309">
              <a:buSzPts val="1400"/>
              <a:buNone/>
            </a:pPr>
            <a:r>
              <a:rPr lang="en-US"/>
              <a:t>Also, remember, and remind the participants, that you are not a lawyer, and detailed questions are better answered by a lawyer.</a:t>
            </a:r>
            <a:endParaRPr/>
          </a:p>
          <a:p>
            <a:pPr marL="466618" indent="-233309">
              <a:buSzPts val="1400"/>
              <a:buNone/>
            </a:pPr>
            <a:endParaRPr/>
          </a:p>
          <a:p>
            <a:pPr marL="466618" indent="-233309">
              <a:buSzPts val="1400"/>
              <a:buNone/>
            </a:pPr>
            <a:r>
              <a:rPr lang="en-US" b="1"/>
              <a:t>Time</a:t>
            </a:r>
            <a:r>
              <a:rPr lang="en-US"/>
              <a:t>: 5 minutes</a:t>
            </a:r>
            <a:endParaRPr/>
          </a:p>
          <a:p>
            <a:pPr marL="466618" indent="-233309">
              <a:buSzPts val="1400"/>
              <a:buNone/>
            </a:pPr>
            <a:endParaRPr b="1"/>
          </a:p>
          <a:p>
            <a:pPr marL="466618" indent="-233309">
              <a:buSzPts val="1400"/>
              <a:buNone/>
            </a:pPr>
            <a:r>
              <a:rPr lang="en-US" b="1"/>
              <a:t>Materials:  </a:t>
            </a:r>
            <a:r>
              <a:rPr lang="en-US"/>
              <a:t>None</a:t>
            </a:r>
            <a:endParaRPr/>
          </a:p>
          <a:p>
            <a:pPr marL="466618" indent="-233309">
              <a:buSzPts val="1400"/>
              <a:buNone/>
            </a:pPr>
            <a:endParaRPr/>
          </a:p>
          <a:p>
            <a:pPr marL="466618" indent="-233309">
              <a:buSzPts val="1400"/>
              <a:buNone/>
            </a:pPr>
            <a:r>
              <a:rPr lang="en-US" b="1"/>
              <a:t>Handouts:  </a:t>
            </a:r>
            <a:r>
              <a:rPr lang="en-US"/>
              <a:t>None</a:t>
            </a:r>
            <a:endParaRPr/>
          </a:p>
          <a:p>
            <a:pPr marL="466618" indent="-233309">
              <a:buSzPts val="1400"/>
              <a:buNone/>
            </a:pPr>
            <a:endParaRPr/>
          </a:p>
          <a:p>
            <a:pPr marL="466618" indent="-233309">
              <a:buSzPts val="1400"/>
              <a:buNone/>
            </a:pPr>
            <a:r>
              <a:rPr lang="en-US" b="1"/>
              <a:t>Source</a:t>
            </a:r>
            <a:r>
              <a:rPr lang="en-US"/>
              <a:t>: https://www.nolo.com/legal-encyclopedia/intestate-succession-alabama.html</a:t>
            </a:r>
            <a:endParaRPr/>
          </a:p>
          <a:p>
            <a:pPr marL="162020" indent="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106: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4" name="Google Shape;514;p106:notes"/>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p>
            <a:pPr marL="466618" indent="-233309">
              <a:buSzPts val="1400"/>
              <a:buNone/>
            </a:pPr>
            <a:r>
              <a:rPr lang="en-US" b="1">
                <a:latin typeface="Arial"/>
                <a:ea typeface="Arial"/>
                <a:cs typeface="Arial"/>
                <a:sym typeface="Arial"/>
              </a:rPr>
              <a:t>Instructions:</a:t>
            </a:r>
            <a:r>
              <a:rPr lang="en-US" b="0">
                <a:latin typeface="Arial"/>
                <a:ea typeface="Arial"/>
                <a:cs typeface="Arial"/>
                <a:sym typeface="Arial"/>
              </a:rPr>
              <a:t> T</a:t>
            </a:r>
            <a:r>
              <a:rPr lang="en-US" b="0"/>
              <a:t>he </a:t>
            </a:r>
            <a:r>
              <a:rPr lang="en-US"/>
              <a:t>American Bar Association’s (ABA) Section of Real Property, Trusts and Estates Law formed a task force and submitted a proposal in 2006 to the Uniform Law Commission.  The Uniform Law Commission also known as the National Conference of Commissioners on Uniform State Laws worked to develop a model State statute that would address partition laws.  The Uniform Law Commission approved the Uniform Partition of Heirs Property Act (“UPHPA”) in the summer of 2010.  </a:t>
            </a:r>
            <a:r>
              <a:rPr lang="en-US" b="0">
                <a:latin typeface="Arial"/>
                <a:ea typeface="Arial"/>
                <a:cs typeface="Arial"/>
                <a:sym typeface="Arial"/>
              </a:rPr>
              <a:t>It is important to note that the Uniform Law is not effective until adopted by state legislature. </a:t>
            </a:r>
            <a:r>
              <a:rPr lang="en-US"/>
              <a:t>This is a map of states who have enacted the Uniform Partition of Heirs Property Act, highlighted in blue.  It also shows states where the UPHPA was introduced, and those states are highlighted in green</a:t>
            </a:r>
            <a:r>
              <a:rPr lang="en-US">
                <a:latin typeface="Arial"/>
                <a:ea typeface="Arial"/>
                <a:cs typeface="Arial"/>
                <a:sym typeface="Arial"/>
              </a:rPr>
              <a:t>.</a:t>
            </a:r>
            <a:endParaRPr/>
          </a:p>
          <a:p>
            <a:pPr marL="466618" indent="-233309">
              <a:buSzPts val="1400"/>
              <a:buNone/>
            </a:pPr>
            <a:endParaRPr>
              <a:latin typeface="Arial"/>
              <a:ea typeface="Arial"/>
              <a:cs typeface="Arial"/>
              <a:sym typeface="Arial"/>
            </a:endParaRPr>
          </a:p>
          <a:p>
            <a:pPr marL="466618" indent="-233309">
              <a:buSzPts val="1400"/>
              <a:buNone/>
            </a:pPr>
            <a:r>
              <a:rPr lang="en-US" b="1">
                <a:latin typeface="Arial"/>
                <a:ea typeface="Arial"/>
                <a:cs typeface="Arial"/>
                <a:sym typeface="Arial"/>
              </a:rPr>
              <a:t>Time</a:t>
            </a:r>
            <a:r>
              <a:rPr lang="en-US">
                <a:latin typeface="Arial"/>
                <a:ea typeface="Arial"/>
                <a:cs typeface="Arial"/>
                <a:sym typeface="Arial"/>
              </a:rPr>
              <a:t>: 2 minutes</a:t>
            </a:r>
            <a:endParaRPr/>
          </a:p>
          <a:p>
            <a:pPr marL="466618" indent="-233309">
              <a:buSzPts val="1400"/>
              <a:buNone/>
            </a:pPr>
            <a:endParaRPr b="1">
              <a:latin typeface="Arial"/>
              <a:ea typeface="Arial"/>
              <a:cs typeface="Arial"/>
              <a:sym typeface="Arial"/>
            </a:endParaRPr>
          </a:p>
          <a:p>
            <a:pPr marL="466618" indent="-233309">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466618" indent="-233309">
              <a:buSzPts val="1400"/>
              <a:buNone/>
            </a:pPr>
            <a:endParaRPr>
              <a:latin typeface="Arial"/>
              <a:ea typeface="Arial"/>
              <a:cs typeface="Arial"/>
              <a:sym typeface="Arial"/>
            </a:endParaRPr>
          </a:p>
          <a:p>
            <a:pPr marL="466618" indent="-233309">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466618" indent="-233309">
              <a:buSzPts val="1400"/>
              <a:buNone/>
            </a:pPr>
            <a:endParaRPr>
              <a:latin typeface="Arial"/>
              <a:ea typeface="Arial"/>
              <a:cs typeface="Arial"/>
              <a:sym typeface="Arial"/>
            </a:endParaRPr>
          </a:p>
          <a:p>
            <a:pPr marL="466618" indent="-233309">
              <a:buSzPts val="1400"/>
              <a:buNone/>
            </a:pPr>
            <a:r>
              <a:rPr lang="en-US" b="1" i="0">
                <a:latin typeface="Arial"/>
                <a:ea typeface="Arial"/>
                <a:cs typeface="Arial"/>
                <a:sym typeface="Arial"/>
              </a:rPr>
              <a:t>Source: </a:t>
            </a:r>
            <a:r>
              <a:rPr lang="en-US"/>
              <a:t>https://www.uniformlaws.org/committees/community-home?CommunityKey=50724584-e808-4255-bc5d-8ea4e588371d</a:t>
            </a:r>
            <a:endParaRPr/>
          </a:p>
          <a:p>
            <a:pPr marL="466618" indent="-233309">
              <a:buSzPts val="1400"/>
              <a:buNone/>
            </a:pPr>
            <a:endParaRPr b="1" i="0"/>
          </a:p>
          <a:p>
            <a:pPr marL="0" indent="0">
              <a:buNone/>
            </a:pPr>
            <a:endParaRPr/>
          </a:p>
          <a:p>
            <a:pPr marL="0" indent="0">
              <a:spcBef>
                <a:spcPts val="1225"/>
              </a:spcBef>
              <a:buNone/>
            </a:pPr>
            <a:endParaRPr/>
          </a:p>
          <a:p>
            <a:pPr marL="0" indent="0">
              <a:spcBef>
                <a:spcPts val="1225"/>
              </a:spcBef>
              <a:buNone/>
            </a:pPr>
            <a:endParaRPr b="1">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6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2" name="Google Shape;522;p60:notes"/>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p>
            <a:pPr marL="162020" indent="0">
              <a:buNone/>
            </a:pPr>
            <a:endParaRPr/>
          </a:p>
          <a:p>
            <a:pPr marL="0" indent="0">
              <a:buSzPts val="1400"/>
              <a:buNone/>
            </a:pPr>
            <a:r>
              <a:rPr lang="en-US" b="1">
                <a:latin typeface="Arial"/>
                <a:ea typeface="Arial"/>
                <a:cs typeface="Arial"/>
                <a:sym typeface="Arial"/>
              </a:rPr>
              <a:t>Instructions:  </a:t>
            </a:r>
            <a:r>
              <a:rPr lang="en-US" b="0">
                <a:latin typeface="Arial"/>
                <a:ea typeface="Arial"/>
                <a:cs typeface="Arial"/>
                <a:sym typeface="Arial"/>
              </a:rPr>
              <a:t>This slide gives an overview of how the UPHPA helps heirs’ property owners.  </a:t>
            </a:r>
            <a:r>
              <a:rPr lang="en-US" b="0"/>
              <a:t>The </a:t>
            </a:r>
            <a:r>
              <a:rPr lang="en-US"/>
              <a:t>UPHPA contains legal protections for heirs’ property landowners designed to address the devastating effects of partition sales while balancing the interest of all owners of the property.  In order for a partition action to be governed by the UPHPA, the property in question must constitute “Heirs Property” as defined by the UPHPA.  </a:t>
            </a:r>
            <a:endParaRPr/>
          </a:p>
          <a:p>
            <a:pPr marL="0" indent="0">
              <a:buSzPts val="1400"/>
              <a:buNone/>
            </a:pPr>
            <a:endParaRPr/>
          </a:p>
          <a:p>
            <a:pPr marL="0" indent="0">
              <a:buSzPts val="1400"/>
              <a:buNone/>
            </a:pPr>
            <a:r>
              <a:rPr lang="en-US"/>
              <a:t>NOTE:  A co-tenant is defined as a person having a fractional ownership interest in property.</a:t>
            </a:r>
            <a:endParaRPr/>
          </a:p>
          <a:p>
            <a:pPr marL="0" indent="0">
              <a:buSzPts val="1400"/>
              <a:buNone/>
            </a:pPr>
            <a:endParaRPr/>
          </a:p>
          <a:p>
            <a:pPr marL="0" indent="0">
              <a:buSzPts val="1400"/>
              <a:buNone/>
            </a:pPr>
            <a:r>
              <a:rPr lang="en-US"/>
              <a:t>The next few slides give more detail.</a:t>
            </a:r>
            <a:endParaRPr/>
          </a:p>
          <a:p>
            <a:pPr marL="162020" indent="0">
              <a:buNone/>
            </a:pPr>
            <a:endParaRPr/>
          </a:p>
          <a:p>
            <a:pPr marL="466618" indent="-233309">
              <a:buSzPts val="1400"/>
              <a:buNone/>
            </a:pPr>
            <a:endParaRPr b="1">
              <a:latin typeface="Arial"/>
              <a:ea typeface="Arial"/>
              <a:cs typeface="Arial"/>
              <a:sym typeface="Arial"/>
            </a:endParaRPr>
          </a:p>
          <a:p>
            <a:pPr marL="466618" indent="-233309">
              <a:buSzPts val="1400"/>
              <a:buNone/>
            </a:pPr>
            <a:r>
              <a:rPr lang="en-US" b="1">
                <a:latin typeface="Arial"/>
                <a:ea typeface="Arial"/>
                <a:cs typeface="Arial"/>
                <a:sym typeface="Arial"/>
              </a:rPr>
              <a:t>Time</a:t>
            </a:r>
            <a:r>
              <a:rPr lang="en-US">
                <a:latin typeface="Arial"/>
                <a:ea typeface="Arial"/>
                <a:cs typeface="Arial"/>
                <a:sym typeface="Arial"/>
              </a:rPr>
              <a:t>: 2 minutes</a:t>
            </a:r>
            <a:endParaRPr/>
          </a:p>
          <a:p>
            <a:pPr marL="466618" indent="-233309">
              <a:buSzPts val="1400"/>
              <a:buNone/>
            </a:pPr>
            <a:endParaRPr b="1">
              <a:latin typeface="Arial"/>
              <a:ea typeface="Arial"/>
              <a:cs typeface="Arial"/>
              <a:sym typeface="Arial"/>
            </a:endParaRPr>
          </a:p>
          <a:p>
            <a:pPr marL="466618" indent="-233309">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466618" indent="-233309">
              <a:buSzPts val="1400"/>
              <a:buNone/>
            </a:pPr>
            <a:endParaRPr>
              <a:latin typeface="Arial"/>
              <a:ea typeface="Arial"/>
              <a:cs typeface="Arial"/>
              <a:sym typeface="Arial"/>
            </a:endParaRPr>
          </a:p>
          <a:p>
            <a:pPr marL="466618" indent="-233309">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466618" indent="-233309">
              <a:buSzPts val="1400"/>
              <a:buNone/>
            </a:pPr>
            <a:endParaRPr>
              <a:latin typeface="Arial"/>
              <a:ea typeface="Arial"/>
              <a:cs typeface="Arial"/>
              <a:sym typeface="Arial"/>
            </a:endParaRPr>
          </a:p>
          <a:p>
            <a:pPr marL="466618" indent="-233309">
              <a:buSzPts val="1400"/>
              <a:buNone/>
            </a:pPr>
            <a:r>
              <a:rPr lang="en-US" b="1">
                <a:latin typeface="Arial"/>
                <a:ea typeface="Arial"/>
                <a:cs typeface="Arial"/>
                <a:sym typeface="Arial"/>
              </a:rPr>
              <a:t>Source</a:t>
            </a:r>
            <a:r>
              <a:rPr lang="en-US">
                <a:latin typeface="Arial"/>
                <a:ea typeface="Arial"/>
                <a:cs typeface="Arial"/>
                <a:sym typeface="Arial"/>
              </a:rPr>
              <a:t>:  </a:t>
            </a:r>
            <a:r>
              <a:rPr lang="en-US"/>
              <a:t>The Uniform Partition of Heirs Property Act, Section 2. Definitions</a:t>
            </a:r>
            <a:endParaRPr/>
          </a:p>
          <a:p>
            <a:pPr marL="162020" indent="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61: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8" name="Google Shape;538;p61:notes"/>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p>
            <a:pPr marL="0" indent="0">
              <a:buNone/>
            </a:pPr>
            <a:endParaRPr>
              <a:latin typeface="Avenir"/>
              <a:ea typeface="Avenir"/>
              <a:cs typeface="Avenir"/>
              <a:sym typeface="Avenir"/>
            </a:endParaRPr>
          </a:p>
          <a:p>
            <a:pPr marL="466618" indent="-233309">
              <a:buSzPts val="1400"/>
              <a:buNone/>
            </a:pPr>
            <a:r>
              <a:rPr lang="en-US" b="1">
                <a:latin typeface="Arial"/>
                <a:ea typeface="Arial"/>
                <a:cs typeface="Arial"/>
                <a:sym typeface="Arial"/>
              </a:rPr>
              <a:t>Instructions:  </a:t>
            </a:r>
            <a:r>
              <a:rPr lang="en-US">
                <a:latin typeface="Arial"/>
                <a:ea typeface="Arial"/>
                <a:cs typeface="Arial"/>
                <a:sym typeface="Arial"/>
              </a:rPr>
              <a:t>This slide gives a snapshot of the specific protections included.  The following slides go into more detail.</a:t>
            </a:r>
            <a:endParaRPr/>
          </a:p>
          <a:p>
            <a:pPr marL="466618" indent="-233309">
              <a:buSzPts val="1400"/>
              <a:buNone/>
            </a:pPr>
            <a:endParaRPr>
              <a:latin typeface="Arial"/>
              <a:ea typeface="Arial"/>
              <a:cs typeface="Arial"/>
              <a:sym typeface="Arial"/>
            </a:endParaRPr>
          </a:p>
          <a:p>
            <a:pPr marL="466618" indent="-233309">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466618" indent="-233309">
              <a:buSzPts val="1400"/>
              <a:buNone/>
            </a:pPr>
            <a:endParaRPr b="1">
              <a:latin typeface="Arial"/>
              <a:ea typeface="Arial"/>
              <a:cs typeface="Arial"/>
              <a:sym typeface="Arial"/>
            </a:endParaRPr>
          </a:p>
          <a:p>
            <a:pPr marL="466618" indent="-233309">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466618" indent="-233309">
              <a:buSzPts val="1400"/>
              <a:buNone/>
            </a:pPr>
            <a:endParaRPr>
              <a:latin typeface="Arial"/>
              <a:ea typeface="Arial"/>
              <a:cs typeface="Arial"/>
              <a:sym typeface="Arial"/>
            </a:endParaRPr>
          </a:p>
          <a:p>
            <a:pPr marL="466618" indent="-233309">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0" indent="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62: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7" name="Google Shape;557;p62:notes"/>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p>
            <a:pPr marL="0" indent="0">
              <a:buSzPts val="2400"/>
              <a:buNone/>
            </a:pPr>
            <a:r>
              <a:rPr lang="en-US" b="1"/>
              <a:t>       Instructions:  </a:t>
            </a:r>
            <a:r>
              <a:rPr lang="en-US" b="0"/>
              <a:t>The new sales procedure is designed to mirror the traditional procedures real estate brokers use when they market properties and provides enhanced notice regarding the partition sale. </a:t>
            </a:r>
            <a:r>
              <a:rPr lang="en-US">
                <a:latin typeface="Avenir"/>
                <a:ea typeface="Avenir"/>
                <a:cs typeface="Avenir"/>
                <a:sym typeface="Avenir"/>
              </a:rPr>
              <a:t>In addition to sending notice of filing of a partition action to all known heirs' who are locatable, the plaintiff shall post a conspicuous sign on the heirs' property.</a:t>
            </a:r>
            <a:endParaRPr/>
          </a:p>
          <a:p>
            <a:pPr marL="641600" lvl="1" indent="-174982">
              <a:spcBef>
                <a:spcPts val="1225"/>
              </a:spcBef>
              <a:buSzPts val="2400"/>
              <a:buFont typeface="Arial"/>
              <a:buChar char="•"/>
            </a:pPr>
            <a:r>
              <a:rPr lang="en-US">
                <a:latin typeface="Avenir"/>
                <a:ea typeface="Avenir"/>
                <a:cs typeface="Avenir"/>
                <a:sym typeface="Avenir"/>
              </a:rPr>
              <a:t>The sign must state that an action for partition has commenced and list the name and address of the court.</a:t>
            </a:r>
            <a:endParaRPr/>
          </a:p>
          <a:p>
            <a:pPr marL="641600" lvl="1" indent="-174982">
              <a:spcBef>
                <a:spcPts val="1225"/>
              </a:spcBef>
              <a:buSzPts val="2400"/>
              <a:buFont typeface="Arial"/>
              <a:buChar char="•"/>
            </a:pPr>
            <a:r>
              <a:rPr lang="en-US">
                <a:latin typeface="Avenir"/>
                <a:ea typeface="Avenir"/>
                <a:cs typeface="Avenir"/>
                <a:sym typeface="Avenir"/>
              </a:rPr>
              <a:t>The court may require the plaintiff to publish on the sign the name of the plaintiff and of any known cotenants.</a:t>
            </a:r>
            <a:endParaRPr/>
          </a:p>
          <a:p>
            <a:pPr marL="466618" indent="-233309">
              <a:buSzPts val="1400"/>
              <a:buNone/>
            </a:pPr>
            <a:endParaRPr>
              <a:latin typeface="Arial"/>
              <a:ea typeface="Arial"/>
              <a:cs typeface="Arial"/>
              <a:sym typeface="Arial"/>
            </a:endParaRPr>
          </a:p>
          <a:p>
            <a:pPr marL="466618" indent="-233309">
              <a:buSzPts val="1400"/>
              <a:buNone/>
            </a:pPr>
            <a:r>
              <a:rPr lang="en-US" b="1">
                <a:latin typeface="Arial"/>
                <a:ea typeface="Arial"/>
                <a:cs typeface="Arial"/>
                <a:sym typeface="Arial"/>
              </a:rPr>
              <a:t>Time</a:t>
            </a:r>
            <a:r>
              <a:rPr lang="en-US">
                <a:latin typeface="Arial"/>
                <a:ea typeface="Arial"/>
                <a:cs typeface="Arial"/>
                <a:sym typeface="Arial"/>
              </a:rPr>
              <a:t>: 2 minutes.</a:t>
            </a:r>
            <a:endParaRPr/>
          </a:p>
          <a:p>
            <a:pPr marL="466618" indent="-233309">
              <a:buSzPts val="1400"/>
              <a:buNone/>
            </a:pPr>
            <a:endParaRPr b="1">
              <a:latin typeface="Arial"/>
              <a:ea typeface="Arial"/>
              <a:cs typeface="Arial"/>
              <a:sym typeface="Arial"/>
            </a:endParaRPr>
          </a:p>
          <a:p>
            <a:pPr marL="466618" indent="-233309">
              <a:buSzPts val="1400"/>
              <a:buNone/>
            </a:pPr>
            <a:r>
              <a:rPr lang="en-US" b="1">
                <a:latin typeface="Arial"/>
                <a:ea typeface="Arial"/>
                <a:cs typeface="Arial"/>
                <a:sym typeface="Arial"/>
              </a:rPr>
              <a:t>Materials: </a:t>
            </a:r>
            <a:r>
              <a:rPr lang="en-US" b="0">
                <a:latin typeface="Arial"/>
                <a:ea typeface="Arial"/>
                <a:cs typeface="Arial"/>
                <a:sym typeface="Arial"/>
              </a:rPr>
              <a:t>None.</a:t>
            </a:r>
            <a:endParaRPr/>
          </a:p>
          <a:p>
            <a:pPr marL="466618" indent="-233309">
              <a:buSzPts val="1400"/>
              <a:buNone/>
            </a:pPr>
            <a:endParaRPr>
              <a:latin typeface="Arial"/>
              <a:ea typeface="Arial"/>
              <a:cs typeface="Arial"/>
              <a:sym typeface="Arial"/>
            </a:endParaRPr>
          </a:p>
          <a:p>
            <a:pPr marL="466618" indent="-233309">
              <a:buSzPts val="1400"/>
              <a:buNone/>
            </a:pPr>
            <a:r>
              <a:rPr lang="en-US" b="1">
                <a:latin typeface="Arial"/>
                <a:ea typeface="Arial"/>
                <a:cs typeface="Arial"/>
                <a:sym typeface="Arial"/>
              </a:rPr>
              <a:t>Handouts: </a:t>
            </a:r>
            <a:r>
              <a:rPr lang="en-US" b="0">
                <a:latin typeface="Arial"/>
                <a:ea typeface="Arial"/>
                <a:cs typeface="Arial"/>
                <a:sym typeface="Arial"/>
              </a:rPr>
              <a:t>None.</a:t>
            </a:r>
            <a:endParaRPr/>
          </a:p>
          <a:p>
            <a:pPr marL="466618" indent="-233309">
              <a:buSzPts val="1400"/>
              <a:buNone/>
            </a:pPr>
            <a:endParaRPr b="1">
              <a:latin typeface="Arial"/>
              <a:ea typeface="Arial"/>
              <a:cs typeface="Arial"/>
              <a:sym typeface="Arial"/>
            </a:endParaRPr>
          </a:p>
          <a:p>
            <a:pPr marL="466618" indent="-233309">
              <a:buSzPts val="1400"/>
              <a:buNone/>
            </a:pPr>
            <a:r>
              <a:rPr lang="en-US" b="1">
                <a:latin typeface="Arial"/>
                <a:ea typeface="Arial"/>
                <a:cs typeface="Arial"/>
                <a:sym typeface="Arial"/>
              </a:rPr>
              <a:t>Source</a:t>
            </a:r>
            <a:r>
              <a:rPr lang="en-US">
                <a:latin typeface="Arial"/>
                <a:ea typeface="Arial"/>
                <a:cs typeface="Arial"/>
                <a:sym typeface="Arial"/>
              </a:rPr>
              <a:t>:  The </a:t>
            </a:r>
            <a:r>
              <a:rPr lang="en-US"/>
              <a:t>Uniform Partition of Heirs Property Act, Section 4: Service; Notice by Posting.</a:t>
            </a:r>
            <a:endParaRPr/>
          </a:p>
          <a:p>
            <a:pPr marL="466618" indent="-233309">
              <a:buSzPts val="14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3: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 name="Google Shape;217;p3:notes"/>
          <p:cNvSpPr txBox="1">
            <a:spLocks noGrp="1"/>
          </p:cNvSpPr>
          <p:nvPr>
            <p:ph type="body" idx="1"/>
          </p:nvPr>
        </p:nvSpPr>
        <p:spPr>
          <a:xfrm>
            <a:off x="702310" y="4421823"/>
            <a:ext cx="5618480" cy="4189095"/>
          </a:xfrm>
          <a:prstGeom prst="rect">
            <a:avLst/>
          </a:prstGeom>
          <a:noFill/>
          <a:ln>
            <a:noFill/>
          </a:ln>
        </p:spPr>
        <p:txBody>
          <a:bodyPr spcFirstLastPara="1" wrap="square" lIns="93302" tIns="93302" rIns="93302" bIns="93302" anchor="t" anchorCtr="0">
            <a:noAutofit/>
          </a:bodyPr>
          <a:lstStyle/>
          <a:p>
            <a:pPr marL="466586" indent="-233292">
              <a:buSzPts val="1400"/>
              <a:buNone/>
            </a:pPr>
            <a:r>
              <a:rPr lang="en-US" b="1" dirty="0">
                <a:latin typeface="Arial"/>
                <a:ea typeface="Arial"/>
                <a:cs typeface="Arial"/>
                <a:sym typeface="Arial"/>
              </a:rPr>
              <a:t>Instructions:  </a:t>
            </a:r>
            <a:r>
              <a:rPr lang="en-US" dirty="0">
                <a:latin typeface="Arial"/>
                <a:ea typeface="Arial"/>
                <a:cs typeface="Arial"/>
                <a:sym typeface="Arial"/>
              </a:rPr>
              <a:t>Please acknowledge the primary and contributing authors to this material as well as the funding stream through the Southern Rural Development Center and the Socially Disadvantaged Farmers and Ranchers Policy Research Center at Alcorn State University.</a:t>
            </a:r>
            <a:endParaRPr lang="en-US" dirty="0"/>
          </a:p>
          <a:p>
            <a:pPr marL="466586" indent="-233292">
              <a:buSzPts val="1400"/>
              <a:buNone/>
            </a:pPr>
            <a:endParaRPr dirty="0">
              <a:latin typeface="Arial"/>
              <a:ea typeface="Arial"/>
              <a:cs typeface="Arial"/>
              <a:sym typeface="Arial"/>
            </a:endParaRPr>
          </a:p>
          <a:p>
            <a:pPr marL="466586" indent="-233292">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466586" indent="-233292">
              <a:buSzPts val="1400"/>
              <a:buNone/>
            </a:pPr>
            <a:endParaRPr b="1" dirty="0">
              <a:latin typeface="Arial"/>
              <a:ea typeface="Arial"/>
              <a:cs typeface="Arial"/>
              <a:sym typeface="Arial"/>
            </a:endParaRPr>
          </a:p>
          <a:p>
            <a:pPr marL="466586" indent="-233292">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466586" indent="-233292">
              <a:buSzPts val="1400"/>
              <a:buNone/>
            </a:pPr>
            <a:endParaRPr dirty="0">
              <a:latin typeface="Arial"/>
              <a:ea typeface="Arial"/>
              <a:cs typeface="Arial"/>
              <a:sym typeface="Arial"/>
            </a:endParaRPr>
          </a:p>
          <a:p>
            <a:pPr marL="466586" indent="-233292">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162009" indent="0">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2b092e9f436_0_322: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8" name="Google Shape;498;g2b092e9f436_0_322:notes"/>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p>
            <a:pPr marL="466618" indent="-233309">
              <a:buSzPts val="1400"/>
              <a:buNone/>
            </a:pPr>
            <a:r>
              <a:rPr lang="en-US" b="1">
                <a:latin typeface="Arial"/>
                <a:ea typeface="Arial"/>
                <a:cs typeface="Arial"/>
                <a:sym typeface="Arial"/>
              </a:rPr>
              <a:t>Instructions:  </a:t>
            </a:r>
            <a:r>
              <a:rPr lang="en-US">
                <a:latin typeface="Arial"/>
                <a:ea typeface="Arial"/>
                <a:cs typeface="Arial"/>
                <a:sym typeface="Arial"/>
              </a:rPr>
              <a:t>If you don’t pay your property taxes, the county auctions your tax bill and interest in a “</a:t>
            </a:r>
            <a:r>
              <a:rPr lang="en-US" u="sng">
                <a:latin typeface="Arial"/>
                <a:ea typeface="Arial"/>
                <a:cs typeface="Arial"/>
                <a:sym typeface="Arial"/>
              </a:rPr>
              <a:t>bid down</a:t>
            </a:r>
            <a:r>
              <a:rPr lang="en-US">
                <a:latin typeface="Arial"/>
                <a:ea typeface="Arial"/>
                <a:cs typeface="Arial"/>
                <a:sym typeface="Arial"/>
              </a:rPr>
              <a:t>” process starting at 12%. If you don’t reclaim your tax lien within three years, which includes repaying the tax bill plus interest, then the land will go to the bidder. </a:t>
            </a:r>
            <a:endParaRPr/>
          </a:p>
          <a:p>
            <a:pPr marL="466618" indent="-233309">
              <a:buSzPts val="1400"/>
              <a:buNone/>
            </a:pPr>
            <a:r>
              <a:rPr lang="en-US">
                <a:latin typeface="Arial"/>
                <a:ea typeface="Arial"/>
                <a:cs typeface="Arial"/>
                <a:sym typeface="Arial"/>
              </a:rPr>
              <a:t>There are always investors who look for these tax sales as a way of either getting land for just the tax value, or as a way to invest their capital at a high interest rate. </a:t>
            </a:r>
            <a:endParaRPr/>
          </a:p>
          <a:p>
            <a:pPr marL="466618" indent="-233309">
              <a:buSzPts val="1400"/>
              <a:buNone/>
            </a:pPr>
            <a:r>
              <a:rPr lang="en-US">
                <a:latin typeface="Arial"/>
                <a:ea typeface="Arial"/>
                <a:cs typeface="Arial"/>
                <a:sym typeface="Arial"/>
              </a:rPr>
              <a:t>This means that all heirs/landowners, </a:t>
            </a:r>
            <a:r>
              <a:rPr lang="en-US" u="sng">
                <a:latin typeface="Arial"/>
                <a:ea typeface="Arial"/>
                <a:cs typeface="Arial"/>
                <a:sym typeface="Arial"/>
              </a:rPr>
              <a:t>particularly absentee landowners</a:t>
            </a:r>
            <a:r>
              <a:rPr lang="en-US">
                <a:latin typeface="Arial"/>
                <a:ea typeface="Arial"/>
                <a:cs typeface="Arial"/>
                <a:sym typeface="Arial"/>
              </a:rPr>
              <a:t>, need to keep track of who is paying the property taxes on their heirs' property.</a:t>
            </a:r>
            <a:endParaRPr/>
          </a:p>
          <a:p>
            <a:pPr marL="466618" indent="-233309">
              <a:buSzPts val="1400"/>
              <a:buNone/>
            </a:pPr>
            <a:endParaRPr>
              <a:latin typeface="Arial"/>
              <a:ea typeface="Arial"/>
              <a:cs typeface="Arial"/>
              <a:sym typeface="Arial"/>
            </a:endParaRPr>
          </a:p>
          <a:p>
            <a:pPr marL="466618" indent="-233309">
              <a:buSzPts val="1400"/>
              <a:buNone/>
            </a:pPr>
            <a:r>
              <a:rPr lang="en-US" b="1">
                <a:latin typeface="Arial"/>
                <a:ea typeface="Arial"/>
                <a:cs typeface="Arial"/>
                <a:sym typeface="Arial"/>
              </a:rPr>
              <a:t>Time</a:t>
            </a:r>
            <a:r>
              <a:rPr lang="en-US">
                <a:latin typeface="Arial"/>
                <a:ea typeface="Arial"/>
                <a:cs typeface="Arial"/>
                <a:sym typeface="Arial"/>
              </a:rPr>
              <a:t>: 10 minutes</a:t>
            </a:r>
            <a:endParaRPr/>
          </a:p>
          <a:p>
            <a:pPr marL="466618" indent="-233309">
              <a:buSzPts val="1400"/>
              <a:buNone/>
            </a:pPr>
            <a:endParaRPr b="1">
              <a:latin typeface="Arial"/>
              <a:ea typeface="Arial"/>
              <a:cs typeface="Arial"/>
              <a:sym typeface="Arial"/>
            </a:endParaRPr>
          </a:p>
          <a:p>
            <a:pPr marL="466618" indent="-233309">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466618" indent="-233309">
              <a:buSzPts val="1400"/>
              <a:buNone/>
            </a:pPr>
            <a:endParaRPr>
              <a:latin typeface="Arial"/>
              <a:ea typeface="Arial"/>
              <a:cs typeface="Arial"/>
              <a:sym typeface="Arial"/>
            </a:endParaRPr>
          </a:p>
          <a:p>
            <a:pPr marL="466618" indent="-233309">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0" indent="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66: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7" name="Google Shape;587;p66:notes"/>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p>
            <a:pPr marL="0" indent="0">
              <a:buNone/>
            </a:pPr>
            <a:endParaRPr/>
          </a:p>
          <a:p>
            <a:pPr marL="0" indent="0">
              <a:buNone/>
            </a:pPr>
            <a:r>
              <a:rPr lang="en-US" b="1">
                <a:latin typeface="Arial"/>
                <a:ea typeface="Arial"/>
                <a:cs typeface="Arial"/>
                <a:sym typeface="Arial"/>
              </a:rPr>
              <a:t>      Instructions: </a:t>
            </a:r>
            <a:r>
              <a:rPr lang="en-US" sz="2200">
                <a:latin typeface="Avenir"/>
                <a:ea typeface="Avenir"/>
                <a:cs typeface="Avenir"/>
                <a:sym typeface="Avenir"/>
              </a:rPr>
              <a:t>If the property is to be sold, it must be listed with a licensed real estate broker for sale at a price no lower than the court-determined value for a reasonable time. If another method will produce a better price, the Court may waive the open-market sale procedure.</a:t>
            </a:r>
            <a:endParaRPr/>
          </a:p>
          <a:p>
            <a:pPr marL="466618" indent="-233309">
              <a:spcBef>
                <a:spcPts val="1225"/>
              </a:spcBef>
              <a:buSzPts val="1400"/>
              <a:buNone/>
            </a:pPr>
            <a:endParaRPr>
              <a:latin typeface="Arial"/>
              <a:ea typeface="Arial"/>
              <a:cs typeface="Arial"/>
              <a:sym typeface="Arial"/>
            </a:endParaRPr>
          </a:p>
          <a:p>
            <a:pPr marL="466618" indent="-233309">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466618" indent="-233309">
              <a:buSzPts val="1400"/>
              <a:buNone/>
            </a:pPr>
            <a:endParaRPr b="1">
              <a:latin typeface="Arial"/>
              <a:ea typeface="Arial"/>
              <a:cs typeface="Arial"/>
              <a:sym typeface="Arial"/>
            </a:endParaRPr>
          </a:p>
          <a:p>
            <a:pPr marL="466618" indent="-233309">
              <a:buSzPts val="1400"/>
              <a:buNone/>
            </a:pPr>
            <a:r>
              <a:rPr lang="en-US" b="1">
                <a:latin typeface="Arial"/>
                <a:ea typeface="Arial"/>
                <a:cs typeface="Arial"/>
                <a:sym typeface="Arial"/>
              </a:rPr>
              <a:t>Materials: </a:t>
            </a:r>
            <a:r>
              <a:rPr lang="en-US" b="0">
                <a:latin typeface="Arial"/>
                <a:ea typeface="Arial"/>
                <a:cs typeface="Arial"/>
                <a:sym typeface="Arial"/>
              </a:rPr>
              <a:t>None.</a:t>
            </a:r>
            <a:endParaRPr/>
          </a:p>
          <a:p>
            <a:pPr marL="466618" indent="-233309">
              <a:buSzPts val="1400"/>
              <a:buNone/>
            </a:pPr>
            <a:endParaRPr>
              <a:latin typeface="Arial"/>
              <a:ea typeface="Arial"/>
              <a:cs typeface="Arial"/>
              <a:sym typeface="Arial"/>
            </a:endParaRPr>
          </a:p>
          <a:p>
            <a:pPr marL="466618" indent="-233309">
              <a:buSzPts val="1400"/>
              <a:buNone/>
            </a:pPr>
            <a:r>
              <a:rPr lang="en-US" b="1">
                <a:latin typeface="Arial"/>
                <a:ea typeface="Arial"/>
                <a:cs typeface="Arial"/>
                <a:sym typeface="Arial"/>
              </a:rPr>
              <a:t>Handouts:  </a:t>
            </a:r>
            <a:r>
              <a:rPr lang="en-US" b="0">
                <a:latin typeface="Arial"/>
                <a:ea typeface="Arial"/>
                <a:cs typeface="Arial"/>
                <a:sym typeface="Arial"/>
              </a:rPr>
              <a:t>None.</a:t>
            </a:r>
            <a:endParaRPr>
              <a:latin typeface="Arial"/>
              <a:ea typeface="Arial"/>
              <a:cs typeface="Arial"/>
              <a:sym typeface="Arial"/>
            </a:endParaRPr>
          </a:p>
          <a:p>
            <a:pPr marL="466618" indent="-233309">
              <a:buSzPts val="1400"/>
              <a:buNone/>
            </a:pPr>
            <a:endParaRPr>
              <a:latin typeface="Arial"/>
              <a:ea typeface="Arial"/>
              <a:cs typeface="Arial"/>
              <a:sym typeface="Arial"/>
            </a:endParaRPr>
          </a:p>
          <a:p>
            <a:pPr marL="466618" indent="-233309">
              <a:buSzPts val="1400"/>
              <a:buNone/>
            </a:pPr>
            <a:r>
              <a:rPr lang="en-US" b="1">
                <a:latin typeface="Arial"/>
                <a:ea typeface="Arial"/>
                <a:cs typeface="Arial"/>
                <a:sym typeface="Arial"/>
              </a:rPr>
              <a:t>Source</a:t>
            </a:r>
            <a:r>
              <a:rPr lang="en-US">
                <a:latin typeface="Arial"/>
                <a:ea typeface="Arial"/>
                <a:cs typeface="Arial"/>
                <a:sym typeface="Arial"/>
              </a:rPr>
              <a:t>:  </a:t>
            </a:r>
            <a:r>
              <a:rPr lang="en-US"/>
              <a:t>Uniform Partition of Heirs Property Act, Section 10. Open-Market Sale, Sealed Bids, or Auction.</a:t>
            </a:r>
            <a:endParaRPr/>
          </a:p>
          <a:p>
            <a:pPr marL="466618" indent="-233309">
              <a:buSzPts val="1400"/>
              <a:buNone/>
            </a:pPr>
            <a:endParaRPr/>
          </a:p>
          <a:p>
            <a:pPr marL="0" indent="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67: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4" name="Google Shape;594;p67:notes"/>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p>
            <a:pPr marL="155539" indent="0">
              <a:lnSpc>
                <a:spcPct val="115000"/>
              </a:lnSpc>
              <a:spcBef>
                <a:spcPts val="1633"/>
              </a:spcBef>
              <a:buSzPts val="1200"/>
              <a:buNone/>
            </a:pPr>
            <a:r>
              <a:rPr lang="en-US" b="1">
                <a:latin typeface="Arial"/>
                <a:ea typeface="Arial"/>
                <a:cs typeface="Arial"/>
                <a:sym typeface="Arial"/>
              </a:rPr>
              <a:t>Instructions:  </a:t>
            </a:r>
            <a:endParaRPr/>
          </a:p>
          <a:p>
            <a:pPr marL="155539" indent="0">
              <a:lnSpc>
                <a:spcPct val="115000"/>
              </a:lnSpc>
              <a:spcBef>
                <a:spcPts val="2245"/>
              </a:spcBef>
              <a:buSzPts val="1200"/>
              <a:buNone/>
            </a:pPr>
            <a:r>
              <a:rPr lang="en-US"/>
              <a:t>This is important to note to participants</a:t>
            </a:r>
            <a:endParaRPr/>
          </a:p>
          <a:p>
            <a:pPr marL="155539" indent="0">
              <a:lnSpc>
                <a:spcPct val="115000"/>
              </a:lnSpc>
              <a:spcBef>
                <a:spcPts val="2245"/>
              </a:spcBef>
              <a:buSzPts val="1200"/>
              <a:buNone/>
            </a:pPr>
            <a:endParaRPr/>
          </a:p>
          <a:p>
            <a:pPr marL="155539" indent="0">
              <a:lnSpc>
                <a:spcPct val="115000"/>
              </a:lnSpc>
              <a:spcBef>
                <a:spcPts val="2245"/>
              </a:spcBef>
              <a:buSzPts val="1200"/>
              <a:buNone/>
            </a:pPr>
            <a:r>
              <a:rPr lang="en-US"/>
              <a:t>Legal language per Alabama Code:  </a:t>
            </a:r>
            <a:endParaRPr/>
          </a:p>
          <a:p>
            <a:pPr marL="155539" indent="0">
              <a:lnSpc>
                <a:spcPct val="115000"/>
              </a:lnSpc>
              <a:spcBef>
                <a:spcPts val="2245"/>
              </a:spcBef>
              <a:buSzPts val="1200"/>
              <a:buNone/>
            </a:pPr>
            <a:r>
              <a:rPr lang="en-US"/>
              <a:t>“A partition, sale or other disposition of property pursuant to this chapter shall not affect or displace a mortgage or other lien on the property and shall not affect or displace the obligations of any person who is a party to the mortgage or other lien or who is obligated on any note or other agreement secured by the mortgage or other lien.”  Ala. Code 35-6A-12</a:t>
            </a:r>
            <a:endParaRPr/>
          </a:p>
          <a:p>
            <a:pPr marL="466618" indent="-233309">
              <a:spcBef>
                <a:spcPts val="612"/>
              </a:spcBef>
              <a:buSzPts val="1400"/>
              <a:buNone/>
            </a:pPr>
            <a:endParaRPr b="1">
              <a:latin typeface="Arial"/>
              <a:ea typeface="Arial"/>
              <a:cs typeface="Arial"/>
              <a:sym typeface="Arial"/>
            </a:endParaRPr>
          </a:p>
          <a:p>
            <a:pPr marL="466618" indent="-233309">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466618" indent="-233309">
              <a:buSzPts val="1400"/>
              <a:buNone/>
            </a:pPr>
            <a:endParaRPr b="1">
              <a:latin typeface="Arial"/>
              <a:ea typeface="Arial"/>
              <a:cs typeface="Arial"/>
              <a:sym typeface="Arial"/>
            </a:endParaRPr>
          </a:p>
          <a:p>
            <a:pPr marL="466618" indent="-233309">
              <a:buSzPts val="1400"/>
              <a:buNone/>
            </a:pPr>
            <a:r>
              <a:rPr lang="en-US" b="1">
                <a:latin typeface="Arial"/>
                <a:ea typeface="Arial"/>
                <a:cs typeface="Arial"/>
                <a:sym typeface="Arial"/>
              </a:rPr>
              <a:t>Materials: </a:t>
            </a:r>
            <a:r>
              <a:rPr lang="en-US" b="0">
                <a:latin typeface="Arial"/>
                <a:ea typeface="Arial"/>
                <a:cs typeface="Arial"/>
                <a:sym typeface="Arial"/>
              </a:rPr>
              <a:t>None</a:t>
            </a:r>
            <a:endParaRPr b="0"/>
          </a:p>
          <a:p>
            <a:pPr marL="466618" indent="-233309">
              <a:buSzPts val="1400"/>
              <a:buNone/>
            </a:pPr>
            <a:endParaRPr>
              <a:latin typeface="Arial"/>
              <a:ea typeface="Arial"/>
              <a:cs typeface="Arial"/>
              <a:sym typeface="Arial"/>
            </a:endParaRPr>
          </a:p>
          <a:p>
            <a:pPr marL="466618" indent="-233309">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466618" indent="-233309">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68: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0" name="Google Shape;600;p68:notes"/>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p>
            <a:pPr marL="162020" indent="0">
              <a:buNone/>
            </a:pPr>
            <a:endParaRPr/>
          </a:p>
          <a:p>
            <a:pPr marL="162020" indent="0">
              <a:buNone/>
            </a:pPr>
            <a:endParaRPr/>
          </a:p>
          <a:p>
            <a:pPr marL="162020" indent="0">
              <a:buNone/>
            </a:pPr>
            <a:r>
              <a:rPr lang="en-US" b="1">
                <a:latin typeface="Arial"/>
                <a:ea typeface="Arial"/>
                <a:cs typeface="Arial"/>
                <a:sym typeface="Arial"/>
              </a:rPr>
              <a:t>Instructions:  </a:t>
            </a:r>
            <a:r>
              <a:rPr lang="en-US" b="0">
                <a:latin typeface="Arial"/>
                <a:ea typeface="Arial"/>
                <a:cs typeface="Arial"/>
                <a:sym typeface="Arial"/>
              </a:rPr>
              <a:t>Be sure to emphasize that for your audience t</a:t>
            </a:r>
            <a:r>
              <a:rPr lang="en-US"/>
              <a:t>o understand how the UPHPA can help resolve their heirs’ property issue, it is important to speak with an attorney licensed to practice law in the state where the land (real property) is located.</a:t>
            </a:r>
            <a:endParaRPr/>
          </a:p>
          <a:p>
            <a:pPr marL="162020" indent="0">
              <a:buNone/>
            </a:pPr>
            <a:endParaRPr/>
          </a:p>
          <a:p>
            <a:pPr marL="162020" indent="0">
              <a:buNone/>
            </a:pPr>
            <a:r>
              <a:rPr lang="en-US"/>
              <a:t>Points to discuss include:</a:t>
            </a:r>
            <a:endParaRPr/>
          </a:p>
          <a:p>
            <a:pPr marL="466618" indent="-304598"/>
            <a:r>
              <a:rPr lang="en-US"/>
              <a:t>The ethical rules concerning representing a family or o one or more members</a:t>
            </a:r>
            <a:endParaRPr/>
          </a:p>
          <a:p>
            <a:pPr marL="466618" indent="-304598"/>
            <a:r>
              <a:rPr lang="en-US"/>
              <a:t>Whether UPHPA is enacted in your state, and if not, how the heirs’ property law is governed</a:t>
            </a:r>
            <a:endParaRPr/>
          </a:p>
          <a:p>
            <a:pPr marL="466618" indent="-304598"/>
            <a:r>
              <a:rPr lang="en-US"/>
              <a:t>How the UPHPA or other applicable real property law may help resolve your heirs’ property issue.</a:t>
            </a:r>
            <a:endParaRPr/>
          </a:p>
          <a:p>
            <a:pPr marL="466618" indent="-233309">
              <a:buSzPts val="1400"/>
              <a:buNone/>
            </a:pPr>
            <a:endParaRPr>
              <a:latin typeface="Arial"/>
              <a:ea typeface="Arial"/>
              <a:cs typeface="Arial"/>
              <a:sym typeface="Arial"/>
            </a:endParaRPr>
          </a:p>
          <a:p>
            <a:pPr marL="466618" indent="-233309">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466618" indent="-233309">
              <a:buSzPts val="1400"/>
              <a:buNone/>
            </a:pPr>
            <a:endParaRPr b="1">
              <a:latin typeface="Arial"/>
              <a:ea typeface="Arial"/>
              <a:cs typeface="Arial"/>
              <a:sym typeface="Arial"/>
            </a:endParaRPr>
          </a:p>
          <a:p>
            <a:pPr marL="466618" indent="-233309">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466618" indent="-233309">
              <a:buSzPts val="1400"/>
              <a:buNone/>
            </a:pPr>
            <a:endParaRPr>
              <a:latin typeface="Arial"/>
              <a:ea typeface="Arial"/>
              <a:cs typeface="Arial"/>
              <a:sym typeface="Arial"/>
            </a:endParaRPr>
          </a:p>
          <a:p>
            <a:pPr marL="466618" indent="-233309">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162020" indent="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31: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0" name="Google Shape;350;p31:notes"/>
          <p:cNvSpPr txBox="1">
            <a:spLocks noGrp="1"/>
          </p:cNvSpPr>
          <p:nvPr>
            <p:ph type="body" idx="1"/>
          </p:nvPr>
        </p:nvSpPr>
        <p:spPr>
          <a:xfrm>
            <a:off x="702310" y="4421823"/>
            <a:ext cx="5618480" cy="4189095"/>
          </a:xfrm>
          <a:prstGeom prst="rect">
            <a:avLst/>
          </a:prstGeom>
          <a:noFill/>
          <a:ln>
            <a:noFill/>
          </a:ln>
        </p:spPr>
        <p:txBody>
          <a:bodyPr spcFirstLastPara="1" wrap="square" lIns="93302" tIns="93302" rIns="93302" bIns="93302" anchor="t" anchorCtr="0">
            <a:noAutofit/>
          </a:bodyPr>
          <a:lstStyle/>
          <a:p>
            <a:pPr marL="162009" indent="0">
              <a:buNone/>
            </a:pPr>
            <a:endParaRPr dirty="0"/>
          </a:p>
          <a:p>
            <a:pPr marL="116647" indent="0">
              <a:buNone/>
            </a:pPr>
            <a:r>
              <a:rPr lang="en-US" b="1" dirty="0"/>
              <a:t>Instructions:  </a:t>
            </a:r>
            <a:r>
              <a:rPr lang="en-US" b="0" i="0" dirty="0">
                <a:solidFill>
                  <a:srgbClr val="000000"/>
                </a:solidFill>
                <a:latin typeface="Open Sans"/>
                <a:ea typeface="Open Sans"/>
                <a:cs typeface="Open Sans"/>
                <a:sym typeface="Open Sans"/>
              </a:rPr>
              <a:t>This slide depicts the types of information typically found on a title certificate or report.  A few things to note:</a:t>
            </a:r>
            <a:endParaRPr dirty="0"/>
          </a:p>
          <a:p>
            <a:pPr marL="116647" indent="0">
              <a:buNone/>
            </a:pPr>
            <a:endParaRPr b="0" i="0" dirty="0">
              <a:solidFill>
                <a:srgbClr val="000000"/>
              </a:solidFill>
              <a:latin typeface="Open Sans"/>
              <a:ea typeface="Open Sans"/>
              <a:cs typeface="Open Sans"/>
              <a:sym typeface="Open Sans"/>
            </a:endParaRPr>
          </a:p>
          <a:p>
            <a:pPr marL="933172" lvl="1" indent="-304577"/>
            <a:r>
              <a:rPr lang="en-US" dirty="0"/>
              <a:t>Generally, only the surface title is examined (not mineral title).</a:t>
            </a:r>
            <a:endParaRPr dirty="0"/>
          </a:p>
          <a:p>
            <a:pPr marL="933172" lvl="1" indent="-304577"/>
            <a:r>
              <a:rPr lang="en-US" dirty="0"/>
              <a:t>The examiner reviews all instruments for a period of years required by the law of the applicable state.</a:t>
            </a:r>
            <a:endParaRPr dirty="0"/>
          </a:p>
          <a:p>
            <a:pPr marL="162009" indent="0">
              <a:buNone/>
            </a:pPr>
            <a:endParaRPr dirty="0"/>
          </a:p>
          <a:p>
            <a:pPr marL="162009" indent="0">
              <a:buNone/>
            </a:pPr>
            <a:r>
              <a:rPr lang="en-US" dirty="0"/>
              <a:t>Type of shared ownership - your interest may be limited by the form of the deed to you if you hold title by:</a:t>
            </a:r>
            <a:endParaRPr dirty="0"/>
          </a:p>
          <a:p>
            <a:pPr marL="933172" lvl="1" indent="-304577"/>
            <a:r>
              <a:rPr lang="en-US" dirty="0"/>
              <a:t>Joint Tenancy with right of survivorship (typical for husband and wife) that vests title in the survivor of the decedent.</a:t>
            </a:r>
            <a:endParaRPr dirty="0"/>
          </a:p>
          <a:p>
            <a:pPr marL="933172" lvl="1" indent="-304577"/>
            <a:r>
              <a:rPr lang="en-US" dirty="0"/>
              <a:t>Tenancy in Common (typical for siblings) that vests title in the heirs of the decedent at law (in the absence of a will).</a:t>
            </a:r>
            <a:endParaRPr dirty="0"/>
          </a:p>
          <a:p>
            <a:pPr marL="116647" indent="0">
              <a:buNone/>
            </a:pPr>
            <a:endParaRPr b="0" i="0" dirty="0">
              <a:solidFill>
                <a:srgbClr val="000000"/>
              </a:solidFill>
              <a:latin typeface="Open Sans"/>
              <a:ea typeface="Open Sans"/>
              <a:cs typeface="Open Sans"/>
              <a:sym typeface="Open Sans"/>
            </a:endParaRPr>
          </a:p>
          <a:p>
            <a:pPr marL="0" indent="0">
              <a:buClr>
                <a:schemeClr val="dk1"/>
              </a:buClr>
              <a:buSzPts val="1200"/>
              <a:buNone/>
            </a:pPr>
            <a:endParaRPr b="1" dirty="0"/>
          </a:p>
          <a:p>
            <a:pPr marL="0" indent="0">
              <a:buClr>
                <a:schemeClr val="dk1"/>
              </a:buClr>
              <a:buSzPts val="1200"/>
              <a:buNone/>
            </a:pPr>
            <a:r>
              <a:rPr lang="en-US" b="1" dirty="0"/>
              <a:t>   Time</a:t>
            </a:r>
            <a:r>
              <a:rPr lang="en-US" b="0" dirty="0"/>
              <a:t>: 5 minutes</a:t>
            </a:r>
            <a:endParaRPr dirty="0"/>
          </a:p>
          <a:p>
            <a:pPr marL="0" indent="0">
              <a:buNone/>
            </a:pPr>
            <a:endParaRPr b="1" dirty="0"/>
          </a:p>
          <a:p>
            <a:pPr marL="0" indent="0">
              <a:buNone/>
            </a:pPr>
            <a:r>
              <a:rPr lang="en-US" b="1" dirty="0"/>
              <a:t>   Materials:  </a:t>
            </a:r>
            <a:r>
              <a:rPr lang="en-US" b="0" dirty="0"/>
              <a:t>none</a:t>
            </a:r>
          </a:p>
          <a:p>
            <a:pPr marL="0" indent="0">
              <a:buNone/>
            </a:pPr>
            <a:endParaRPr lang="en-US" b="0" dirty="0"/>
          </a:p>
          <a:p>
            <a:pPr marL="0" indent="0" defTabSz="933172">
              <a:buNone/>
              <a:defRPr/>
            </a:pPr>
            <a:r>
              <a:rPr lang="en-US" b="1" dirty="0"/>
              <a:t>Handouts:  </a:t>
            </a:r>
            <a:r>
              <a:rPr lang="en-US" b="0" dirty="0"/>
              <a:t>none</a:t>
            </a:r>
            <a:endParaRPr lang="en-US" dirty="0"/>
          </a:p>
          <a:p>
            <a:pPr marL="0" indent="0">
              <a:buNone/>
            </a:pPr>
            <a:endParaRPr dirty="0"/>
          </a:p>
          <a:p>
            <a:pPr marL="0" indent="0">
              <a:buNone/>
            </a:pPr>
            <a:endParaRPr dirty="0"/>
          </a:p>
          <a:p>
            <a:pPr marL="0" indent="0">
              <a:buNone/>
            </a:pP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33:notes"/>
          <p:cNvSpPr>
            <a:spLocks noGrp="1" noRot="1" noChangeAspect="1"/>
          </p:cNvSpPr>
          <p:nvPr>
            <p:ph type="sldImg" idx="2"/>
          </p:nvPr>
        </p:nvSpPr>
        <p:spPr>
          <a:xfrm>
            <a:off x="433388" y="709613"/>
            <a:ext cx="6311900" cy="35496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5" name="Google Shape;365;p33:notes"/>
          <p:cNvSpPr txBox="1">
            <a:spLocks noGrp="1"/>
          </p:cNvSpPr>
          <p:nvPr>
            <p:ph type="body" idx="1"/>
          </p:nvPr>
        </p:nvSpPr>
        <p:spPr>
          <a:xfrm>
            <a:off x="702310" y="4421823"/>
            <a:ext cx="5618480" cy="4189095"/>
          </a:xfrm>
          <a:prstGeom prst="rect">
            <a:avLst/>
          </a:prstGeom>
          <a:noFill/>
          <a:ln>
            <a:noFill/>
          </a:ln>
        </p:spPr>
        <p:txBody>
          <a:bodyPr spcFirstLastPara="1" wrap="square" lIns="93302" tIns="93302" rIns="93302" bIns="93302" anchor="t" anchorCtr="0">
            <a:noAutofit/>
          </a:bodyPr>
          <a:lstStyle/>
          <a:p>
            <a:pPr marL="0" indent="0">
              <a:buNone/>
            </a:pPr>
            <a:r>
              <a:rPr lang="en-US" b="1" dirty="0"/>
              <a:t>Instruction:  </a:t>
            </a:r>
            <a:r>
              <a:rPr lang="en-US" sz="1800" dirty="0">
                <a:latin typeface="Dosis" panose="02010703020202060003" pitchFamily="2" charset="0"/>
                <a:ea typeface="Arial" panose="020B0604020202020204" pitchFamily="34" charset="0"/>
                <a:cs typeface="Arial" panose="020B0604020202020204" pitchFamily="34" charset="0"/>
              </a:rPr>
              <a:t>Discuss these key elements involved in keeping a title current.</a:t>
            </a:r>
          </a:p>
          <a:p>
            <a:pPr marL="0" indent="0">
              <a:buNone/>
            </a:pPr>
            <a:endParaRPr lang="en-US" sz="1800" dirty="0">
              <a:latin typeface="Times New Roman" panose="02020603050405020304" pitchFamily="18" charset="0"/>
              <a:ea typeface="Times New Roman" panose="02020603050405020304" pitchFamily="18" charset="0"/>
            </a:endParaRPr>
          </a:p>
          <a:p>
            <a:pPr marL="165087" indent="0">
              <a:buNone/>
            </a:pPr>
            <a:r>
              <a:rPr lang="en-US" b="1" dirty="0"/>
              <a:t>Time:             </a:t>
            </a:r>
            <a:r>
              <a:rPr lang="en-US" b="0" dirty="0"/>
              <a:t>5 minutes</a:t>
            </a:r>
            <a:endParaRPr dirty="0"/>
          </a:p>
          <a:p>
            <a:pPr marL="165087" indent="0">
              <a:buNone/>
            </a:pPr>
            <a:endParaRPr b="1" dirty="0"/>
          </a:p>
          <a:p>
            <a:pPr marL="165087" indent="0">
              <a:buNone/>
            </a:pPr>
            <a:r>
              <a:rPr lang="en-US" b="1" dirty="0"/>
              <a:t>Materials:      </a:t>
            </a:r>
            <a:r>
              <a:rPr lang="en-US" b="0" dirty="0"/>
              <a:t>none </a:t>
            </a:r>
            <a:endParaRPr dirty="0"/>
          </a:p>
          <a:p>
            <a:pPr marL="165087" indent="0">
              <a:buNone/>
            </a:pPr>
            <a:endParaRPr b="0" dirty="0"/>
          </a:p>
          <a:p>
            <a:pPr marL="165087" indent="0">
              <a:buNone/>
            </a:pPr>
            <a:r>
              <a:rPr lang="en-US" b="1" dirty="0"/>
              <a:t>Handouts</a:t>
            </a:r>
            <a:r>
              <a:rPr lang="en-US" b="0" dirty="0"/>
              <a:t>:     none</a:t>
            </a: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2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9" name="Google Shape;239;p20:notes"/>
          <p:cNvSpPr txBox="1">
            <a:spLocks noGrp="1"/>
          </p:cNvSpPr>
          <p:nvPr>
            <p:ph type="body" idx="1"/>
          </p:nvPr>
        </p:nvSpPr>
        <p:spPr>
          <a:xfrm>
            <a:off x="702310" y="4421823"/>
            <a:ext cx="5618480" cy="4189095"/>
          </a:xfrm>
          <a:prstGeom prst="rect">
            <a:avLst/>
          </a:prstGeom>
          <a:noFill/>
          <a:ln>
            <a:noFill/>
          </a:ln>
        </p:spPr>
        <p:txBody>
          <a:bodyPr spcFirstLastPara="1" wrap="square" lIns="93302" tIns="93302" rIns="93302" bIns="93302" anchor="t" anchorCtr="0">
            <a:noAutofit/>
          </a:bodyPr>
          <a:lstStyle/>
          <a:p>
            <a:pPr marL="0" indent="0">
              <a:buClr>
                <a:schemeClr val="dk1"/>
              </a:buClr>
              <a:buSzPts val="1200"/>
              <a:buNone/>
            </a:pPr>
            <a:r>
              <a:rPr lang="en-US" b="1" dirty="0"/>
              <a:t> Instructions:   </a:t>
            </a:r>
            <a:r>
              <a:rPr lang="en-US" b="0" dirty="0"/>
              <a:t>This slide describes the process for validating a will.  It also describes situations where probate likely will be needed. </a:t>
            </a:r>
            <a:r>
              <a:rPr lang="en-US" dirty="0">
                <a:solidFill>
                  <a:schemeClr val="dk1"/>
                </a:solidFill>
              </a:rPr>
              <a:t>Each state will have a specific process for estate administration/succession.  Some states file copies of probated wills in the land records.  Other states have the executor or administrator file a deed on behalf of the estate. </a:t>
            </a:r>
            <a:endParaRPr lang="en-US" dirty="0"/>
          </a:p>
          <a:p>
            <a:pPr marL="0" indent="0">
              <a:buClr>
                <a:schemeClr val="dk1"/>
              </a:buClr>
              <a:buSzPts val="1200"/>
              <a:buNone/>
            </a:pPr>
            <a:endParaRPr lang="en-US" b="1" dirty="0"/>
          </a:p>
          <a:p>
            <a:pPr marL="0" indent="0">
              <a:buClr>
                <a:schemeClr val="dk1"/>
              </a:buClr>
              <a:buSzPts val="1200"/>
              <a:buNone/>
            </a:pPr>
            <a:r>
              <a:rPr lang="en-US" b="1" dirty="0"/>
              <a:t>   Time</a:t>
            </a:r>
            <a:r>
              <a:rPr lang="en-US" b="0" dirty="0"/>
              <a:t>:               3 minutes</a:t>
            </a:r>
            <a:endParaRPr dirty="0"/>
          </a:p>
          <a:p>
            <a:pPr marL="0" indent="0">
              <a:buNone/>
            </a:pPr>
            <a:endParaRPr b="1" dirty="0"/>
          </a:p>
          <a:p>
            <a:pPr marL="0" indent="0">
              <a:buNone/>
            </a:pPr>
            <a:r>
              <a:rPr lang="en-US" b="1" dirty="0"/>
              <a:t>   Materials:       </a:t>
            </a:r>
            <a:r>
              <a:rPr lang="en-US" b="0" dirty="0"/>
              <a:t>none</a:t>
            </a:r>
            <a:endParaRPr dirty="0"/>
          </a:p>
          <a:p>
            <a:pPr marL="0" indent="0">
              <a:buNone/>
            </a:pPr>
            <a:endParaRPr b="0" dirty="0"/>
          </a:p>
          <a:p>
            <a:pPr marL="0" indent="0">
              <a:buNone/>
            </a:pPr>
            <a:r>
              <a:rPr lang="en-US" b="0" dirty="0"/>
              <a:t>   </a:t>
            </a:r>
            <a:r>
              <a:rPr lang="en-US" b="1" dirty="0"/>
              <a:t>Handouts:</a:t>
            </a:r>
            <a:r>
              <a:rPr lang="en-US" b="0" dirty="0"/>
              <a:t>      none</a:t>
            </a: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63: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5" name="Google Shape;565;p63:notes"/>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p>
            <a:pPr marL="466618" indent="-233309">
              <a:buSzPts val="1400"/>
              <a:buNone/>
            </a:pPr>
            <a:r>
              <a:rPr lang="en-US" b="1">
                <a:latin typeface="Arial"/>
                <a:ea typeface="Arial"/>
                <a:cs typeface="Arial"/>
                <a:sym typeface="Arial"/>
              </a:rPr>
              <a:t>Instructions: </a:t>
            </a:r>
            <a:r>
              <a:rPr lang="en-US" b="0">
                <a:latin typeface="Arial"/>
                <a:ea typeface="Arial"/>
                <a:cs typeface="Arial"/>
                <a:sym typeface="Arial"/>
              </a:rPr>
              <a:t>Co-tenants can agree on the value of the property. If; however, all co-tenants do not agree on the value of the property, the court will order a disinterested licensed real estate appraiser to determine the fair market value of the property</a:t>
            </a:r>
            <a:r>
              <a:rPr lang="en-US">
                <a:latin typeface="Arial"/>
                <a:ea typeface="Arial"/>
                <a:cs typeface="Arial"/>
                <a:sym typeface="Arial"/>
              </a:rPr>
              <a:t>.</a:t>
            </a:r>
            <a:endParaRPr/>
          </a:p>
          <a:p>
            <a:pPr marL="466618" indent="-233309">
              <a:buSzPts val="1400"/>
              <a:buNone/>
            </a:pPr>
            <a:endParaRPr>
              <a:latin typeface="Arial"/>
              <a:ea typeface="Arial"/>
              <a:cs typeface="Arial"/>
              <a:sym typeface="Arial"/>
            </a:endParaRPr>
          </a:p>
          <a:p>
            <a:pPr marL="466618" indent="-233309">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466618" indent="-233309">
              <a:buSzPts val="1400"/>
              <a:buNone/>
            </a:pPr>
            <a:endParaRPr b="1">
              <a:latin typeface="Arial"/>
              <a:ea typeface="Arial"/>
              <a:cs typeface="Arial"/>
              <a:sym typeface="Arial"/>
            </a:endParaRPr>
          </a:p>
          <a:p>
            <a:pPr marL="466618" indent="-233309">
              <a:buSzPts val="1400"/>
              <a:buNone/>
            </a:pPr>
            <a:r>
              <a:rPr lang="en-US" b="1">
                <a:latin typeface="Arial"/>
                <a:ea typeface="Arial"/>
                <a:cs typeface="Arial"/>
                <a:sym typeface="Arial"/>
              </a:rPr>
              <a:t>Materials: </a:t>
            </a:r>
            <a:r>
              <a:rPr lang="en-US" b="0">
                <a:latin typeface="Arial"/>
                <a:ea typeface="Arial"/>
                <a:cs typeface="Arial"/>
                <a:sym typeface="Arial"/>
              </a:rPr>
              <a:t>None.</a:t>
            </a:r>
            <a:endParaRPr/>
          </a:p>
          <a:p>
            <a:pPr marL="466618" indent="-233309">
              <a:buSzPts val="1400"/>
              <a:buNone/>
            </a:pPr>
            <a:endParaRPr b="0">
              <a:latin typeface="Arial"/>
              <a:ea typeface="Arial"/>
              <a:cs typeface="Arial"/>
              <a:sym typeface="Arial"/>
            </a:endParaRPr>
          </a:p>
          <a:p>
            <a:pPr marL="466618" indent="-233309">
              <a:buSzPts val="1400"/>
              <a:buNone/>
            </a:pPr>
            <a:r>
              <a:rPr lang="en-US" b="1">
                <a:latin typeface="Arial"/>
                <a:ea typeface="Arial"/>
                <a:cs typeface="Arial"/>
                <a:sym typeface="Arial"/>
              </a:rPr>
              <a:t>Handouts: </a:t>
            </a:r>
            <a:r>
              <a:rPr lang="en-US" b="0">
                <a:latin typeface="Arial"/>
                <a:ea typeface="Arial"/>
                <a:cs typeface="Arial"/>
                <a:sym typeface="Arial"/>
              </a:rPr>
              <a:t>None.</a:t>
            </a:r>
            <a:endParaRPr/>
          </a:p>
          <a:p>
            <a:pPr marL="466618" indent="-233309">
              <a:buSzPts val="1400"/>
              <a:buNone/>
            </a:pPr>
            <a:endParaRPr b="0">
              <a:latin typeface="Arial"/>
              <a:ea typeface="Arial"/>
              <a:cs typeface="Arial"/>
              <a:sym typeface="Arial"/>
            </a:endParaRPr>
          </a:p>
          <a:p>
            <a:pPr marL="466618" indent="-233309">
              <a:buSzPts val="1400"/>
              <a:buNone/>
            </a:pPr>
            <a:r>
              <a:rPr lang="en-US" b="1">
                <a:latin typeface="Arial"/>
                <a:ea typeface="Arial"/>
                <a:cs typeface="Arial"/>
                <a:sym typeface="Arial"/>
              </a:rPr>
              <a:t>Source</a:t>
            </a:r>
            <a:r>
              <a:rPr lang="en-US">
                <a:latin typeface="Arial"/>
                <a:ea typeface="Arial"/>
                <a:cs typeface="Arial"/>
                <a:sym typeface="Arial"/>
              </a:rPr>
              <a:t>:  </a:t>
            </a:r>
            <a:r>
              <a:rPr lang="en-US"/>
              <a:t>Uniform Partition of Heirs Property Act, Section 6. Determination of Value.</a:t>
            </a:r>
            <a:endParaRPr/>
          </a:p>
          <a:p>
            <a:pPr marL="466618" indent="-233309">
              <a:buSzPts val="1400"/>
              <a:buNone/>
            </a:pPr>
            <a:endParaRPr/>
          </a:p>
          <a:p>
            <a:pPr marL="0" indent="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64: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3" name="Google Shape;573;p64:notes"/>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p>
            <a:pPr marL="466618" indent="-233309">
              <a:buSzPts val="1400"/>
              <a:buNone/>
            </a:pPr>
            <a:r>
              <a:rPr lang="en-US" b="1">
                <a:latin typeface="Arial"/>
                <a:ea typeface="Arial"/>
                <a:cs typeface="Arial"/>
                <a:sym typeface="Arial"/>
              </a:rPr>
              <a:t>Instructions: </a:t>
            </a:r>
            <a:r>
              <a:rPr lang="en-US" b="0">
                <a:latin typeface="Arial"/>
                <a:ea typeface="Arial"/>
                <a:cs typeface="Arial"/>
                <a:sym typeface="Arial"/>
              </a:rPr>
              <a:t>The Right of First Refusal or Buy-Out Provision allows a co-tenant who did not request a partition by sale to purchase the property. </a:t>
            </a:r>
            <a:r>
              <a:rPr lang="en-US">
                <a:latin typeface="Avenir"/>
                <a:ea typeface="Avenir"/>
                <a:cs typeface="Avenir"/>
                <a:sym typeface="Avenir"/>
              </a:rPr>
              <a:t>Any cotenant who does not request a partition sale may purchase the share of the cotenants who petitioned the court for a sale. If two or more cotenants want to purchase the property, the court will divide the seller’s interest between the buyers according to their existing ownership shares.</a:t>
            </a:r>
            <a:endParaRPr/>
          </a:p>
          <a:p>
            <a:pPr marL="466618" indent="-233309">
              <a:buSzPts val="1400"/>
              <a:buNone/>
            </a:pPr>
            <a:endParaRPr>
              <a:latin typeface="Arial"/>
              <a:ea typeface="Arial"/>
              <a:cs typeface="Arial"/>
              <a:sym typeface="Arial"/>
            </a:endParaRPr>
          </a:p>
          <a:p>
            <a:pPr marL="466618" indent="-233309">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466618" indent="-233309">
              <a:buSzPts val="1400"/>
              <a:buNone/>
            </a:pPr>
            <a:endParaRPr b="1">
              <a:latin typeface="Arial"/>
              <a:ea typeface="Arial"/>
              <a:cs typeface="Arial"/>
              <a:sym typeface="Arial"/>
            </a:endParaRPr>
          </a:p>
          <a:p>
            <a:pPr marL="466618" indent="-233309">
              <a:buSzPts val="1400"/>
              <a:buNone/>
            </a:pPr>
            <a:r>
              <a:rPr lang="en-US" b="1">
                <a:latin typeface="Arial"/>
                <a:ea typeface="Arial"/>
                <a:cs typeface="Arial"/>
                <a:sym typeface="Arial"/>
              </a:rPr>
              <a:t>Materials: </a:t>
            </a:r>
            <a:r>
              <a:rPr lang="en-US" b="0">
                <a:latin typeface="Arial"/>
                <a:ea typeface="Arial"/>
                <a:cs typeface="Arial"/>
                <a:sym typeface="Arial"/>
              </a:rPr>
              <a:t>None.</a:t>
            </a:r>
            <a:endParaRPr/>
          </a:p>
          <a:p>
            <a:pPr marL="466618" indent="-233309">
              <a:buSzPts val="1400"/>
              <a:buNone/>
            </a:pPr>
            <a:endParaRPr>
              <a:latin typeface="Arial"/>
              <a:ea typeface="Arial"/>
              <a:cs typeface="Arial"/>
              <a:sym typeface="Arial"/>
            </a:endParaRPr>
          </a:p>
          <a:p>
            <a:pPr marL="466618" indent="-233309">
              <a:buSzPts val="1400"/>
              <a:buNone/>
            </a:pPr>
            <a:r>
              <a:rPr lang="en-US" b="1">
                <a:latin typeface="Arial"/>
                <a:ea typeface="Arial"/>
                <a:cs typeface="Arial"/>
                <a:sym typeface="Arial"/>
              </a:rPr>
              <a:t>Handouts:  </a:t>
            </a:r>
            <a:r>
              <a:rPr lang="en-US" b="0">
                <a:latin typeface="Arial"/>
                <a:ea typeface="Arial"/>
                <a:cs typeface="Arial"/>
                <a:sym typeface="Arial"/>
              </a:rPr>
              <a:t>None.</a:t>
            </a:r>
            <a:endParaRPr>
              <a:latin typeface="Arial"/>
              <a:ea typeface="Arial"/>
              <a:cs typeface="Arial"/>
              <a:sym typeface="Arial"/>
            </a:endParaRPr>
          </a:p>
          <a:p>
            <a:pPr marL="466618" indent="-233309">
              <a:buSzPts val="1400"/>
              <a:buNone/>
            </a:pPr>
            <a:endParaRPr>
              <a:latin typeface="Arial"/>
              <a:ea typeface="Arial"/>
              <a:cs typeface="Arial"/>
              <a:sym typeface="Arial"/>
            </a:endParaRPr>
          </a:p>
          <a:p>
            <a:pPr marL="466618" indent="-233309">
              <a:buSzPts val="1400"/>
              <a:buNone/>
            </a:pPr>
            <a:r>
              <a:rPr lang="en-US" b="1">
                <a:latin typeface="Arial"/>
                <a:ea typeface="Arial"/>
                <a:cs typeface="Arial"/>
                <a:sym typeface="Arial"/>
              </a:rPr>
              <a:t>Source</a:t>
            </a:r>
            <a:r>
              <a:rPr lang="en-US">
                <a:latin typeface="Arial"/>
                <a:ea typeface="Arial"/>
                <a:cs typeface="Arial"/>
                <a:sym typeface="Arial"/>
              </a:rPr>
              <a:t>:  </a:t>
            </a:r>
            <a:r>
              <a:rPr lang="en-US"/>
              <a:t>Uniform Partition of Heirs Property Act, Section 7. Co-tenant Buyout.</a:t>
            </a:r>
            <a:endParaRPr/>
          </a:p>
          <a:p>
            <a:pPr marL="466618" indent="-233309">
              <a:buSzPts val="1400"/>
              <a:buNone/>
            </a:pPr>
            <a:endParaRPr/>
          </a:p>
          <a:p>
            <a:pPr marL="0" indent="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34:notes"/>
          <p:cNvSpPr>
            <a:spLocks noGrp="1" noRot="1" noChangeAspect="1"/>
          </p:cNvSpPr>
          <p:nvPr>
            <p:ph type="sldImg" idx="2"/>
          </p:nvPr>
        </p:nvSpPr>
        <p:spPr>
          <a:xfrm>
            <a:off x="433388" y="709613"/>
            <a:ext cx="6311900" cy="35496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2" name="Google Shape;372;p34:notes"/>
          <p:cNvSpPr txBox="1">
            <a:spLocks noGrp="1"/>
          </p:cNvSpPr>
          <p:nvPr>
            <p:ph type="body" idx="1"/>
          </p:nvPr>
        </p:nvSpPr>
        <p:spPr>
          <a:xfrm>
            <a:off x="702310" y="4421823"/>
            <a:ext cx="5618480" cy="4189095"/>
          </a:xfrm>
          <a:prstGeom prst="rect">
            <a:avLst/>
          </a:prstGeom>
          <a:noFill/>
          <a:ln>
            <a:noFill/>
          </a:ln>
        </p:spPr>
        <p:txBody>
          <a:bodyPr spcFirstLastPara="1" wrap="square" lIns="93302" tIns="93302" rIns="93302" bIns="93302" anchor="t" anchorCtr="0">
            <a:noAutofit/>
          </a:bodyPr>
          <a:lstStyle/>
          <a:p>
            <a:pPr marL="165087" indent="0">
              <a:buNone/>
            </a:pPr>
            <a:r>
              <a:rPr lang="en-US" b="1" dirty="0"/>
              <a:t>Instruction:  </a:t>
            </a:r>
            <a:r>
              <a:rPr lang="en-US" b="0" dirty="0"/>
              <a:t>Discuss the advantages and disadvantages of this approach using the talking points on the slide.</a:t>
            </a:r>
            <a:endParaRPr dirty="0"/>
          </a:p>
          <a:p>
            <a:pPr marL="165087" indent="0">
              <a:buNone/>
            </a:pPr>
            <a:endParaRPr b="0" dirty="0"/>
          </a:p>
          <a:p>
            <a:pPr marL="165087" indent="0">
              <a:buNone/>
            </a:pPr>
            <a:r>
              <a:rPr lang="en-US" b="1" dirty="0"/>
              <a:t>Time:            </a:t>
            </a:r>
            <a:r>
              <a:rPr lang="en-US" b="0" dirty="0"/>
              <a:t>3 minutes</a:t>
            </a:r>
            <a:endParaRPr dirty="0"/>
          </a:p>
          <a:p>
            <a:pPr marL="165087" indent="0">
              <a:buNone/>
            </a:pPr>
            <a:endParaRPr b="0" dirty="0"/>
          </a:p>
          <a:p>
            <a:pPr marL="165087" indent="0">
              <a:buNone/>
            </a:pPr>
            <a:r>
              <a:rPr lang="en-US" b="1" dirty="0"/>
              <a:t>Materials:     </a:t>
            </a:r>
            <a:r>
              <a:rPr lang="en-US" b="0" dirty="0"/>
              <a:t>none</a:t>
            </a:r>
            <a:endParaRPr dirty="0"/>
          </a:p>
          <a:p>
            <a:pPr marL="165087" indent="0">
              <a:buNone/>
            </a:pPr>
            <a:endParaRPr b="1" dirty="0"/>
          </a:p>
          <a:p>
            <a:pPr marL="165087" indent="0">
              <a:buNone/>
            </a:pPr>
            <a:r>
              <a:rPr lang="en-US" b="1" dirty="0"/>
              <a:t>Handouts:    </a:t>
            </a:r>
            <a:r>
              <a:rPr lang="en-US" b="0" dirty="0"/>
              <a:t>none</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0" indent="0">
              <a:buNone/>
            </a:pPr>
            <a:r>
              <a:rPr lang="en-US" b="1" dirty="0"/>
              <a:t>Instructions:  </a:t>
            </a:r>
            <a:r>
              <a:rPr lang="en-US" b="0" dirty="0"/>
              <a:t>Give time for participants to introduce themselves.  You could also include a brief question for them to answer such as what is one question or curiosity you have about heirs’ property.  Don’t take time to answer those at this point.  Rather this is about acknowledging where their curiosities are, and how the group can share this time together to learn and support each other. </a:t>
            </a:r>
            <a:endParaRPr lang="en-US" dirty="0"/>
          </a:p>
          <a:p>
            <a:pPr marL="0" indent="0">
              <a:buNone/>
            </a:pPr>
            <a:endParaRPr lang="en-US" b="0" dirty="0"/>
          </a:p>
          <a:p>
            <a:pPr marL="0" indent="0">
              <a:buClr>
                <a:schemeClr val="dk1"/>
              </a:buClr>
              <a:buSzPts val="1200"/>
              <a:buNone/>
            </a:pPr>
            <a:r>
              <a:rPr lang="en-US" b="1" dirty="0"/>
              <a:t>Time</a:t>
            </a:r>
            <a:r>
              <a:rPr lang="en-US" b="0" dirty="0"/>
              <a:t>: 1 minute</a:t>
            </a:r>
            <a:endParaRPr lang="en-US" dirty="0"/>
          </a:p>
          <a:p>
            <a:pPr marL="0" indent="0">
              <a:buNone/>
            </a:pPr>
            <a:endParaRPr lang="en-US" b="1" dirty="0"/>
          </a:p>
          <a:p>
            <a:pPr marL="0" indent="0">
              <a:buNone/>
            </a:pPr>
            <a:r>
              <a:rPr lang="en-US" b="1" dirty="0"/>
              <a:t>Materials:  </a:t>
            </a:r>
            <a:r>
              <a:rPr lang="en-US" b="0" dirty="0"/>
              <a:t>none</a:t>
            </a:r>
            <a:endParaRPr lang="en-US" dirty="0"/>
          </a:p>
          <a:p>
            <a:endParaRPr lang="en-US" dirty="0"/>
          </a:p>
        </p:txBody>
      </p:sp>
    </p:spTree>
    <p:extLst>
      <p:ext uri="{BB962C8B-B14F-4D97-AF65-F5344CB8AC3E}">
        <p14:creationId xmlns:p14="http://schemas.microsoft.com/office/powerpoint/2010/main" val="23229186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7: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3" name="Google Shape;323;p27:notes"/>
          <p:cNvSpPr txBox="1">
            <a:spLocks noGrp="1"/>
          </p:cNvSpPr>
          <p:nvPr>
            <p:ph type="body" idx="1"/>
          </p:nvPr>
        </p:nvSpPr>
        <p:spPr>
          <a:xfrm>
            <a:off x="702310" y="4421823"/>
            <a:ext cx="5618480" cy="4189095"/>
          </a:xfrm>
          <a:prstGeom prst="rect">
            <a:avLst/>
          </a:prstGeom>
          <a:noFill/>
          <a:ln>
            <a:noFill/>
          </a:ln>
        </p:spPr>
        <p:txBody>
          <a:bodyPr spcFirstLastPara="1" wrap="square" lIns="93302" tIns="93302" rIns="93302" bIns="93302" anchor="t" anchorCtr="0">
            <a:noAutofit/>
          </a:bodyPr>
          <a:lstStyle/>
          <a:p>
            <a:pPr marL="162009" indent="0">
              <a:buNone/>
            </a:pPr>
            <a:endParaRPr dirty="0"/>
          </a:p>
          <a:p>
            <a:pPr marL="116647" indent="0">
              <a:buNone/>
            </a:pPr>
            <a:r>
              <a:rPr lang="en-US" b="1" dirty="0"/>
              <a:t>Instructions:  </a:t>
            </a:r>
            <a:endParaRPr b="0" i="0" dirty="0">
              <a:solidFill>
                <a:srgbClr val="000000"/>
              </a:solidFill>
              <a:latin typeface="Open Sans"/>
              <a:ea typeface="Open Sans"/>
              <a:cs typeface="Open Sans"/>
              <a:sym typeface="Open Sans"/>
            </a:endParaRPr>
          </a:p>
          <a:p>
            <a:pPr marL="116647" indent="0">
              <a:buNone/>
            </a:pPr>
            <a:endParaRPr b="0" i="0" dirty="0">
              <a:solidFill>
                <a:srgbClr val="000000"/>
              </a:solidFill>
              <a:latin typeface="Open Sans"/>
              <a:ea typeface="Open Sans"/>
              <a:cs typeface="Open Sans"/>
              <a:sym typeface="Open Sans"/>
            </a:endParaRPr>
          </a:p>
          <a:p>
            <a:pPr marL="155529" indent="0">
              <a:buNone/>
            </a:pPr>
            <a:r>
              <a:rPr lang="en-US" dirty="0">
                <a:solidFill>
                  <a:schemeClr val="dk2"/>
                </a:solidFill>
              </a:rPr>
              <a:t>One spouse/parent may prefer to leave real property as a life estate to a spouse or a child in the event of circumstances important to that parent.</a:t>
            </a:r>
            <a:endParaRPr dirty="0"/>
          </a:p>
          <a:p>
            <a:pPr marL="155529" indent="0">
              <a:buNone/>
            </a:pPr>
            <a:endParaRPr dirty="0">
              <a:solidFill>
                <a:schemeClr val="dk2"/>
              </a:solidFill>
            </a:endParaRPr>
          </a:p>
          <a:p>
            <a:pPr marL="155529" indent="0">
              <a:buNone/>
            </a:pPr>
            <a:r>
              <a:rPr lang="en-US" dirty="0"/>
              <a:t>A life estate may be limited so as to require the holder to live on the property for a specified number of months each year if there is a concern that commitment to a nursing home or other facility would not enable the holder to manage the property. The property could be managed by others in order to keep the income stream benefitting the nursing home resident. This may have implications on eligibility for the government benefit. </a:t>
            </a:r>
            <a:endParaRPr dirty="0"/>
          </a:p>
          <a:p>
            <a:pPr marL="155529" indent="0">
              <a:buNone/>
            </a:pPr>
            <a:endParaRPr dirty="0">
              <a:solidFill>
                <a:schemeClr val="dk2"/>
              </a:solidFill>
            </a:endParaRPr>
          </a:p>
          <a:p>
            <a:pPr marL="155529" indent="0">
              <a:buNone/>
            </a:pPr>
            <a:r>
              <a:rPr lang="en-US" dirty="0">
                <a:solidFill>
                  <a:schemeClr val="dk2"/>
                </a:solidFill>
              </a:rPr>
              <a:t>A life estate ensures the parent that the children receive the property after the death of the person holding the life estate. For instance, if property solely owned by one person is first left by that person to their spouse, the surviving spouse may later remarry and change their will or for other reasons cut a child out of their will (as allowed by law).</a:t>
            </a:r>
            <a:endParaRPr dirty="0"/>
          </a:p>
          <a:p>
            <a:pPr marL="155529" indent="0">
              <a:buNone/>
            </a:pPr>
            <a:endParaRPr dirty="0">
              <a:solidFill>
                <a:schemeClr val="dk2"/>
              </a:solidFill>
            </a:endParaRPr>
          </a:p>
          <a:p>
            <a:pPr marL="162009" indent="0">
              <a:buNone/>
            </a:pPr>
            <a:r>
              <a:rPr lang="en-US" dirty="0"/>
              <a:t>Life estates may provide for a child with special needs so that they may remain in the family home if it is in their best interest. </a:t>
            </a:r>
            <a:endParaRPr dirty="0"/>
          </a:p>
          <a:p>
            <a:pPr marL="162009" indent="0">
              <a:buNone/>
            </a:pPr>
            <a:endParaRPr dirty="0"/>
          </a:p>
          <a:p>
            <a:pPr marL="162009" indent="0">
              <a:buNone/>
            </a:pPr>
            <a:r>
              <a:rPr lang="en-US" dirty="0"/>
              <a:t>Life estates may also allow a child who earns their livelihood on the farm/ranch to continue living there for their life.</a:t>
            </a:r>
            <a:endParaRPr dirty="0"/>
          </a:p>
          <a:p>
            <a:pPr marL="155529" indent="0">
              <a:buNone/>
            </a:pPr>
            <a:endParaRPr dirty="0">
              <a:solidFill>
                <a:schemeClr val="dk2"/>
              </a:solidFill>
            </a:endParaRPr>
          </a:p>
          <a:p>
            <a:pPr marL="155529" indent="0">
              <a:buNone/>
            </a:pPr>
            <a:r>
              <a:rPr lang="en-US" dirty="0">
                <a:solidFill>
                  <a:schemeClr val="dk2"/>
                </a:solidFill>
              </a:rPr>
              <a:t>Your lawyer should advise you as to what rights/obligations pass under a life estate under the law of the state where your property is located so that you could make changes to match your desires.  </a:t>
            </a:r>
            <a:endParaRPr dirty="0"/>
          </a:p>
          <a:p>
            <a:pPr marL="155529" indent="0">
              <a:buNone/>
            </a:pPr>
            <a:endParaRPr dirty="0">
              <a:solidFill>
                <a:schemeClr val="dk2"/>
              </a:solidFill>
            </a:endParaRPr>
          </a:p>
          <a:p>
            <a:pPr marL="155529" indent="0">
              <a:buNone/>
            </a:pPr>
            <a:r>
              <a:rPr lang="en-US" dirty="0"/>
              <a:t>In most states, a life tenant has exclusive control of the property during their life.  They generally must keep property in good repair.  </a:t>
            </a:r>
            <a:endParaRPr dirty="0"/>
          </a:p>
          <a:p>
            <a:pPr marL="466586" indent="-233292">
              <a:buNone/>
            </a:pPr>
            <a:endParaRPr dirty="0"/>
          </a:p>
          <a:p>
            <a:pPr marL="116647" indent="0">
              <a:buNone/>
            </a:pPr>
            <a:endParaRPr b="0" i="0" dirty="0">
              <a:solidFill>
                <a:srgbClr val="000000"/>
              </a:solidFill>
              <a:latin typeface="Open Sans"/>
              <a:ea typeface="Open Sans"/>
              <a:cs typeface="Open Sans"/>
              <a:sym typeface="Open Sans"/>
            </a:endParaRPr>
          </a:p>
          <a:p>
            <a:pPr marL="0" indent="0">
              <a:buClr>
                <a:schemeClr val="dk1"/>
              </a:buClr>
              <a:buSzPts val="1200"/>
              <a:buNone/>
            </a:pPr>
            <a:r>
              <a:rPr lang="en-US" b="1" dirty="0"/>
              <a:t>   Time</a:t>
            </a:r>
            <a:r>
              <a:rPr lang="en-US" b="0" dirty="0"/>
              <a:t>: 10 minutes</a:t>
            </a:r>
            <a:endParaRPr dirty="0"/>
          </a:p>
          <a:p>
            <a:pPr marL="0" indent="0">
              <a:buNone/>
            </a:pPr>
            <a:endParaRPr b="1" dirty="0"/>
          </a:p>
          <a:p>
            <a:pPr marL="0" indent="0">
              <a:buNone/>
            </a:pPr>
            <a:r>
              <a:rPr lang="en-US" b="1" dirty="0"/>
              <a:t>   Materials:  </a:t>
            </a:r>
            <a:r>
              <a:rPr lang="en-US" b="0" dirty="0"/>
              <a:t>none</a:t>
            </a:r>
          </a:p>
          <a:p>
            <a:pPr marL="0" indent="0">
              <a:buNone/>
            </a:pPr>
            <a:endParaRPr lang="en-US" b="0" dirty="0"/>
          </a:p>
          <a:p>
            <a:pPr marL="0" indent="0" defTabSz="933172">
              <a:buNone/>
              <a:defRPr/>
            </a:pPr>
            <a:r>
              <a:rPr lang="en-US" b="1" dirty="0"/>
              <a:t>Handouts:  </a:t>
            </a:r>
            <a:r>
              <a:rPr lang="en-US" b="0" dirty="0"/>
              <a:t>none</a:t>
            </a:r>
            <a:endParaRPr lang="en-US" dirty="0"/>
          </a:p>
          <a:p>
            <a:pPr marL="0" indent="0">
              <a:buNone/>
            </a:pPr>
            <a:endParaRPr dirty="0"/>
          </a:p>
          <a:p>
            <a:pPr marL="0" indent="0">
              <a:buNone/>
            </a:pPr>
            <a:endParaRPr dirty="0"/>
          </a:p>
          <a:p>
            <a:pPr marL="0" indent="0">
              <a:buNone/>
            </a:pPr>
            <a:endParaRPr dirty="0"/>
          </a:p>
          <a:p>
            <a:pPr marL="0" indent="0">
              <a:buNone/>
            </a:pP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55: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8" name="Google Shape;608;p55:notes"/>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p>
            <a:pPr marL="466618" indent="-233309">
              <a:buSzPts val="1400"/>
              <a:buNone/>
            </a:pPr>
            <a:r>
              <a:rPr lang="en-US" b="1">
                <a:latin typeface="Arial"/>
                <a:ea typeface="Arial"/>
                <a:cs typeface="Arial"/>
                <a:sym typeface="Arial"/>
              </a:rPr>
              <a:t>Instructions: </a:t>
            </a:r>
            <a:r>
              <a:rPr lang="en-US" b="0">
                <a:latin typeface="Arial"/>
                <a:ea typeface="Arial"/>
                <a:cs typeface="Arial"/>
                <a:sym typeface="Arial"/>
              </a:rPr>
              <a:t>The Farm Bill is an omnibus piece of legislation (meaning it contains numerous pieces of legislation) that controls many farm programs coming out of USDA.  It is passed every five years, and the last one was in 2018.</a:t>
            </a:r>
            <a:endParaRPr/>
          </a:p>
          <a:p>
            <a:pPr marL="466618" indent="-233309">
              <a:buSzPts val="1400"/>
              <a:buNone/>
            </a:pPr>
            <a:endParaRPr b="0">
              <a:latin typeface="Arial"/>
              <a:ea typeface="Arial"/>
              <a:cs typeface="Arial"/>
              <a:sym typeface="Arial"/>
            </a:endParaRPr>
          </a:p>
          <a:p>
            <a:pPr marL="466618" indent="-233309">
              <a:buSzPts val="1400"/>
              <a:buNone/>
            </a:pPr>
            <a:r>
              <a:rPr lang="en-US" b="0">
                <a:latin typeface="Arial"/>
                <a:ea typeface="Arial"/>
                <a:cs typeface="Arial"/>
                <a:sym typeface="Arial"/>
              </a:rPr>
              <a:t>Enacted on December 20, 2018, the 2018 Farm Bill provides support for farmers, ranchers, and forest stewards through a host of farm loan programs, conservation, disaster assistance and other safety nets.  The Farm Bill gives states some incentives to pass the Uniform Partition of Heirs’ Property Act (UPHPA), discussed in detail in Part V.</a:t>
            </a:r>
            <a:endParaRPr/>
          </a:p>
          <a:p>
            <a:pPr marL="466618" indent="-233309">
              <a:buSzPts val="1400"/>
              <a:buNone/>
            </a:pPr>
            <a:endParaRPr b="0">
              <a:latin typeface="Arial"/>
              <a:ea typeface="Arial"/>
              <a:cs typeface="Arial"/>
              <a:sym typeface="Arial"/>
            </a:endParaRPr>
          </a:p>
          <a:p>
            <a:pPr marL="466618" indent="-233309">
              <a:buSzPts val="1400"/>
              <a:buNone/>
            </a:pPr>
            <a:r>
              <a:rPr lang="en-US" b="0">
                <a:latin typeface="Arial"/>
                <a:ea typeface="Arial"/>
                <a:cs typeface="Arial"/>
                <a:sym typeface="Arial"/>
              </a:rPr>
              <a:t>The provisions in the 2018 Farm Bill relevant to heirs’ property owners include those making certain farmers operating on the land that is heirs’ property eligible to receive a farm number and participate in U.S. Department of Agriculture (USDA) programs.  The bill also requires USDA to collect and report on data related to farmland ownership, tenure, transition, and entry of beginning and socially disadvantaged farmers and ranchers.</a:t>
            </a:r>
            <a:endParaRPr b="1">
              <a:latin typeface="Arial"/>
              <a:ea typeface="Arial"/>
              <a:cs typeface="Arial"/>
              <a:sym typeface="Arial"/>
            </a:endParaRPr>
          </a:p>
          <a:p>
            <a:pPr marL="466618" indent="-233309">
              <a:buSzPts val="1400"/>
              <a:buNone/>
            </a:pPr>
            <a:endParaRPr b="1">
              <a:latin typeface="Arial"/>
              <a:ea typeface="Arial"/>
              <a:cs typeface="Arial"/>
              <a:sym typeface="Arial"/>
            </a:endParaRPr>
          </a:p>
          <a:p>
            <a:pPr marL="466618" indent="-233309">
              <a:buSzPts val="1400"/>
              <a:buNone/>
            </a:pPr>
            <a:endParaRPr b="1">
              <a:latin typeface="Arial"/>
              <a:ea typeface="Arial"/>
              <a:cs typeface="Arial"/>
              <a:sym typeface="Arial"/>
            </a:endParaRPr>
          </a:p>
          <a:p>
            <a:pPr marL="466618" indent="-233309">
              <a:buSzPts val="1400"/>
              <a:buNone/>
            </a:pPr>
            <a:r>
              <a:rPr lang="en-US" b="1">
                <a:latin typeface="Arial"/>
                <a:ea typeface="Arial"/>
                <a:cs typeface="Arial"/>
                <a:sym typeface="Arial"/>
              </a:rPr>
              <a:t>Time</a:t>
            </a:r>
            <a:r>
              <a:rPr lang="en-US">
                <a:latin typeface="Arial"/>
                <a:ea typeface="Arial"/>
                <a:cs typeface="Arial"/>
                <a:sym typeface="Arial"/>
              </a:rPr>
              <a:t>: 10 minutes.</a:t>
            </a:r>
            <a:endParaRPr/>
          </a:p>
          <a:p>
            <a:pPr marL="466618" indent="-233309">
              <a:buSzPts val="1400"/>
              <a:buNone/>
            </a:pPr>
            <a:endParaRPr b="1">
              <a:latin typeface="Arial"/>
              <a:ea typeface="Arial"/>
              <a:cs typeface="Arial"/>
              <a:sym typeface="Arial"/>
            </a:endParaRPr>
          </a:p>
          <a:p>
            <a:pPr marL="466618" indent="-233309">
              <a:buSzPts val="1400"/>
              <a:buNone/>
            </a:pPr>
            <a:r>
              <a:rPr lang="en-US" b="1">
                <a:latin typeface="Arial"/>
                <a:ea typeface="Arial"/>
                <a:cs typeface="Arial"/>
                <a:sym typeface="Arial"/>
              </a:rPr>
              <a:t>Materials:  </a:t>
            </a:r>
            <a:r>
              <a:rPr lang="en-US" b="0">
                <a:latin typeface="Arial"/>
                <a:ea typeface="Arial"/>
                <a:cs typeface="Arial"/>
                <a:sym typeface="Arial"/>
              </a:rPr>
              <a:t>None.</a:t>
            </a:r>
            <a:endParaRPr/>
          </a:p>
          <a:p>
            <a:pPr marL="466618" indent="-233309">
              <a:buSzPts val="1400"/>
              <a:buNone/>
            </a:pPr>
            <a:endParaRPr>
              <a:latin typeface="Arial"/>
              <a:ea typeface="Arial"/>
              <a:cs typeface="Arial"/>
              <a:sym typeface="Arial"/>
            </a:endParaRPr>
          </a:p>
          <a:p>
            <a:pPr marL="466618" indent="-233309">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466618" indent="-233309">
              <a:buNone/>
            </a:pPr>
            <a:endParaRPr/>
          </a:p>
          <a:p>
            <a:pPr marL="162020" indent="0">
              <a:buNone/>
            </a:pPr>
            <a:endParaRPr b="1"/>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35: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9" name="Google Shape;379;p35:notes"/>
          <p:cNvSpPr txBox="1">
            <a:spLocks noGrp="1"/>
          </p:cNvSpPr>
          <p:nvPr>
            <p:ph type="body" idx="1"/>
          </p:nvPr>
        </p:nvSpPr>
        <p:spPr>
          <a:xfrm>
            <a:off x="702310" y="4421823"/>
            <a:ext cx="5618480" cy="4189095"/>
          </a:xfrm>
          <a:prstGeom prst="rect">
            <a:avLst/>
          </a:prstGeom>
          <a:noFill/>
          <a:ln>
            <a:noFill/>
          </a:ln>
        </p:spPr>
        <p:txBody>
          <a:bodyPr spcFirstLastPara="1" wrap="square" lIns="93302" tIns="93302" rIns="93302" bIns="93302" anchor="t" anchorCtr="0">
            <a:noAutofit/>
          </a:bodyPr>
          <a:lstStyle/>
          <a:p>
            <a:pPr marL="116647" indent="0">
              <a:buNone/>
            </a:pPr>
            <a:r>
              <a:rPr lang="en-US" b="1" dirty="0"/>
              <a:t>Instructions:  </a:t>
            </a:r>
            <a:r>
              <a:rPr lang="en-US" b="0" i="0" dirty="0">
                <a:solidFill>
                  <a:srgbClr val="000000"/>
                </a:solidFill>
                <a:latin typeface="Open Sans"/>
                <a:ea typeface="Open Sans"/>
                <a:cs typeface="Open Sans"/>
                <a:sym typeface="Open Sans"/>
              </a:rPr>
              <a:t>The next section explores important considerations in working with a lawyer in the planning process.</a:t>
            </a:r>
          </a:p>
          <a:p>
            <a:pPr marL="116647" indent="0">
              <a:buNone/>
            </a:pPr>
            <a:endParaRPr lang="en-US" b="0" i="0" dirty="0">
              <a:solidFill>
                <a:srgbClr val="000000"/>
              </a:solidFill>
              <a:latin typeface="Open Sans"/>
              <a:ea typeface="Open Sans"/>
              <a:cs typeface="Open Sans"/>
              <a:sym typeface="Open Sans"/>
            </a:endParaRPr>
          </a:p>
          <a:p>
            <a:pPr marL="116647" indent="0">
              <a:buNone/>
            </a:pPr>
            <a:r>
              <a:rPr lang="en-US" b="0" i="0" dirty="0">
                <a:solidFill>
                  <a:srgbClr val="000000"/>
                </a:solidFill>
                <a:latin typeface="Open Sans"/>
                <a:ea typeface="Open Sans"/>
                <a:cs typeface="Open Sans"/>
                <a:sym typeface="Open Sans"/>
              </a:rPr>
              <a:t>Activity:  Using the role play samples as a guide, demonstrate how a visit with an attorney may go.</a:t>
            </a:r>
            <a:endParaRPr dirty="0"/>
          </a:p>
          <a:p>
            <a:pPr marL="116647" indent="0">
              <a:buNone/>
            </a:pPr>
            <a:endParaRPr b="1" dirty="0"/>
          </a:p>
          <a:p>
            <a:pPr marL="0" indent="0">
              <a:buClr>
                <a:schemeClr val="dk1"/>
              </a:buClr>
              <a:buSzPts val="1200"/>
              <a:buNone/>
            </a:pPr>
            <a:r>
              <a:rPr lang="en-US" b="1" dirty="0"/>
              <a:t>   Time</a:t>
            </a:r>
            <a:r>
              <a:rPr lang="en-US" b="0"/>
              <a:t>: 15 minutes</a:t>
            </a:r>
            <a:endParaRPr dirty="0"/>
          </a:p>
          <a:p>
            <a:pPr marL="0" indent="0">
              <a:buNone/>
            </a:pPr>
            <a:endParaRPr b="1" dirty="0"/>
          </a:p>
          <a:p>
            <a:pPr marL="0" indent="0">
              <a:buNone/>
            </a:pPr>
            <a:r>
              <a:rPr lang="en-US" b="1" dirty="0"/>
              <a:t>   Materials:  </a:t>
            </a:r>
            <a:r>
              <a:rPr lang="en-US" b="0" dirty="0"/>
              <a:t>Sample Role Play Scripts</a:t>
            </a:r>
            <a:endParaRPr dirty="0"/>
          </a:p>
          <a:p>
            <a:pPr marL="0" indent="0">
              <a:buNone/>
            </a:pPr>
            <a:endParaRPr lang="en-US" dirty="0"/>
          </a:p>
          <a:p>
            <a:pPr marL="0" indent="0" defTabSz="933172">
              <a:buNone/>
              <a:defRPr/>
            </a:pPr>
            <a:r>
              <a:rPr lang="en-US" b="1" dirty="0"/>
              <a:t>Handouts:  </a:t>
            </a:r>
            <a:r>
              <a:rPr lang="en-US" b="0" dirty="0"/>
              <a:t>none</a:t>
            </a:r>
            <a:endParaRPr lang="en-US" dirty="0"/>
          </a:p>
          <a:p>
            <a:pPr marL="0" indent="0">
              <a:buNone/>
            </a:pPr>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36: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4" name="Google Shape;384;p36:notes"/>
          <p:cNvSpPr txBox="1">
            <a:spLocks noGrp="1"/>
          </p:cNvSpPr>
          <p:nvPr>
            <p:ph type="body" idx="1"/>
          </p:nvPr>
        </p:nvSpPr>
        <p:spPr>
          <a:xfrm>
            <a:off x="702310" y="4421823"/>
            <a:ext cx="5618480" cy="4189095"/>
          </a:xfrm>
          <a:prstGeom prst="rect">
            <a:avLst/>
          </a:prstGeom>
          <a:noFill/>
          <a:ln>
            <a:noFill/>
          </a:ln>
        </p:spPr>
        <p:txBody>
          <a:bodyPr spcFirstLastPara="1" wrap="square" lIns="93302" tIns="93302" rIns="93302" bIns="93302" anchor="t" anchorCtr="0">
            <a:noAutofit/>
          </a:bodyPr>
          <a:lstStyle/>
          <a:p>
            <a:pPr marL="162009" indent="0">
              <a:buNone/>
            </a:pPr>
            <a:endParaRPr dirty="0"/>
          </a:p>
          <a:p>
            <a:pPr marL="116647" indent="0">
              <a:buNone/>
            </a:pPr>
            <a:r>
              <a:rPr lang="en-US" b="1" dirty="0"/>
              <a:t>Instructions:  </a:t>
            </a:r>
            <a:r>
              <a:rPr lang="en-US" b="0" i="0" dirty="0">
                <a:solidFill>
                  <a:srgbClr val="000000"/>
                </a:solidFill>
                <a:latin typeface="Open Sans"/>
                <a:ea typeface="Open Sans"/>
                <a:cs typeface="Open Sans"/>
                <a:sym typeface="Open Sans"/>
              </a:rPr>
              <a:t>Note these important benefits to working with an attorney to develop your estate/succession plan.</a:t>
            </a:r>
            <a:endParaRPr dirty="0"/>
          </a:p>
          <a:p>
            <a:pPr marL="0" indent="0">
              <a:buClr>
                <a:schemeClr val="dk1"/>
              </a:buClr>
              <a:buSzPts val="1200"/>
              <a:buNone/>
            </a:pPr>
            <a:endParaRPr b="1" dirty="0"/>
          </a:p>
          <a:p>
            <a:pPr marL="0" indent="0">
              <a:buClr>
                <a:schemeClr val="dk1"/>
              </a:buClr>
              <a:buSzPts val="1200"/>
              <a:buNone/>
            </a:pPr>
            <a:r>
              <a:rPr lang="en-US" b="1" dirty="0"/>
              <a:t>   Time</a:t>
            </a:r>
            <a:r>
              <a:rPr lang="en-US" b="0" dirty="0"/>
              <a:t>: 5 minutes</a:t>
            </a:r>
            <a:endParaRPr dirty="0"/>
          </a:p>
          <a:p>
            <a:pPr marL="0" indent="0">
              <a:buNone/>
            </a:pPr>
            <a:endParaRPr b="1" dirty="0"/>
          </a:p>
          <a:p>
            <a:pPr marL="0" indent="0">
              <a:buNone/>
            </a:pPr>
            <a:r>
              <a:rPr lang="en-US" b="1" dirty="0"/>
              <a:t>   Materials:  </a:t>
            </a:r>
            <a:r>
              <a:rPr lang="en-US" b="0" dirty="0"/>
              <a:t>none</a:t>
            </a:r>
            <a:endParaRPr dirty="0"/>
          </a:p>
          <a:p>
            <a:pPr marL="0" indent="0">
              <a:buNone/>
            </a:pPr>
            <a:endParaRPr dirty="0"/>
          </a:p>
          <a:p>
            <a:pPr marL="466586" indent="-233292" defTabSz="933172">
              <a:buSzPts val="1400"/>
              <a:buNone/>
              <a:defRPr/>
            </a:pPr>
            <a:r>
              <a:rPr lang="en-US" b="1" dirty="0"/>
              <a:t>Handouts:  </a:t>
            </a:r>
            <a:r>
              <a:rPr lang="en-US" b="0" dirty="0"/>
              <a:t>none</a:t>
            </a:r>
            <a:endParaRPr lang="en-US" dirty="0"/>
          </a:p>
          <a:p>
            <a:pPr marL="466586" indent="-233292">
              <a:buSzPts val="1400"/>
              <a:buNone/>
            </a:pPr>
            <a:endParaRPr dirty="0">
              <a:solidFill>
                <a:srgbClr val="111111"/>
              </a:solidFill>
              <a:latin typeface="Libre Baskerville"/>
              <a:ea typeface="Libre Baskerville"/>
              <a:cs typeface="Libre Baskerville"/>
              <a:sym typeface="Libre Baskerville"/>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39: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8" name="Google Shape;408;p39:notes"/>
          <p:cNvSpPr txBox="1">
            <a:spLocks noGrp="1"/>
          </p:cNvSpPr>
          <p:nvPr>
            <p:ph type="body" idx="1"/>
          </p:nvPr>
        </p:nvSpPr>
        <p:spPr>
          <a:xfrm>
            <a:off x="702310" y="4421823"/>
            <a:ext cx="5618480" cy="4189095"/>
          </a:xfrm>
          <a:prstGeom prst="rect">
            <a:avLst/>
          </a:prstGeom>
          <a:noFill/>
          <a:ln>
            <a:noFill/>
          </a:ln>
        </p:spPr>
        <p:txBody>
          <a:bodyPr spcFirstLastPara="1" wrap="square" lIns="93302" tIns="93302" rIns="93302" bIns="93302" anchor="t" anchorCtr="0">
            <a:noAutofit/>
          </a:bodyPr>
          <a:lstStyle/>
          <a:p>
            <a:pPr marL="162009" indent="0">
              <a:buNone/>
            </a:pPr>
            <a:endParaRPr dirty="0"/>
          </a:p>
          <a:p>
            <a:pPr marL="116647" indent="0">
              <a:buNone/>
            </a:pPr>
            <a:r>
              <a:rPr lang="en-US" b="1" dirty="0"/>
              <a:t>Instructions:  </a:t>
            </a:r>
            <a:r>
              <a:rPr lang="en-US" b="0" i="0" dirty="0">
                <a:solidFill>
                  <a:srgbClr val="000000"/>
                </a:solidFill>
                <a:latin typeface="Open Sans"/>
                <a:ea typeface="Open Sans"/>
                <a:cs typeface="Open Sans"/>
                <a:sym typeface="Open Sans"/>
              </a:rPr>
              <a:t>This slide gives just a sample of different kinds of specialty areas for lawyers.  It helps provide an idea of why finding one with the right expertise is important.</a:t>
            </a:r>
            <a:endParaRPr dirty="0"/>
          </a:p>
          <a:p>
            <a:pPr marL="0" indent="0">
              <a:buClr>
                <a:schemeClr val="dk1"/>
              </a:buClr>
              <a:buSzPts val="1200"/>
              <a:buNone/>
            </a:pPr>
            <a:endParaRPr b="1" dirty="0"/>
          </a:p>
          <a:p>
            <a:pPr marL="0" indent="0">
              <a:buClr>
                <a:schemeClr val="dk1"/>
              </a:buClr>
              <a:buSzPts val="1200"/>
              <a:buNone/>
            </a:pPr>
            <a:r>
              <a:rPr lang="en-US" b="1" dirty="0"/>
              <a:t>   Time</a:t>
            </a:r>
            <a:r>
              <a:rPr lang="en-US" b="0" dirty="0"/>
              <a:t>: 1 minute</a:t>
            </a:r>
            <a:endParaRPr dirty="0"/>
          </a:p>
          <a:p>
            <a:pPr marL="0" indent="0">
              <a:buNone/>
            </a:pPr>
            <a:endParaRPr b="1" dirty="0"/>
          </a:p>
          <a:p>
            <a:pPr marL="0" indent="0">
              <a:buNone/>
            </a:pPr>
            <a:r>
              <a:rPr lang="en-US" b="1" dirty="0"/>
              <a:t>   Materials:  </a:t>
            </a:r>
            <a:r>
              <a:rPr lang="en-US" b="0" dirty="0"/>
              <a:t>none</a:t>
            </a:r>
          </a:p>
          <a:p>
            <a:pPr marL="0" indent="0">
              <a:buNone/>
            </a:pPr>
            <a:endParaRPr lang="en-US" b="0" dirty="0"/>
          </a:p>
          <a:p>
            <a:pPr marL="0" indent="0" defTabSz="933172">
              <a:buNone/>
              <a:defRPr/>
            </a:pPr>
            <a:r>
              <a:rPr lang="en-US" b="1" dirty="0"/>
              <a:t>Handouts:  </a:t>
            </a:r>
            <a:r>
              <a:rPr lang="en-US" b="0" dirty="0"/>
              <a:t>none</a:t>
            </a:r>
            <a:endParaRPr lang="en-US" dirty="0"/>
          </a:p>
          <a:p>
            <a:pPr marL="0" indent="0">
              <a:buNone/>
            </a:pPr>
            <a:endParaRPr dirty="0"/>
          </a:p>
          <a:p>
            <a:pPr marL="0" indent="0">
              <a:buNone/>
            </a:pPr>
            <a:endParaRPr dirty="0"/>
          </a:p>
          <a:p>
            <a:pPr marL="0" indent="0">
              <a:buNone/>
            </a:pPr>
            <a:endParaRPr dirty="0"/>
          </a:p>
          <a:p>
            <a:pPr marL="0" indent="0">
              <a:buNone/>
            </a:pPr>
            <a:r>
              <a:rPr lang="en-US" dirty="0"/>
              <a:t>   </a:t>
            </a:r>
            <a:r>
              <a:rPr lang="en-US" b="1" dirty="0"/>
              <a:t>Source</a:t>
            </a:r>
            <a:r>
              <a:rPr lang="en-US" dirty="0"/>
              <a:t>:</a:t>
            </a:r>
            <a:endParaRPr dirty="0"/>
          </a:p>
          <a:p>
            <a:pPr marL="0" indent="0">
              <a:buNone/>
            </a:pPr>
            <a:endParaRPr dirty="0"/>
          </a:p>
          <a:p>
            <a:pPr marL="0" indent="0">
              <a:buNone/>
            </a:pPr>
            <a:r>
              <a:rPr lang="en-US" dirty="0"/>
              <a:t>   Here are specialties recognized by the American Bar Association for the chart: </a:t>
            </a:r>
            <a:r>
              <a:rPr lang="en-US" u="sng" dirty="0">
                <a:solidFill>
                  <a:schemeClr val="hlink"/>
                </a:solidFill>
                <a:hlinkClick r:id="rId3"/>
              </a:rPr>
              <a:t>https://www.americanbar.org/topics/</a:t>
            </a:r>
            <a:endParaRPr dirty="0"/>
          </a:p>
          <a:p>
            <a:pPr marL="0" indent="0">
              <a:buNone/>
            </a:pPr>
            <a:endParaRPr dirty="0"/>
          </a:p>
          <a:p>
            <a:pPr marL="0" indent="0">
              <a:buNone/>
            </a:pPr>
            <a:endParaRP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38: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0" name="Google Shape;400;p38:notes"/>
          <p:cNvSpPr txBox="1">
            <a:spLocks noGrp="1"/>
          </p:cNvSpPr>
          <p:nvPr>
            <p:ph type="body" idx="1"/>
          </p:nvPr>
        </p:nvSpPr>
        <p:spPr>
          <a:xfrm>
            <a:off x="702310" y="4421823"/>
            <a:ext cx="5618480" cy="4189095"/>
          </a:xfrm>
          <a:prstGeom prst="rect">
            <a:avLst/>
          </a:prstGeom>
          <a:noFill/>
          <a:ln>
            <a:noFill/>
          </a:ln>
        </p:spPr>
        <p:txBody>
          <a:bodyPr spcFirstLastPara="1" wrap="square" lIns="93302" tIns="93302" rIns="93302" bIns="93302" anchor="t" anchorCtr="0">
            <a:noAutofit/>
          </a:bodyPr>
          <a:lstStyle/>
          <a:p>
            <a:pPr marL="162009" indent="0">
              <a:buNone/>
            </a:pPr>
            <a:endParaRPr dirty="0"/>
          </a:p>
          <a:p>
            <a:pPr marL="116647" indent="0">
              <a:buNone/>
            </a:pPr>
            <a:r>
              <a:rPr lang="en-US" b="1" dirty="0"/>
              <a:t>Instructions:  </a:t>
            </a:r>
            <a:r>
              <a:rPr lang="en-US" b="0" dirty="0"/>
              <a:t>Lawyers can have a variety of specialties.  This is important to understand so you are choosing one with the best training and experience.</a:t>
            </a:r>
            <a:endParaRPr dirty="0"/>
          </a:p>
          <a:p>
            <a:pPr marL="0" indent="0">
              <a:buClr>
                <a:schemeClr val="dk1"/>
              </a:buClr>
              <a:buSzPts val="1200"/>
              <a:buNone/>
            </a:pPr>
            <a:endParaRPr b="1" dirty="0"/>
          </a:p>
          <a:p>
            <a:pPr marL="0" indent="0">
              <a:buClr>
                <a:schemeClr val="dk1"/>
              </a:buClr>
              <a:buSzPts val="1200"/>
              <a:buNone/>
            </a:pPr>
            <a:r>
              <a:rPr lang="en-US" b="1" dirty="0"/>
              <a:t>   Time</a:t>
            </a:r>
            <a:r>
              <a:rPr lang="en-US" b="0" dirty="0"/>
              <a:t>: 5 minutes</a:t>
            </a:r>
            <a:endParaRPr dirty="0"/>
          </a:p>
          <a:p>
            <a:pPr marL="0" indent="0">
              <a:buNone/>
            </a:pPr>
            <a:endParaRPr b="1" dirty="0"/>
          </a:p>
          <a:p>
            <a:pPr marL="0" indent="0">
              <a:buNone/>
            </a:pPr>
            <a:r>
              <a:rPr lang="en-US" b="1" dirty="0"/>
              <a:t>   Materials:  </a:t>
            </a:r>
            <a:r>
              <a:rPr lang="en-US" b="0" dirty="0"/>
              <a:t>none</a:t>
            </a:r>
          </a:p>
          <a:p>
            <a:pPr marL="0" indent="0">
              <a:buNone/>
            </a:pPr>
            <a:endParaRPr lang="en-US" b="0" dirty="0"/>
          </a:p>
          <a:p>
            <a:pPr marL="0" indent="0" defTabSz="933172">
              <a:buNone/>
              <a:defRPr/>
            </a:pPr>
            <a:r>
              <a:rPr lang="en-US" b="1" dirty="0"/>
              <a:t>Handouts:  </a:t>
            </a:r>
            <a:r>
              <a:rPr lang="en-US" b="0" dirty="0"/>
              <a:t>none</a:t>
            </a:r>
            <a:endParaRPr lang="en-US" dirty="0"/>
          </a:p>
          <a:p>
            <a:pPr marL="0" indent="0">
              <a:buNone/>
            </a:pPr>
            <a:endParaRPr dirty="0"/>
          </a:p>
          <a:p>
            <a:pPr marL="0" indent="0">
              <a:buNone/>
            </a:pPr>
            <a:endParaRPr dirty="0"/>
          </a:p>
          <a:p>
            <a:pPr marL="0" indent="0">
              <a:buNone/>
            </a:pPr>
            <a:endParaRPr dirty="0"/>
          </a:p>
          <a:p>
            <a:pPr marL="0" indent="0">
              <a:buNone/>
            </a:pPr>
            <a:r>
              <a:rPr lang="en-US" dirty="0"/>
              <a:t>   </a:t>
            </a:r>
            <a:r>
              <a:rPr lang="en-US" b="1" dirty="0"/>
              <a:t>Source</a:t>
            </a:r>
            <a:r>
              <a:rPr lang="en-US" dirty="0"/>
              <a:t>:</a:t>
            </a:r>
            <a:endParaRPr dirty="0"/>
          </a:p>
          <a:p>
            <a:pPr marL="466586" indent="-233292">
              <a:buSzPts val="1400"/>
              <a:buNone/>
            </a:pPr>
            <a:r>
              <a:rPr lang="en-US" dirty="0"/>
              <a:t>Here are specialties recognized by the American Bar Association for the chart: </a:t>
            </a:r>
            <a:r>
              <a:rPr lang="en-US" u="sng" dirty="0">
                <a:solidFill>
                  <a:schemeClr val="hlink"/>
                </a:solidFill>
                <a:hlinkClick r:id="rId3"/>
              </a:rPr>
              <a:t>https://www.americanbar.org/topics/</a:t>
            </a:r>
            <a:endParaRPr dirty="0"/>
          </a:p>
          <a:p>
            <a:pPr marL="466586" indent="-233292">
              <a:buSzPts val="1400"/>
              <a:buNone/>
            </a:pPr>
            <a:r>
              <a:rPr lang="en-US" dirty="0"/>
              <a:t>21 specialty areas of law are listed by the American Bar Association</a:t>
            </a:r>
            <a:endParaRPr dirty="0"/>
          </a:p>
          <a:p>
            <a:pPr marL="0" indent="0">
              <a:buNone/>
            </a:pPr>
            <a:endParaRP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8: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 name="Google Shape;216;p18:notes"/>
          <p:cNvSpPr txBox="1">
            <a:spLocks noGrp="1"/>
          </p:cNvSpPr>
          <p:nvPr>
            <p:ph type="body" idx="1"/>
          </p:nvPr>
        </p:nvSpPr>
        <p:spPr>
          <a:xfrm>
            <a:off x="702310" y="4421823"/>
            <a:ext cx="5618480" cy="4189095"/>
          </a:xfrm>
          <a:prstGeom prst="rect">
            <a:avLst/>
          </a:prstGeom>
          <a:noFill/>
          <a:ln>
            <a:noFill/>
          </a:ln>
        </p:spPr>
        <p:txBody>
          <a:bodyPr spcFirstLastPara="1" wrap="square" lIns="93302" tIns="93302" rIns="93302" bIns="93302" anchor="t" anchorCtr="0">
            <a:noAutofit/>
          </a:bodyPr>
          <a:lstStyle/>
          <a:p>
            <a:pPr marL="116647" indent="0">
              <a:buNone/>
            </a:pPr>
            <a:r>
              <a:rPr lang="en-US" b="1" dirty="0"/>
              <a:t>Instructions:  </a:t>
            </a:r>
            <a:r>
              <a:rPr lang="en-US" b="0" i="0" dirty="0">
                <a:solidFill>
                  <a:srgbClr val="000000"/>
                </a:solidFill>
                <a:latin typeface="Open Sans"/>
                <a:ea typeface="Open Sans"/>
                <a:cs typeface="Open Sans"/>
                <a:sym typeface="Open Sans"/>
              </a:rPr>
              <a:t>Explain these definitions and key differences between a living will and a simple will or last will and testament</a:t>
            </a:r>
            <a:endParaRPr dirty="0"/>
          </a:p>
          <a:p>
            <a:pPr marL="0" indent="0">
              <a:buClr>
                <a:schemeClr val="dk1"/>
              </a:buClr>
              <a:buSzPts val="1200"/>
              <a:buNone/>
            </a:pPr>
            <a:endParaRPr b="1" dirty="0"/>
          </a:p>
          <a:p>
            <a:pPr marL="0" indent="0">
              <a:buClr>
                <a:schemeClr val="dk1"/>
              </a:buClr>
              <a:buSzPts val="1200"/>
              <a:buNone/>
            </a:pPr>
            <a:r>
              <a:rPr lang="en-US" b="1" dirty="0"/>
              <a:t>   Time</a:t>
            </a:r>
            <a:r>
              <a:rPr lang="en-US" b="0" dirty="0"/>
              <a:t>: 5 minutes</a:t>
            </a:r>
            <a:endParaRPr dirty="0"/>
          </a:p>
          <a:p>
            <a:pPr marL="0" indent="0">
              <a:buNone/>
            </a:pPr>
            <a:endParaRPr b="1" dirty="0"/>
          </a:p>
          <a:p>
            <a:pPr marL="0" indent="0">
              <a:buNone/>
            </a:pPr>
            <a:r>
              <a:rPr lang="en-US" b="1" dirty="0"/>
              <a:t>   Materials:  </a:t>
            </a:r>
            <a:r>
              <a:rPr lang="en-US" b="0" dirty="0"/>
              <a:t>none</a:t>
            </a:r>
          </a:p>
          <a:p>
            <a:pPr marL="0" indent="0">
              <a:buNone/>
            </a:pPr>
            <a:endParaRPr lang="en-US" b="0" dirty="0"/>
          </a:p>
          <a:p>
            <a:pPr marL="0" indent="0" defTabSz="933172">
              <a:buNone/>
              <a:defRPr/>
            </a:pPr>
            <a:r>
              <a:rPr lang="en-US" b="1" dirty="0"/>
              <a:t>Handouts:  </a:t>
            </a:r>
            <a:r>
              <a:rPr lang="en-US" b="0" dirty="0"/>
              <a:t>none</a:t>
            </a:r>
            <a:endParaRPr lang="en-US" dirty="0"/>
          </a:p>
          <a:p>
            <a:pPr marL="0" indent="0">
              <a:buNone/>
            </a:pPr>
            <a:endParaRPr dirty="0"/>
          </a:p>
          <a:p>
            <a:pPr marL="0" indent="0">
              <a:buNone/>
            </a:pPr>
            <a:endParaRPr dirty="0"/>
          </a:p>
          <a:p>
            <a:pPr marL="0" indent="0">
              <a:buNone/>
            </a:pPr>
            <a:endParaRPr dirty="0"/>
          </a:p>
          <a:p>
            <a:pPr marL="0" indent="0">
              <a:buNone/>
            </a:pPr>
            <a:r>
              <a:rPr lang="en-US" dirty="0"/>
              <a:t>   </a:t>
            </a:r>
            <a:r>
              <a:rPr lang="en-US" b="1" dirty="0"/>
              <a:t>Source</a:t>
            </a:r>
            <a:r>
              <a:rPr lang="en-US" dirty="0"/>
              <a:t>:</a:t>
            </a:r>
            <a:endParaRPr dirty="0"/>
          </a:p>
          <a:p>
            <a:pPr marL="87485" indent="0">
              <a:buNone/>
            </a:pPr>
            <a:r>
              <a:rPr lang="en-US" u="sng" dirty="0">
                <a:solidFill>
                  <a:schemeClr val="hlink"/>
                </a:solidFill>
                <a:hlinkClick r:id="rId3"/>
              </a:rPr>
              <a:t>https://www.americanbar.org/groups/law_aging/resources/health_care_decision_making/power_atty_guide_and_form_2011/</a:t>
            </a:r>
            <a:endParaRPr dirty="0"/>
          </a:p>
          <a:p>
            <a:pPr marL="162009" indent="0">
              <a:buNone/>
            </a:pPr>
            <a:endParaRP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3: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5" name="Google Shape;285;p23:notes"/>
          <p:cNvSpPr txBox="1">
            <a:spLocks noGrp="1"/>
          </p:cNvSpPr>
          <p:nvPr>
            <p:ph type="body" idx="1"/>
          </p:nvPr>
        </p:nvSpPr>
        <p:spPr>
          <a:xfrm>
            <a:off x="702310" y="4421823"/>
            <a:ext cx="5618480" cy="4189095"/>
          </a:xfrm>
          <a:prstGeom prst="rect">
            <a:avLst/>
          </a:prstGeom>
          <a:noFill/>
          <a:ln>
            <a:noFill/>
          </a:ln>
        </p:spPr>
        <p:txBody>
          <a:bodyPr spcFirstLastPara="1" wrap="square" lIns="93302" tIns="93302" rIns="93302" bIns="93302" anchor="t" anchorCtr="0">
            <a:noAutofit/>
          </a:bodyPr>
          <a:lstStyle/>
          <a:p>
            <a:pPr marL="116647" indent="0">
              <a:buNone/>
            </a:pPr>
            <a:r>
              <a:rPr lang="en-US" b="1" dirty="0"/>
              <a:t>Instructions:  </a:t>
            </a:r>
            <a:r>
              <a:rPr lang="en-US" dirty="0">
                <a:latin typeface="Open Sans"/>
                <a:ea typeface="Open Sans"/>
                <a:cs typeface="Open Sans"/>
                <a:sym typeface="Open Sans"/>
              </a:rPr>
              <a:t>Review these different types of wills.  Additional key points are: </a:t>
            </a:r>
            <a:endParaRPr dirty="0"/>
          </a:p>
          <a:p>
            <a:pPr marL="466586" indent="-304577"/>
            <a:r>
              <a:rPr lang="en-US" dirty="0">
                <a:solidFill>
                  <a:srgbClr val="111111"/>
                </a:solidFill>
                <a:latin typeface="Libre Baskerville"/>
                <a:ea typeface="Libre Baskerville"/>
                <a:cs typeface="Libre Baskerville"/>
                <a:sym typeface="Libre Baskerville"/>
              </a:rPr>
              <a:t>Holographic wills are not recognized in some states. In states that permit the documents, the will must meet minimal requirements, such as proof that the testator wrote it and had the mental capacity to do so.  This type of will can slow the process down and may impact other benefits as well.</a:t>
            </a:r>
            <a:endParaRPr dirty="0"/>
          </a:p>
          <a:p>
            <a:pPr marL="466586" indent="-304577"/>
            <a:r>
              <a:rPr lang="en-US" dirty="0">
                <a:solidFill>
                  <a:srgbClr val="111111"/>
                </a:solidFill>
                <a:latin typeface="Libre Baskerville"/>
                <a:ea typeface="Libre Baskerville"/>
                <a:cs typeface="Libre Baskerville"/>
                <a:sym typeface="Libre Baskerville"/>
              </a:rPr>
              <a:t>After one party dies, the remaining party is bound by the terms of the mutual will.</a:t>
            </a:r>
            <a:endParaRPr dirty="0"/>
          </a:p>
          <a:p>
            <a:pPr marL="466586" indent="-304577"/>
            <a:r>
              <a:rPr lang="en-US" dirty="0">
                <a:solidFill>
                  <a:srgbClr val="111111"/>
                </a:solidFill>
                <a:latin typeface="Libre Baskerville"/>
                <a:ea typeface="Libre Baskerville"/>
                <a:cs typeface="Libre Baskerville"/>
                <a:sym typeface="Libre Baskerville"/>
              </a:rPr>
              <a:t>Testamentary can be written by an individual, but having it prepared by a trusts and estates attorney tends to ensure it will be worded precisely, correctly, and in keeping with your state's laws.</a:t>
            </a:r>
            <a:endParaRPr dirty="0"/>
          </a:p>
          <a:p>
            <a:pPr marL="466586" indent="-304577"/>
            <a:r>
              <a:rPr lang="en-US" dirty="0">
                <a:solidFill>
                  <a:srgbClr val="111111"/>
                </a:solidFill>
                <a:latin typeface="Libre Baskerville"/>
                <a:ea typeface="Libre Baskerville"/>
                <a:cs typeface="Libre Baskerville"/>
                <a:sym typeface="Libre Baskerville"/>
              </a:rPr>
              <a:t>A simple will is typically good for people with simple situations. A simple will is a type of testamentary will. </a:t>
            </a:r>
            <a:endParaRPr dirty="0">
              <a:latin typeface="Libre Baskerville"/>
              <a:ea typeface="Libre Baskerville"/>
              <a:cs typeface="Libre Baskerville"/>
              <a:sym typeface="Libre Baskerville"/>
            </a:endParaRPr>
          </a:p>
          <a:p>
            <a:pPr marL="116647" indent="0">
              <a:buNone/>
            </a:pPr>
            <a:r>
              <a:rPr lang="en-US" dirty="0">
                <a:latin typeface="Open Sans"/>
                <a:ea typeface="Open Sans"/>
                <a:cs typeface="Open Sans"/>
                <a:sym typeface="Open Sans"/>
              </a:rPr>
              <a:t> </a:t>
            </a:r>
            <a:endParaRPr dirty="0"/>
          </a:p>
          <a:p>
            <a:pPr marL="0" indent="0">
              <a:buClr>
                <a:schemeClr val="dk1"/>
              </a:buClr>
              <a:buSzPts val="1200"/>
              <a:buNone/>
            </a:pPr>
            <a:endParaRPr b="1" dirty="0"/>
          </a:p>
          <a:p>
            <a:pPr marL="0" indent="0">
              <a:buClr>
                <a:schemeClr val="dk1"/>
              </a:buClr>
              <a:buSzPts val="1200"/>
              <a:buNone/>
            </a:pPr>
            <a:r>
              <a:rPr lang="en-US" b="1" dirty="0"/>
              <a:t>   Time</a:t>
            </a:r>
            <a:r>
              <a:rPr lang="en-US" dirty="0"/>
              <a:t>: 5 minutes</a:t>
            </a:r>
            <a:endParaRPr dirty="0"/>
          </a:p>
          <a:p>
            <a:pPr marL="0" indent="0">
              <a:buNone/>
            </a:pPr>
            <a:endParaRPr b="1" dirty="0"/>
          </a:p>
          <a:p>
            <a:pPr marL="0" indent="0">
              <a:buNone/>
            </a:pPr>
            <a:r>
              <a:rPr lang="en-US" b="1" dirty="0"/>
              <a:t>   Materials:  </a:t>
            </a:r>
            <a:r>
              <a:rPr lang="en-US" dirty="0"/>
              <a:t>none</a:t>
            </a:r>
            <a:endParaRPr dirty="0"/>
          </a:p>
          <a:p>
            <a:pPr marL="162009" indent="0">
              <a:buNone/>
            </a:pPr>
            <a:endParaRPr lang="en-US" dirty="0">
              <a:solidFill>
                <a:srgbClr val="111111"/>
              </a:solidFill>
              <a:latin typeface="Libre Baskerville"/>
              <a:ea typeface="Libre Baskerville"/>
              <a:cs typeface="Libre Baskerville"/>
              <a:sym typeface="Libre Baskerville"/>
            </a:endParaRPr>
          </a:p>
          <a:p>
            <a:pPr marL="162009" indent="0" defTabSz="933172">
              <a:buNone/>
              <a:defRPr/>
            </a:pPr>
            <a:r>
              <a:rPr lang="en-US" b="1" dirty="0"/>
              <a:t>Handouts:  </a:t>
            </a:r>
            <a:r>
              <a:rPr lang="en-US" dirty="0"/>
              <a:t>none</a:t>
            </a:r>
          </a:p>
          <a:p>
            <a:pPr marL="162009" indent="0">
              <a:buNone/>
            </a:pPr>
            <a:endParaRPr dirty="0">
              <a:solidFill>
                <a:srgbClr val="111111"/>
              </a:solidFill>
              <a:latin typeface="Libre Baskerville"/>
              <a:ea typeface="Libre Baskerville"/>
              <a:cs typeface="Libre Baskerville"/>
              <a:sym typeface="Libre Baskerville"/>
            </a:endParaRPr>
          </a:p>
          <a:p>
            <a:pPr marL="466586" indent="-233292">
              <a:buSzPts val="1400"/>
              <a:buNone/>
            </a:pPr>
            <a:endParaRPr dirty="0">
              <a:latin typeface="Libre Baskerville"/>
              <a:ea typeface="Libre Baskerville"/>
              <a:cs typeface="Libre Baskerville"/>
              <a:sym typeface="Libre Baskerville"/>
            </a:endParaRPr>
          </a:p>
          <a:p>
            <a:pPr marL="0" indent="0">
              <a:buNone/>
            </a:pPr>
            <a:endParaRPr dirty="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37: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2" name="Google Shape;392;p37:notes"/>
          <p:cNvSpPr txBox="1">
            <a:spLocks noGrp="1"/>
          </p:cNvSpPr>
          <p:nvPr>
            <p:ph type="body" idx="1"/>
          </p:nvPr>
        </p:nvSpPr>
        <p:spPr>
          <a:xfrm>
            <a:off x="702310" y="4421823"/>
            <a:ext cx="5618480" cy="4189095"/>
          </a:xfrm>
          <a:prstGeom prst="rect">
            <a:avLst/>
          </a:prstGeom>
          <a:noFill/>
          <a:ln>
            <a:noFill/>
          </a:ln>
        </p:spPr>
        <p:txBody>
          <a:bodyPr spcFirstLastPara="1" wrap="square" lIns="93302" tIns="93302" rIns="93302" bIns="93302" anchor="t" anchorCtr="0">
            <a:noAutofit/>
          </a:bodyPr>
          <a:lstStyle/>
          <a:p>
            <a:pPr marL="162009" indent="0">
              <a:buNone/>
            </a:pPr>
            <a:endParaRPr dirty="0"/>
          </a:p>
          <a:p>
            <a:pPr marL="116647" indent="0">
              <a:buNone/>
            </a:pPr>
            <a:r>
              <a:rPr lang="en-US" b="1" dirty="0"/>
              <a:t>Instructions:  </a:t>
            </a:r>
            <a:r>
              <a:rPr lang="en-US" b="0" dirty="0"/>
              <a:t>The cost of having a will developed varies widely.  This slide gives some very general ideas of what someone might find locally.</a:t>
            </a:r>
            <a:endParaRPr dirty="0"/>
          </a:p>
          <a:p>
            <a:pPr marL="116647" indent="0">
              <a:buNone/>
            </a:pPr>
            <a:endParaRPr b="0" i="0" dirty="0">
              <a:solidFill>
                <a:srgbClr val="000000"/>
              </a:solidFill>
              <a:latin typeface="Open Sans"/>
              <a:ea typeface="Open Sans"/>
              <a:cs typeface="Open Sans"/>
              <a:sym typeface="Open Sans"/>
            </a:endParaRPr>
          </a:p>
          <a:p>
            <a:pPr marL="162009" indent="0">
              <a:lnSpc>
                <a:spcPct val="120000"/>
              </a:lnSpc>
              <a:buNone/>
            </a:pPr>
            <a:r>
              <a:rPr lang="en-US" dirty="0"/>
              <a:t>Simple Will generally is around </a:t>
            </a:r>
            <a:r>
              <a:rPr lang="en-US" b="1" dirty="0"/>
              <a:t>$500-$600 </a:t>
            </a:r>
            <a:r>
              <a:rPr lang="en-US" dirty="0"/>
              <a:t>per person</a:t>
            </a:r>
            <a:endParaRPr dirty="0"/>
          </a:p>
          <a:p>
            <a:pPr marL="466586" indent="-233292">
              <a:lnSpc>
                <a:spcPct val="120000"/>
              </a:lnSpc>
              <a:buNone/>
            </a:pPr>
            <a:endParaRPr dirty="0"/>
          </a:p>
          <a:p>
            <a:pPr marL="162009" indent="0">
              <a:lnSpc>
                <a:spcPct val="120000"/>
              </a:lnSpc>
              <a:buNone/>
            </a:pPr>
            <a:r>
              <a:rPr lang="en-US" dirty="0">
                <a:solidFill>
                  <a:srgbClr val="444444"/>
                </a:solidFill>
              </a:rPr>
              <a:t>Nationwide, the average cost for an attorney or firm to create a will is</a:t>
            </a:r>
            <a:r>
              <a:rPr lang="en-US" b="1" dirty="0">
                <a:solidFill>
                  <a:srgbClr val="444444"/>
                </a:solidFill>
              </a:rPr>
              <a:t> $940 to $1,500</a:t>
            </a:r>
            <a:r>
              <a:rPr lang="en-US" dirty="0">
                <a:solidFill>
                  <a:srgbClr val="444444"/>
                </a:solidFill>
              </a:rPr>
              <a:t> for an individual person. Most firms will reduce their price to a few hundred dollars when adding on a second nearly identical will for a spouse.</a:t>
            </a:r>
            <a:endParaRPr dirty="0"/>
          </a:p>
          <a:p>
            <a:pPr marL="466586" indent="-233292">
              <a:lnSpc>
                <a:spcPct val="120000"/>
              </a:lnSpc>
              <a:buNone/>
            </a:pPr>
            <a:endParaRPr dirty="0"/>
          </a:p>
          <a:p>
            <a:pPr marL="162009" indent="0">
              <a:lnSpc>
                <a:spcPct val="120000"/>
              </a:lnSpc>
              <a:buNone/>
            </a:pPr>
            <a:r>
              <a:rPr lang="en-US" dirty="0">
                <a:solidFill>
                  <a:srgbClr val="444444"/>
                </a:solidFill>
              </a:rPr>
              <a:t>It's very common for a lawyer to charge a flat fee to write a will and other basic estate planning documents, </a:t>
            </a:r>
            <a:r>
              <a:rPr lang="en-US" b="1" dirty="0">
                <a:solidFill>
                  <a:srgbClr val="444444"/>
                </a:solidFill>
              </a:rPr>
              <a:t>Ranging from $300 to a more common $1,000</a:t>
            </a:r>
            <a:r>
              <a:rPr lang="en-US" dirty="0">
                <a:solidFill>
                  <a:srgbClr val="444444"/>
                </a:solidFill>
              </a:rPr>
              <a:t>.</a:t>
            </a:r>
            <a:endParaRPr dirty="0"/>
          </a:p>
          <a:p>
            <a:pPr marL="466586" indent="-233292">
              <a:lnSpc>
                <a:spcPct val="120000"/>
              </a:lnSpc>
              <a:buNone/>
            </a:pPr>
            <a:endParaRPr dirty="0">
              <a:solidFill>
                <a:srgbClr val="444444"/>
              </a:solidFill>
            </a:endParaRPr>
          </a:p>
          <a:p>
            <a:pPr marL="162009" indent="0">
              <a:lnSpc>
                <a:spcPct val="120000"/>
              </a:lnSpc>
              <a:buNone/>
            </a:pPr>
            <a:r>
              <a:rPr lang="en-US" dirty="0">
                <a:solidFill>
                  <a:srgbClr val="444444"/>
                </a:solidFill>
              </a:rPr>
              <a:t>If specific tax planning is needed, the will and tax advice will be more expensive. </a:t>
            </a:r>
            <a:endParaRPr dirty="0"/>
          </a:p>
          <a:p>
            <a:pPr marL="466586" indent="-233292">
              <a:lnSpc>
                <a:spcPct val="120000"/>
              </a:lnSpc>
              <a:buNone/>
            </a:pPr>
            <a:endParaRPr dirty="0">
              <a:latin typeface="Libre Baskerville"/>
              <a:ea typeface="Libre Baskerville"/>
              <a:cs typeface="Libre Baskerville"/>
              <a:sym typeface="Libre Baskerville"/>
            </a:endParaRPr>
          </a:p>
          <a:p>
            <a:pPr marL="162009" indent="0">
              <a:lnSpc>
                <a:spcPct val="120000"/>
              </a:lnSpc>
              <a:buNone/>
            </a:pPr>
            <a:r>
              <a:rPr lang="en-US" dirty="0">
                <a:solidFill>
                  <a:srgbClr val="444444"/>
                </a:solidFill>
                <a:latin typeface="Libre Baskerville"/>
                <a:ea typeface="Libre Baskerville"/>
                <a:cs typeface="Libre Baskerville"/>
                <a:sym typeface="Libre Baskerville"/>
              </a:rPr>
              <a:t>Other factors that can influence cost include these:</a:t>
            </a:r>
            <a:endParaRPr dirty="0"/>
          </a:p>
          <a:p>
            <a:pPr marL="466586" indent="-304577">
              <a:lnSpc>
                <a:spcPct val="120000"/>
              </a:lnSpc>
            </a:pPr>
            <a:r>
              <a:rPr lang="en-US" dirty="0">
                <a:solidFill>
                  <a:srgbClr val="444444"/>
                </a:solidFill>
                <a:latin typeface="Libre Baskerville"/>
                <a:ea typeface="Libre Baskerville"/>
                <a:cs typeface="Libre Baskerville"/>
                <a:sym typeface="Libre Baskerville"/>
              </a:rPr>
              <a:t>Cost will vary from state to state and from attorney to attorney.</a:t>
            </a:r>
            <a:endParaRPr dirty="0"/>
          </a:p>
          <a:p>
            <a:pPr marL="466586" indent="-304577">
              <a:lnSpc>
                <a:spcPct val="120000"/>
              </a:lnSpc>
            </a:pPr>
            <a:r>
              <a:rPr lang="en-US" dirty="0"/>
              <a:t>Some attorneys charge by their time and others have a flat rate</a:t>
            </a:r>
            <a:endParaRPr dirty="0"/>
          </a:p>
          <a:p>
            <a:pPr marL="466586" indent="-304577">
              <a:lnSpc>
                <a:spcPct val="120000"/>
              </a:lnSpc>
            </a:pPr>
            <a:r>
              <a:rPr lang="en-US" dirty="0"/>
              <a:t>The more complicated your situation is, the more expensive the fee</a:t>
            </a:r>
            <a:endParaRPr dirty="0">
              <a:solidFill>
                <a:srgbClr val="444444"/>
              </a:solidFill>
            </a:endParaRPr>
          </a:p>
          <a:p>
            <a:pPr marL="174970" indent="-97206">
              <a:buClr>
                <a:schemeClr val="dk1"/>
              </a:buClr>
              <a:buSzPts val="1200"/>
              <a:buNone/>
            </a:pPr>
            <a:endParaRPr b="0" i="0" dirty="0">
              <a:solidFill>
                <a:srgbClr val="000000"/>
              </a:solidFill>
              <a:latin typeface="Open Sans"/>
              <a:ea typeface="Open Sans"/>
              <a:cs typeface="Open Sans"/>
              <a:sym typeface="Open Sans"/>
            </a:endParaRPr>
          </a:p>
          <a:p>
            <a:pPr marL="0" indent="0">
              <a:buClr>
                <a:schemeClr val="dk1"/>
              </a:buClr>
              <a:buSzPts val="1200"/>
              <a:buNone/>
            </a:pPr>
            <a:endParaRPr b="0" i="0" dirty="0">
              <a:solidFill>
                <a:srgbClr val="000000"/>
              </a:solidFill>
              <a:latin typeface="Open Sans"/>
              <a:ea typeface="Open Sans"/>
              <a:cs typeface="Open Sans"/>
              <a:sym typeface="Open Sans"/>
            </a:endParaRPr>
          </a:p>
          <a:p>
            <a:pPr marL="0" indent="0">
              <a:buClr>
                <a:schemeClr val="dk1"/>
              </a:buClr>
              <a:buSzPts val="1200"/>
              <a:buNone/>
            </a:pPr>
            <a:r>
              <a:rPr lang="en-US" b="1" dirty="0"/>
              <a:t>   Time</a:t>
            </a:r>
            <a:r>
              <a:rPr lang="en-US" b="0" dirty="0"/>
              <a:t>: 5 minutes</a:t>
            </a:r>
            <a:endParaRPr dirty="0"/>
          </a:p>
          <a:p>
            <a:pPr marL="0" indent="0">
              <a:buNone/>
            </a:pPr>
            <a:endParaRPr b="1" dirty="0"/>
          </a:p>
          <a:p>
            <a:pPr marL="0" indent="0">
              <a:buNone/>
            </a:pPr>
            <a:r>
              <a:rPr lang="en-US" b="1" dirty="0"/>
              <a:t>   Materials:  </a:t>
            </a:r>
            <a:r>
              <a:rPr lang="en-US" b="0" dirty="0"/>
              <a:t>none</a:t>
            </a:r>
          </a:p>
          <a:p>
            <a:pPr marL="0" indent="0">
              <a:buNone/>
            </a:pPr>
            <a:endParaRPr lang="en-US" b="0" dirty="0"/>
          </a:p>
          <a:p>
            <a:pPr marL="0" indent="0" defTabSz="933172">
              <a:buNone/>
              <a:defRPr/>
            </a:pPr>
            <a:r>
              <a:rPr lang="en-US" b="1" dirty="0"/>
              <a:t>Handouts:  </a:t>
            </a:r>
            <a:r>
              <a:rPr lang="en-US" b="0" dirty="0"/>
              <a:t>none</a:t>
            </a:r>
            <a:endParaRPr lang="en-US" dirty="0"/>
          </a:p>
          <a:p>
            <a:pPr marL="0" indent="0">
              <a:buNone/>
            </a:pPr>
            <a:endParaRPr dirty="0"/>
          </a:p>
          <a:p>
            <a:pPr marL="0" indent="0">
              <a:buNone/>
            </a:pPr>
            <a:endParaRPr dirty="0"/>
          </a:p>
          <a:p>
            <a:pPr marL="0" indent="0">
              <a:buNone/>
            </a:pPr>
            <a:endParaRP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32: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8" name="Google Shape;358;p32:notes"/>
          <p:cNvSpPr txBox="1">
            <a:spLocks noGrp="1"/>
          </p:cNvSpPr>
          <p:nvPr>
            <p:ph type="body" idx="1"/>
          </p:nvPr>
        </p:nvSpPr>
        <p:spPr>
          <a:xfrm>
            <a:off x="702310" y="4421823"/>
            <a:ext cx="5618480" cy="4189095"/>
          </a:xfrm>
          <a:prstGeom prst="rect">
            <a:avLst/>
          </a:prstGeom>
          <a:noFill/>
          <a:ln>
            <a:noFill/>
          </a:ln>
        </p:spPr>
        <p:txBody>
          <a:bodyPr spcFirstLastPara="1" wrap="square" lIns="93302" tIns="93302" rIns="93302" bIns="93302" anchor="t" anchorCtr="0">
            <a:noAutofit/>
          </a:bodyPr>
          <a:lstStyle/>
          <a:p>
            <a:pPr marL="162009" indent="0">
              <a:buNone/>
            </a:pPr>
            <a:endParaRPr dirty="0"/>
          </a:p>
          <a:p>
            <a:pPr marL="116647" indent="0">
              <a:buNone/>
            </a:pPr>
            <a:r>
              <a:rPr lang="en-US" b="1" dirty="0"/>
              <a:t>Instructions:  </a:t>
            </a:r>
            <a:r>
              <a:rPr lang="en-US" b="0" i="0" dirty="0">
                <a:solidFill>
                  <a:srgbClr val="000000"/>
                </a:solidFill>
                <a:latin typeface="Open Sans"/>
                <a:ea typeface="Open Sans"/>
                <a:cs typeface="Open Sans"/>
                <a:sym typeface="Open Sans"/>
              </a:rPr>
              <a:t>Discuss these key points related to transferring land by deed.</a:t>
            </a:r>
            <a:endParaRPr dirty="0"/>
          </a:p>
          <a:p>
            <a:pPr marL="116647" indent="0">
              <a:buNone/>
            </a:pPr>
            <a:endParaRPr b="0" i="0" dirty="0">
              <a:solidFill>
                <a:srgbClr val="000000"/>
              </a:solidFill>
              <a:latin typeface="Open Sans"/>
              <a:ea typeface="Open Sans"/>
              <a:cs typeface="Open Sans"/>
              <a:sym typeface="Open Sans"/>
            </a:endParaRPr>
          </a:p>
          <a:p>
            <a:pPr marL="116647" indent="0">
              <a:buNone/>
            </a:pPr>
            <a:endParaRPr b="0" i="0" dirty="0">
              <a:solidFill>
                <a:srgbClr val="000000"/>
              </a:solidFill>
              <a:latin typeface="Open Sans"/>
              <a:ea typeface="Open Sans"/>
              <a:cs typeface="Open Sans"/>
              <a:sym typeface="Open Sans"/>
            </a:endParaRPr>
          </a:p>
          <a:p>
            <a:pPr marL="116647" indent="0">
              <a:buNone/>
            </a:pPr>
            <a:r>
              <a:rPr lang="en-US" b="0" i="0" dirty="0">
                <a:solidFill>
                  <a:srgbClr val="000000"/>
                </a:solidFill>
                <a:latin typeface="Open Sans"/>
                <a:ea typeface="Open Sans"/>
                <a:cs typeface="Open Sans"/>
                <a:sym typeface="Open Sans"/>
              </a:rPr>
              <a:t>These options have been noted earlier but are repeated here to weave the connections.</a:t>
            </a:r>
            <a:endParaRPr dirty="0"/>
          </a:p>
          <a:p>
            <a:pPr marL="641555" lvl="1" indent="-174970">
              <a:buClr>
                <a:schemeClr val="dk2"/>
              </a:buClr>
              <a:buFont typeface="Arial"/>
              <a:buChar char="•"/>
            </a:pPr>
            <a:r>
              <a:rPr lang="en-US" dirty="0">
                <a:solidFill>
                  <a:schemeClr val="dk2"/>
                </a:solidFill>
              </a:rPr>
              <a:t>Conveying real property before death</a:t>
            </a:r>
            <a:endParaRPr dirty="0"/>
          </a:p>
          <a:p>
            <a:pPr marL="641555" lvl="1" indent="-174970">
              <a:buClr>
                <a:schemeClr val="dk2"/>
              </a:buClr>
              <a:buFont typeface="Arial"/>
              <a:buChar char="•"/>
            </a:pPr>
            <a:r>
              <a:rPr lang="en-US" dirty="0">
                <a:solidFill>
                  <a:schemeClr val="dk2"/>
                </a:solidFill>
              </a:rPr>
              <a:t>Reserving or granting a life estate when conveying property to allow limited use by the life tenant prior to death</a:t>
            </a:r>
            <a:endParaRPr dirty="0"/>
          </a:p>
          <a:p>
            <a:pPr marL="641555" lvl="1" indent="-174970">
              <a:buClr>
                <a:schemeClr val="dk2"/>
              </a:buClr>
              <a:buFont typeface="Arial"/>
              <a:buChar char="•"/>
            </a:pPr>
            <a:r>
              <a:rPr lang="en-US" dirty="0">
                <a:solidFill>
                  <a:schemeClr val="dk2"/>
                </a:solidFill>
              </a:rPr>
              <a:t>Conveying title by a transfer on death deed that transfers full title on death</a:t>
            </a:r>
            <a:endParaRPr dirty="0"/>
          </a:p>
          <a:p>
            <a:pPr marL="116647" indent="0">
              <a:buNone/>
            </a:pPr>
            <a:endParaRPr b="0" i="0" dirty="0">
              <a:solidFill>
                <a:srgbClr val="000000"/>
              </a:solidFill>
              <a:latin typeface="Open Sans"/>
              <a:ea typeface="Open Sans"/>
              <a:cs typeface="Open Sans"/>
              <a:sym typeface="Open Sans"/>
            </a:endParaRPr>
          </a:p>
          <a:p>
            <a:pPr marL="0" indent="0">
              <a:buClr>
                <a:schemeClr val="dk1"/>
              </a:buClr>
              <a:buSzPts val="1200"/>
              <a:buNone/>
            </a:pPr>
            <a:endParaRPr b="1" dirty="0"/>
          </a:p>
          <a:p>
            <a:pPr marL="0" indent="0">
              <a:buClr>
                <a:schemeClr val="dk1"/>
              </a:buClr>
              <a:buSzPts val="1200"/>
              <a:buNone/>
            </a:pPr>
            <a:r>
              <a:rPr lang="en-US" b="1" dirty="0"/>
              <a:t>   Time</a:t>
            </a:r>
            <a:r>
              <a:rPr lang="en-US" b="0" dirty="0"/>
              <a:t>: 5 minutes</a:t>
            </a:r>
            <a:endParaRPr dirty="0"/>
          </a:p>
          <a:p>
            <a:pPr marL="0" indent="0">
              <a:buNone/>
            </a:pPr>
            <a:endParaRPr b="1" dirty="0"/>
          </a:p>
          <a:p>
            <a:pPr marL="0" indent="0">
              <a:buNone/>
            </a:pPr>
            <a:r>
              <a:rPr lang="en-US" b="1" dirty="0"/>
              <a:t>   Materials:  </a:t>
            </a:r>
            <a:r>
              <a:rPr lang="en-US" b="0" dirty="0"/>
              <a:t>none</a:t>
            </a:r>
            <a:endParaRPr dirty="0"/>
          </a:p>
          <a:p>
            <a:pPr marL="0" indent="0">
              <a:buNone/>
            </a:pPr>
            <a:endParaRPr lang="en-US" dirty="0"/>
          </a:p>
          <a:p>
            <a:pPr marL="0" indent="0" defTabSz="933172">
              <a:buNone/>
              <a:defRPr/>
            </a:pPr>
            <a:r>
              <a:rPr lang="en-US" b="1" dirty="0"/>
              <a:t>Handouts:  </a:t>
            </a:r>
            <a:r>
              <a:rPr lang="en-US" b="0" dirty="0"/>
              <a:t>none</a:t>
            </a:r>
            <a:endParaRPr lang="en-US" dirty="0"/>
          </a:p>
          <a:p>
            <a:pPr marL="0" indent="0">
              <a:buNone/>
            </a:pPr>
            <a:endParaRPr dirty="0"/>
          </a:p>
          <a:p>
            <a:pPr marL="0" indent="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0" indent="0">
              <a:buNone/>
            </a:pPr>
            <a:r>
              <a:rPr lang="en-US" b="1" dirty="0"/>
              <a:t>Instructions:  </a:t>
            </a:r>
            <a:r>
              <a:rPr lang="en-US" b="0" dirty="0"/>
              <a:t>This slide shows the three parts of the curriculum and gives a quick view of the components covered in each section. </a:t>
            </a:r>
            <a:endParaRPr lang="en-US" dirty="0"/>
          </a:p>
          <a:p>
            <a:pPr marL="0" indent="0">
              <a:buNone/>
            </a:pPr>
            <a:endParaRPr lang="en-US" b="0" dirty="0"/>
          </a:p>
          <a:p>
            <a:pPr marL="0" indent="0">
              <a:buClr>
                <a:schemeClr val="dk1"/>
              </a:buClr>
              <a:buSzPts val="1200"/>
              <a:buNone/>
            </a:pPr>
            <a:r>
              <a:rPr lang="en-US" b="1" dirty="0"/>
              <a:t>Time</a:t>
            </a:r>
            <a:r>
              <a:rPr lang="en-US" b="0" dirty="0"/>
              <a:t>: 1 minute</a:t>
            </a:r>
            <a:endParaRPr lang="en-US" dirty="0"/>
          </a:p>
          <a:p>
            <a:pPr marL="0" indent="0">
              <a:buNone/>
            </a:pPr>
            <a:endParaRPr lang="en-US" b="1" dirty="0"/>
          </a:p>
          <a:p>
            <a:pPr marL="0" indent="0">
              <a:buNone/>
            </a:pPr>
            <a:r>
              <a:rPr lang="en-US" b="1" dirty="0"/>
              <a:t>Materials:  </a:t>
            </a:r>
            <a:r>
              <a:rPr lang="en-US" b="0" dirty="0"/>
              <a:t>none</a:t>
            </a:r>
            <a:endParaRPr lang="en-US" dirty="0"/>
          </a:p>
          <a:p>
            <a:endParaRPr lang="en-US" dirty="0"/>
          </a:p>
        </p:txBody>
      </p:sp>
    </p:spTree>
    <p:extLst>
      <p:ext uri="{BB962C8B-B14F-4D97-AF65-F5344CB8AC3E}">
        <p14:creationId xmlns:p14="http://schemas.microsoft.com/office/powerpoint/2010/main" val="15010251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4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4" name="Google Shape;424;p40:notes"/>
          <p:cNvSpPr txBox="1">
            <a:spLocks noGrp="1"/>
          </p:cNvSpPr>
          <p:nvPr>
            <p:ph type="body" idx="1"/>
          </p:nvPr>
        </p:nvSpPr>
        <p:spPr>
          <a:xfrm>
            <a:off x="702310" y="4421823"/>
            <a:ext cx="5618480" cy="4189095"/>
          </a:xfrm>
          <a:prstGeom prst="rect">
            <a:avLst/>
          </a:prstGeom>
          <a:noFill/>
          <a:ln>
            <a:noFill/>
          </a:ln>
        </p:spPr>
        <p:txBody>
          <a:bodyPr spcFirstLastPara="1" wrap="square" lIns="93302" tIns="93302" rIns="93302" bIns="93302" anchor="t" anchorCtr="0">
            <a:noAutofit/>
          </a:bodyPr>
          <a:lstStyle/>
          <a:p>
            <a:pPr marL="162009" indent="0">
              <a:buNone/>
            </a:pPr>
            <a:endParaRPr dirty="0"/>
          </a:p>
          <a:p>
            <a:pPr marL="116647" indent="0">
              <a:buNone/>
            </a:pPr>
            <a:r>
              <a:rPr lang="en-US" b="1" dirty="0"/>
              <a:t>Instructions:  </a:t>
            </a:r>
            <a:r>
              <a:rPr lang="en-US" b="0" i="0" dirty="0">
                <a:solidFill>
                  <a:srgbClr val="000000"/>
                </a:solidFill>
                <a:latin typeface="Open Sans"/>
                <a:ea typeface="Open Sans"/>
                <a:cs typeface="Open Sans"/>
                <a:sym typeface="Open Sans"/>
              </a:rPr>
              <a:t>Choosing an attorney is similar to other good shopping.  This slide offers some key points to guide the decision.</a:t>
            </a:r>
            <a:endParaRPr dirty="0"/>
          </a:p>
          <a:p>
            <a:pPr marL="0" indent="0">
              <a:buClr>
                <a:schemeClr val="dk1"/>
              </a:buClr>
              <a:buSzPts val="1200"/>
              <a:buNone/>
            </a:pPr>
            <a:endParaRPr b="1" dirty="0"/>
          </a:p>
          <a:p>
            <a:pPr marL="0" indent="0">
              <a:buClr>
                <a:schemeClr val="dk1"/>
              </a:buClr>
              <a:buSzPts val="1200"/>
              <a:buNone/>
            </a:pPr>
            <a:r>
              <a:rPr lang="en-US" b="1" dirty="0"/>
              <a:t>   Time</a:t>
            </a:r>
            <a:r>
              <a:rPr lang="en-US" b="0" dirty="0"/>
              <a:t>: 5 minutes</a:t>
            </a:r>
            <a:endParaRPr dirty="0"/>
          </a:p>
          <a:p>
            <a:pPr marL="0" indent="0">
              <a:buNone/>
            </a:pPr>
            <a:endParaRPr b="1" dirty="0"/>
          </a:p>
          <a:p>
            <a:pPr marL="0" indent="0">
              <a:buNone/>
            </a:pPr>
            <a:r>
              <a:rPr lang="en-US" b="1" dirty="0"/>
              <a:t>   Materials:  </a:t>
            </a:r>
            <a:r>
              <a:rPr lang="en-US" b="0" dirty="0"/>
              <a:t>none</a:t>
            </a:r>
          </a:p>
          <a:p>
            <a:pPr marL="0" indent="0">
              <a:buNone/>
            </a:pPr>
            <a:endParaRPr lang="en-US" b="0" dirty="0"/>
          </a:p>
          <a:p>
            <a:pPr marL="0" indent="0" defTabSz="933172">
              <a:buNone/>
              <a:defRPr/>
            </a:pPr>
            <a:r>
              <a:rPr lang="en-US" b="1" dirty="0"/>
              <a:t>Handouts:  </a:t>
            </a:r>
            <a:r>
              <a:rPr lang="en-US" b="0" dirty="0"/>
              <a:t>none</a:t>
            </a:r>
            <a:endParaRPr lang="en-US" dirty="0"/>
          </a:p>
          <a:p>
            <a:pPr marL="0" indent="0">
              <a:buNone/>
            </a:pPr>
            <a:endParaRPr dirty="0"/>
          </a:p>
          <a:p>
            <a:pPr marL="0" indent="0">
              <a:buNone/>
            </a:pPr>
            <a:endParaRPr dirty="0"/>
          </a:p>
          <a:p>
            <a:pPr marL="0" indent="0">
              <a:buNone/>
            </a:pPr>
            <a:endParaRPr dirty="0"/>
          </a:p>
          <a:p>
            <a:pPr marL="0" indent="0">
              <a:buNone/>
            </a:pPr>
            <a:r>
              <a:rPr lang="en-US" dirty="0"/>
              <a:t>   </a:t>
            </a:r>
            <a:r>
              <a:rPr lang="en-US" b="1" dirty="0"/>
              <a:t>Source</a:t>
            </a:r>
            <a:r>
              <a:rPr lang="en-US" dirty="0"/>
              <a:t>:</a:t>
            </a:r>
            <a:endParaRPr dirty="0"/>
          </a:p>
          <a:p>
            <a:pPr marL="466586" indent="-233292">
              <a:buNone/>
            </a:pPr>
            <a:endParaRPr dirty="0"/>
          </a:p>
          <a:p>
            <a:pPr marL="466586" indent="-233292">
              <a:buNone/>
            </a:pPr>
            <a:endParaRPr dirty="0"/>
          </a:p>
          <a:p>
            <a:pPr marL="466586" indent="-304577"/>
            <a:r>
              <a:rPr lang="en-US" dirty="0"/>
              <a:t>https://extension.tennessee.edu/publications/Documents/SP743-B.pdf</a:t>
            </a:r>
            <a:endParaRPr dirty="0"/>
          </a:p>
          <a:p>
            <a:pPr marL="466586" indent="-304577"/>
            <a:r>
              <a:rPr lang="en-US" dirty="0"/>
              <a:t>https://www.uaex.uada.edu/life-skills-wellness/personal-finance/retirement-and-estate-planning/</a:t>
            </a:r>
            <a:endParaRPr dirty="0"/>
          </a:p>
          <a:p>
            <a:pPr marL="466586" indent="-304577"/>
            <a:r>
              <a:rPr lang="en-US" dirty="0"/>
              <a:t>https://401kcalculator.net/retirement-calculator/</a:t>
            </a:r>
            <a:endParaRPr dirty="0"/>
          </a:p>
          <a:p>
            <a:pPr marL="0" indent="0">
              <a:buNone/>
            </a:pPr>
            <a:endParaRPr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41: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1" name="Google Shape;431;p41:notes"/>
          <p:cNvSpPr txBox="1">
            <a:spLocks noGrp="1"/>
          </p:cNvSpPr>
          <p:nvPr>
            <p:ph type="body" idx="1"/>
          </p:nvPr>
        </p:nvSpPr>
        <p:spPr>
          <a:xfrm>
            <a:off x="702310" y="4421823"/>
            <a:ext cx="5618480" cy="4189095"/>
          </a:xfrm>
          <a:prstGeom prst="rect">
            <a:avLst/>
          </a:prstGeom>
          <a:noFill/>
          <a:ln>
            <a:noFill/>
          </a:ln>
        </p:spPr>
        <p:txBody>
          <a:bodyPr spcFirstLastPara="1" wrap="square" lIns="93302" tIns="93302" rIns="93302" bIns="93302" anchor="t" anchorCtr="0">
            <a:noAutofit/>
          </a:bodyPr>
          <a:lstStyle/>
          <a:p>
            <a:pPr marL="162009" indent="0">
              <a:buNone/>
            </a:pPr>
            <a:endParaRPr dirty="0"/>
          </a:p>
          <a:p>
            <a:pPr marL="116647" indent="0">
              <a:buNone/>
            </a:pPr>
            <a:r>
              <a:rPr lang="en-US" b="1" dirty="0"/>
              <a:t>Instructions:  </a:t>
            </a:r>
            <a:r>
              <a:rPr lang="en-US" b="0" i="0" dirty="0">
                <a:solidFill>
                  <a:srgbClr val="000000"/>
                </a:solidFill>
                <a:latin typeface="Open Sans"/>
                <a:ea typeface="Open Sans"/>
                <a:cs typeface="Open Sans"/>
                <a:sym typeface="Open Sans"/>
              </a:rPr>
              <a:t>When meeting to interview an attorney about possibly hiring him or her, </a:t>
            </a:r>
            <a:r>
              <a:rPr lang="en-US" dirty="0"/>
              <a:t>listen and give the best information so that the attorney can assess your needs in the best way possible.  Some questions to ask before deciding who to hire are depicted on this slide.</a:t>
            </a:r>
            <a:r>
              <a:rPr lang="en-US" b="1" dirty="0"/>
              <a:t>   </a:t>
            </a:r>
            <a:endParaRPr dirty="0"/>
          </a:p>
          <a:p>
            <a:pPr marL="116647" indent="0">
              <a:buNone/>
            </a:pPr>
            <a:endParaRPr b="1" dirty="0"/>
          </a:p>
          <a:p>
            <a:pPr marL="116647" indent="0">
              <a:buNone/>
            </a:pPr>
            <a:r>
              <a:rPr lang="en-US" b="1" dirty="0"/>
              <a:t>Time</a:t>
            </a:r>
            <a:r>
              <a:rPr lang="en-US" b="0" dirty="0"/>
              <a:t>: 5 minutes</a:t>
            </a:r>
            <a:endParaRPr dirty="0"/>
          </a:p>
          <a:p>
            <a:pPr marL="0" indent="0">
              <a:buNone/>
            </a:pPr>
            <a:endParaRPr b="1" dirty="0"/>
          </a:p>
          <a:p>
            <a:pPr marL="0" indent="0">
              <a:buNone/>
            </a:pPr>
            <a:r>
              <a:rPr lang="en-US" b="1" dirty="0"/>
              <a:t>   Materials:  </a:t>
            </a:r>
            <a:r>
              <a:rPr lang="en-US" b="0" dirty="0"/>
              <a:t>none</a:t>
            </a:r>
          </a:p>
          <a:p>
            <a:pPr marL="0" indent="0">
              <a:buNone/>
            </a:pPr>
            <a:endParaRPr lang="en-US" b="0" dirty="0"/>
          </a:p>
          <a:p>
            <a:pPr marL="0" indent="0" defTabSz="933172">
              <a:buNone/>
              <a:defRPr/>
            </a:pPr>
            <a:r>
              <a:rPr lang="en-US" b="1" dirty="0"/>
              <a:t>Handouts:  </a:t>
            </a:r>
            <a:r>
              <a:rPr lang="en-US" b="0" dirty="0"/>
              <a:t>none</a:t>
            </a:r>
            <a:endParaRPr lang="en-US" dirty="0"/>
          </a:p>
          <a:p>
            <a:pPr marL="0" indent="0">
              <a:buNone/>
            </a:pPr>
            <a:endParaRPr dirty="0"/>
          </a:p>
          <a:p>
            <a:pPr marL="0" indent="0">
              <a:buNone/>
            </a:pPr>
            <a:endParaRPr dirty="0"/>
          </a:p>
          <a:p>
            <a:pPr marL="162009" indent="0">
              <a:buNone/>
            </a:pPr>
            <a:endParaRPr dirty="0"/>
          </a:p>
          <a:p>
            <a:pPr marL="0" indent="0">
              <a:buNone/>
            </a:pPr>
            <a:endParaRPr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42: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9" name="Google Shape;439;p42:notes"/>
          <p:cNvSpPr txBox="1">
            <a:spLocks noGrp="1"/>
          </p:cNvSpPr>
          <p:nvPr>
            <p:ph type="body" idx="1"/>
          </p:nvPr>
        </p:nvSpPr>
        <p:spPr>
          <a:xfrm>
            <a:off x="702310" y="4421823"/>
            <a:ext cx="5618480" cy="4189095"/>
          </a:xfrm>
          <a:prstGeom prst="rect">
            <a:avLst/>
          </a:prstGeom>
          <a:noFill/>
          <a:ln>
            <a:noFill/>
          </a:ln>
        </p:spPr>
        <p:txBody>
          <a:bodyPr spcFirstLastPara="1" wrap="square" lIns="93302" tIns="93302" rIns="93302" bIns="93302" anchor="t" anchorCtr="0">
            <a:noAutofit/>
          </a:bodyPr>
          <a:lstStyle/>
          <a:p>
            <a:pPr marL="466586" indent="-233292">
              <a:buSzPts val="1400"/>
              <a:buNone/>
            </a:pPr>
            <a:endParaRPr b="0" dirty="0"/>
          </a:p>
          <a:p>
            <a:pPr marL="466586" indent="-233292">
              <a:buSzPts val="1400"/>
              <a:buNone/>
            </a:pPr>
            <a:r>
              <a:rPr lang="en-US" b="1" dirty="0"/>
              <a:t>Instructions:  </a:t>
            </a:r>
            <a:r>
              <a:rPr lang="en-US" dirty="0"/>
              <a:t>Being prepared is likely to save you time and money. </a:t>
            </a:r>
            <a:endParaRPr dirty="0"/>
          </a:p>
          <a:p>
            <a:pPr marL="466586" indent="-233292">
              <a:buSzPts val="1400"/>
              <a:buNone/>
            </a:pPr>
            <a:r>
              <a:rPr lang="en-US" dirty="0"/>
              <a:t>Attorneys may have you fill out a form and give you a list of documents to bring with you on your first appointment, which may include:</a:t>
            </a:r>
            <a:endParaRPr dirty="0"/>
          </a:p>
          <a:p>
            <a:pPr marL="0" indent="0">
              <a:buNone/>
            </a:pPr>
            <a:endParaRPr dirty="0"/>
          </a:p>
          <a:p>
            <a:pPr marL="933172" lvl="1" indent="-304577"/>
            <a:r>
              <a:rPr lang="en-US" dirty="0"/>
              <a:t>Written summary of what you hope to achieve with your estate plan</a:t>
            </a:r>
            <a:endParaRPr dirty="0"/>
          </a:p>
          <a:p>
            <a:pPr marL="933172" lvl="1" indent="-304577"/>
            <a:r>
              <a:rPr lang="en-US" dirty="0"/>
              <a:t>Document with your full name and address and the full names and addresses of your spouse and children and anyone you plan to include in your will</a:t>
            </a:r>
            <a:endParaRPr dirty="0"/>
          </a:p>
          <a:p>
            <a:pPr marL="933172" lvl="1" indent="-304577"/>
            <a:r>
              <a:rPr lang="en-US" dirty="0"/>
              <a:t>Complete personal income tax returns for 3-5 years</a:t>
            </a:r>
            <a:endParaRPr dirty="0"/>
          </a:p>
          <a:p>
            <a:pPr marL="933172" lvl="1" indent="-304577"/>
            <a:r>
              <a:rPr lang="en-US" dirty="0"/>
              <a:t>Balance sheet with assets and liabilities owned by you</a:t>
            </a:r>
            <a:endParaRPr dirty="0"/>
          </a:p>
          <a:p>
            <a:pPr marL="933172" lvl="1" indent="-304577"/>
            <a:r>
              <a:rPr lang="en-US" dirty="0"/>
              <a:t>Deeds and mortgages</a:t>
            </a:r>
            <a:endParaRPr dirty="0"/>
          </a:p>
          <a:p>
            <a:pPr marL="933172" lvl="1" indent="-304577"/>
            <a:r>
              <a:rPr lang="en-US" dirty="0"/>
              <a:t>List and details of any other oral or written agreements that you have with a lender, creditor, landlord, tenant or other party</a:t>
            </a:r>
            <a:endParaRPr dirty="0"/>
          </a:p>
          <a:p>
            <a:pPr marL="933172" lvl="1" indent="-304577"/>
            <a:r>
              <a:rPr lang="en-US" dirty="0"/>
              <a:t>Marital agreements and/or divorce decrees</a:t>
            </a:r>
            <a:endParaRPr dirty="0"/>
          </a:p>
          <a:p>
            <a:pPr marL="933172" lvl="1" indent="-304577"/>
            <a:r>
              <a:rPr lang="en-US" dirty="0"/>
              <a:t>Beneficiary designations (insurance, retirement plans, etc.)</a:t>
            </a:r>
            <a:endParaRPr dirty="0"/>
          </a:p>
          <a:p>
            <a:pPr marL="933172" lvl="1" indent="-304577"/>
            <a:r>
              <a:rPr lang="en-US" dirty="0"/>
              <a:t>Prior wills, power of attorneys, any other pre-existing versions</a:t>
            </a:r>
            <a:endParaRPr dirty="0"/>
          </a:p>
          <a:p>
            <a:pPr marL="933172" lvl="1" indent="-233292">
              <a:buNone/>
            </a:pPr>
            <a:endParaRPr dirty="0"/>
          </a:p>
          <a:p>
            <a:pPr marL="0" indent="0">
              <a:buClr>
                <a:schemeClr val="dk1"/>
              </a:buClr>
              <a:buSzPts val="1200"/>
              <a:buNone/>
            </a:pPr>
            <a:r>
              <a:rPr lang="en-US" b="1" dirty="0"/>
              <a:t>   Time</a:t>
            </a:r>
            <a:r>
              <a:rPr lang="en-US" b="0" dirty="0"/>
              <a:t>: 5 minutes</a:t>
            </a:r>
            <a:endParaRPr dirty="0"/>
          </a:p>
          <a:p>
            <a:pPr marL="0" indent="0">
              <a:buNone/>
            </a:pPr>
            <a:endParaRPr b="1" dirty="0"/>
          </a:p>
          <a:p>
            <a:pPr marL="0" indent="0">
              <a:buNone/>
            </a:pPr>
            <a:r>
              <a:rPr lang="en-US" b="1" dirty="0"/>
              <a:t>   Materials:  </a:t>
            </a:r>
            <a:r>
              <a:rPr lang="en-US" b="0" dirty="0"/>
              <a:t>none</a:t>
            </a:r>
          </a:p>
          <a:p>
            <a:pPr marL="0" indent="0">
              <a:buNone/>
            </a:pPr>
            <a:endParaRPr lang="en-US" b="0" dirty="0"/>
          </a:p>
          <a:p>
            <a:pPr marL="0" indent="0" defTabSz="933172">
              <a:buNone/>
              <a:defRPr/>
            </a:pPr>
            <a:r>
              <a:rPr lang="en-US" b="1" dirty="0"/>
              <a:t>Handouts:  </a:t>
            </a:r>
            <a:r>
              <a:rPr lang="en-US" b="0" dirty="0"/>
              <a:t>none</a:t>
            </a:r>
            <a:endParaRPr lang="en-US" dirty="0"/>
          </a:p>
          <a:p>
            <a:pPr marL="0" indent="0">
              <a:buNone/>
            </a:pPr>
            <a:endParaRPr dirty="0"/>
          </a:p>
          <a:p>
            <a:pPr marL="0" indent="0">
              <a:buNone/>
            </a:pPr>
            <a:endParaRPr dirty="0"/>
          </a:p>
          <a:p>
            <a:pPr marL="0" indent="0">
              <a:buNone/>
            </a:pPr>
            <a:endParaRPr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1:notes"/>
          <p:cNvSpPr>
            <a:spLocks noGrp="1" noRot="1" noChangeAspect="1"/>
          </p:cNvSpPr>
          <p:nvPr>
            <p:ph type="sldImg" idx="2"/>
          </p:nvPr>
        </p:nvSpPr>
        <p:spPr>
          <a:xfrm>
            <a:off x="433388" y="709613"/>
            <a:ext cx="6311900" cy="35496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 name="Google Shape;248;p21:notes"/>
          <p:cNvSpPr txBox="1">
            <a:spLocks noGrp="1"/>
          </p:cNvSpPr>
          <p:nvPr>
            <p:ph type="body" idx="1"/>
          </p:nvPr>
        </p:nvSpPr>
        <p:spPr>
          <a:xfrm>
            <a:off x="702310" y="4421823"/>
            <a:ext cx="5618480" cy="4189095"/>
          </a:xfrm>
          <a:prstGeom prst="rect">
            <a:avLst/>
          </a:prstGeom>
          <a:noFill/>
          <a:ln>
            <a:noFill/>
          </a:ln>
        </p:spPr>
        <p:txBody>
          <a:bodyPr spcFirstLastPara="1" wrap="square" lIns="93302" tIns="93302" rIns="93302" bIns="93302" anchor="t" anchorCtr="0">
            <a:noAutofit/>
          </a:bodyPr>
          <a:lstStyle/>
          <a:p>
            <a:pPr marL="0" indent="0">
              <a:buClr>
                <a:schemeClr val="dk1"/>
              </a:buClr>
              <a:buSzPts val="1200"/>
              <a:buNone/>
            </a:pPr>
            <a:r>
              <a:rPr lang="en-US" b="1" dirty="0"/>
              <a:t> Instructions:  </a:t>
            </a:r>
            <a:r>
              <a:rPr lang="en-US" b="0" dirty="0"/>
              <a:t>Discuss the points on the slide that can cause a will to be deemed invalid.</a:t>
            </a:r>
            <a:endParaRPr dirty="0"/>
          </a:p>
          <a:p>
            <a:pPr marL="0" indent="0">
              <a:buClr>
                <a:schemeClr val="dk1"/>
              </a:buClr>
              <a:buSzPts val="1200"/>
              <a:buNone/>
            </a:pPr>
            <a:endParaRPr b="1" dirty="0"/>
          </a:p>
          <a:p>
            <a:pPr marL="0" indent="0">
              <a:buClr>
                <a:schemeClr val="dk1"/>
              </a:buClr>
              <a:buSzPts val="1200"/>
              <a:buNone/>
            </a:pPr>
            <a:r>
              <a:rPr lang="en-US" b="1" dirty="0"/>
              <a:t> Time</a:t>
            </a:r>
            <a:r>
              <a:rPr lang="en-US" b="0" dirty="0"/>
              <a:t>:               3 minutes</a:t>
            </a:r>
            <a:endParaRPr dirty="0"/>
          </a:p>
          <a:p>
            <a:pPr marL="0" indent="0">
              <a:buNone/>
            </a:pPr>
            <a:endParaRPr b="1" dirty="0"/>
          </a:p>
          <a:p>
            <a:pPr marL="0" indent="0">
              <a:buNone/>
            </a:pPr>
            <a:r>
              <a:rPr lang="en-US" b="1" dirty="0"/>
              <a:t> Materials:       </a:t>
            </a:r>
            <a:r>
              <a:rPr lang="en-US" b="0" dirty="0"/>
              <a:t>none</a:t>
            </a:r>
            <a:endParaRPr dirty="0"/>
          </a:p>
          <a:p>
            <a:pPr marL="0" indent="0">
              <a:buNone/>
            </a:pPr>
            <a:endParaRPr b="0" dirty="0"/>
          </a:p>
          <a:p>
            <a:pPr marL="0" indent="0">
              <a:buNone/>
            </a:pPr>
            <a:r>
              <a:rPr lang="en-US" b="1" dirty="0"/>
              <a:t>Handouts:</a:t>
            </a:r>
            <a:r>
              <a:rPr lang="en-US" b="0" dirty="0"/>
              <a:t>       none</a:t>
            </a:r>
            <a:endParaRPr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43: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7" name="Google Shape;447;p43:notes"/>
          <p:cNvSpPr txBox="1">
            <a:spLocks noGrp="1"/>
          </p:cNvSpPr>
          <p:nvPr>
            <p:ph type="body" idx="1"/>
          </p:nvPr>
        </p:nvSpPr>
        <p:spPr>
          <a:xfrm>
            <a:off x="702310" y="4421823"/>
            <a:ext cx="5618480" cy="4189095"/>
          </a:xfrm>
          <a:prstGeom prst="rect">
            <a:avLst/>
          </a:prstGeom>
          <a:noFill/>
          <a:ln>
            <a:noFill/>
          </a:ln>
        </p:spPr>
        <p:txBody>
          <a:bodyPr spcFirstLastPara="1" wrap="square" lIns="93302" tIns="93302" rIns="93302" bIns="93302" anchor="t" anchorCtr="0">
            <a:noAutofit/>
          </a:bodyPr>
          <a:lstStyle/>
          <a:p>
            <a:pPr marL="162009" indent="0">
              <a:buNone/>
            </a:pPr>
            <a:endParaRPr dirty="0"/>
          </a:p>
          <a:p>
            <a:pPr marL="116647" indent="0">
              <a:buNone/>
            </a:pPr>
            <a:r>
              <a:rPr lang="en-US" b="1" dirty="0"/>
              <a:t>Instructions:  </a:t>
            </a:r>
            <a:r>
              <a:rPr lang="en-US" b="0" i="0" dirty="0">
                <a:solidFill>
                  <a:srgbClr val="000000"/>
                </a:solidFill>
                <a:latin typeface="Open Sans"/>
                <a:ea typeface="Open Sans"/>
                <a:cs typeface="Open Sans"/>
                <a:sym typeface="Open Sans"/>
              </a:rPr>
              <a:t>Ensure that your will is safe by following these three steps.</a:t>
            </a:r>
            <a:endParaRPr dirty="0"/>
          </a:p>
          <a:p>
            <a:pPr marL="0" indent="0">
              <a:buClr>
                <a:schemeClr val="dk1"/>
              </a:buClr>
              <a:buSzPts val="1200"/>
              <a:buNone/>
            </a:pPr>
            <a:endParaRPr b="1" dirty="0"/>
          </a:p>
          <a:p>
            <a:pPr marL="466586" indent="-233292">
              <a:buSzPts val="1400"/>
              <a:buNone/>
            </a:pPr>
            <a:r>
              <a:rPr lang="en-US" dirty="0"/>
              <a:t>Store the original will in a safe place.</a:t>
            </a:r>
            <a:endParaRPr dirty="0">
              <a:solidFill>
                <a:srgbClr val="444444"/>
              </a:solidFill>
              <a:latin typeface="Libre Baskerville"/>
              <a:ea typeface="Libre Baskerville"/>
              <a:cs typeface="Libre Baskerville"/>
              <a:sym typeface="Libre Baskerville"/>
            </a:endParaRPr>
          </a:p>
          <a:p>
            <a:pPr marL="466586" indent="-233292">
              <a:buSzPts val="1400"/>
              <a:buNone/>
            </a:pPr>
            <a:r>
              <a:rPr lang="en-US" dirty="0">
                <a:solidFill>
                  <a:srgbClr val="111111"/>
                </a:solidFill>
                <a:latin typeface="Libre Baskerville"/>
                <a:ea typeface="Libre Baskerville"/>
                <a:cs typeface="Libre Baskerville"/>
                <a:sym typeface="Libre Baskerville"/>
              </a:rPr>
              <a:t>Let your executor know where the original will is stored, along with needed information such as the password for the safe. </a:t>
            </a:r>
            <a:endParaRPr dirty="0"/>
          </a:p>
          <a:p>
            <a:pPr marL="466586" indent="-233292">
              <a:buSzPts val="1400"/>
              <a:buNone/>
            </a:pPr>
            <a:r>
              <a:rPr lang="en-US" dirty="0">
                <a:solidFill>
                  <a:srgbClr val="111111"/>
                </a:solidFill>
                <a:latin typeface="Libre Baskerville"/>
                <a:ea typeface="Libre Baskerville"/>
                <a:cs typeface="Libre Baskerville"/>
                <a:sym typeface="Libre Baskerville"/>
              </a:rPr>
              <a:t>Give duplicate signed copies to the executor and your attorney if you have one.</a:t>
            </a:r>
            <a:endParaRPr dirty="0"/>
          </a:p>
          <a:p>
            <a:pPr marL="0" indent="0">
              <a:buClr>
                <a:schemeClr val="dk1"/>
              </a:buClr>
              <a:buSzPts val="1200"/>
              <a:buNone/>
            </a:pPr>
            <a:endParaRPr b="1" dirty="0"/>
          </a:p>
          <a:p>
            <a:pPr marL="0" indent="0">
              <a:buClr>
                <a:schemeClr val="dk1"/>
              </a:buClr>
              <a:buSzPts val="1200"/>
              <a:buNone/>
            </a:pPr>
            <a:r>
              <a:rPr lang="en-US" b="1" dirty="0"/>
              <a:t>   Time</a:t>
            </a:r>
            <a:r>
              <a:rPr lang="en-US" b="0" dirty="0"/>
              <a:t>: 5 minutes</a:t>
            </a:r>
            <a:endParaRPr dirty="0"/>
          </a:p>
          <a:p>
            <a:pPr marL="0" indent="0">
              <a:buNone/>
            </a:pPr>
            <a:endParaRPr b="1" dirty="0"/>
          </a:p>
          <a:p>
            <a:pPr marL="0" indent="0">
              <a:buNone/>
            </a:pPr>
            <a:r>
              <a:rPr lang="en-US" b="1" dirty="0"/>
              <a:t>   Materials:  </a:t>
            </a:r>
            <a:r>
              <a:rPr lang="en-US" b="0" dirty="0"/>
              <a:t>none</a:t>
            </a:r>
          </a:p>
          <a:p>
            <a:pPr marL="0" indent="0">
              <a:buNone/>
            </a:pPr>
            <a:endParaRPr lang="en-US" b="0" dirty="0"/>
          </a:p>
          <a:p>
            <a:pPr marL="0" indent="0" defTabSz="933172">
              <a:buNone/>
              <a:defRPr/>
            </a:pPr>
            <a:r>
              <a:rPr lang="en-US" b="1" dirty="0"/>
              <a:t>Handouts:  </a:t>
            </a:r>
            <a:r>
              <a:rPr lang="en-US" b="0" dirty="0"/>
              <a:t>none</a:t>
            </a:r>
            <a:endParaRPr lang="en-US" dirty="0"/>
          </a:p>
          <a:p>
            <a:pPr marL="0" indent="0">
              <a:buNone/>
            </a:pPr>
            <a:endParaRPr dirty="0"/>
          </a:p>
          <a:p>
            <a:pPr marL="0" indent="0">
              <a:buNone/>
            </a:pPr>
            <a:endParaRPr dirty="0"/>
          </a:p>
          <a:p>
            <a:pPr marL="466586" indent="-233292">
              <a:buSzPts val="1400"/>
              <a:buNone/>
            </a:pPr>
            <a:endParaRPr dirty="0">
              <a:solidFill>
                <a:srgbClr val="111111"/>
              </a:solidFill>
              <a:latin typeface="Libre Baskerville"/>
              <a:ea typeface="Libre Baskerville"/>
              <a:cs typeface="Libre Baskerville"/>
              <a:sym typeface="Libre Baskerville"/>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4: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p24:notes"/>
          <p:cNvSpPr txBox="1">
            <a:spLocks noGrp="1"/>
          </p:cNvSpPr>
          <p:nvPr>
            <p:ph type="body" idx="1"/>
          </p:nvPr>
        </p:nvSpPr>
        <p:spPr>
          <a:xfrm>
            <a:off x="702310" y="4421823"/>
            <a:ext cx="5618480" cy="4189095"/>
          </a:xfrm>
          <a:prstGeom prst="rect">
            <a:avLst/>
          </a:prstGeom>
          <a:noFill/>
          <a:ln>
            <a:noFill/>
          </a:ln>
        </p:spPr>
        <p:txBody>
          <a:bodyPr spcFirstLastPara="1" wrap="square" lIns="93302" tIns="93302" rIns="93302" bIns="93302" anchor="t" anchorCtr="0">
            <a:noAutofit/>
          </a:bodyPr>
          <a:lstStyle/>
          <a:p>
            <a:pPr marL="162009" indent="0">
              <a:buNone/>
            </a:pPr>
            <a:endParaRPr dirty="0"/>
          </a:p>
          <a:p>
            <a:pPr marL="466586" indent="-233292">
              <a:buSzPts val="1400"/>
              <a:buNone/>
            </a:pPr>
            <a:r>
              <a:rPr lang="en-US" b="1" dirty="0"/>
              <a:t>Instructions:  </a:t>
            </a:r>
            <a:r>
              <a:rPr lang="en-US" dirty="0"/>
              <a:t>Having a will does not mean you avoided creating issues similar to heirs’ property. </a:t>
            </a:r>
            <a:r>
              <a:rPr lang="en-US" dirty="0">
                <a:solidFill>
                  <a:schemeClr val="dk1"/>
                </a:solidFill>
              </a:rPr>
              <a:t>Decisions have to be made by owners to manage property and put it to productive use.  If property is held jointly by children, all the children as owners must consent to the use of the property.  This may lead to disagreements and a deadlock.</a:t>
            </a:r>
            <a:endParaRPr lang="en-US" dirty="0"/>
          </a:p>
          <a:p>
            <a:pPr marL="466586" indent="-233292">
              <a:buSzPts val="1400"/>
              <a:buNone/>
            </a:pPr>
            <a:endParaRPr dirty="0">
              <a:solidFill>
                <a:schemeClr val="dk1"/>
              </a:solidFill>
            </a:endParaRPr>
          </a:p>
          <a:p>
            <a:pPr marL="0" indent="0">
              <a:buClr>
                <a:schemeClr val="dk1"/>
              </a:buClr>
              <a:buSzPts val="1200"/>
              <a:buNone/>
            </a:pPr>
            <a:r>
              <a:rPr lang="en-US" b="1" dirty="0"/>
              <a:t>   Time</a:t>
            </a:r>
            <a:r>
              <a:rPr lang="en-US" b="0" dirty="0"/>
              <a:t>: 5 minutes</a:t>
            </a:r>
            <a:endParaRPr dirty="0"/>
          </a:p>
          <a:p>
            <a:pPr marL="0" indent="0">
              <a:buNone/>
            </a:pPr>
            <a:endParaRPr b="1" dirty="0"/>
          </a:p>
          <a:p>
            <a:pPr marL="0" indent="0">
              <a:buNone/>
            </a:pPr>
            <a:r>
              <a:rPr lang="en-US" b="1" dirty="0"/>
              <a:t>   Materials:  </a:t>
            </a:r>
            <a:r>
              <a:rPr lang="en-US" b="0" dirty="0"/>
              <a:t>none</a:t>
            </a:r>
            <a:endParaRPr dirty="0"/>
          </a:p>
          <a:p>
            <a:pPr marL="0" indent="0">
              <a:buNone/>
            </a:pPr>
            <a:endParaRPr lang="en-US" dirty="0"/>
          </a:p>
          <a:p>
            <a:pPr marL="0" indent="0" defTabSz="933172">
              <a:buNone/>
              <a:defRPr/>
            </a:pPr>
            <a:r>
              <a:rPr lang="en-US" b="1" dirty="0"/>
              <a:t>Handouts:  </a:t>
            </a:r>
            <a:r>
              <a:rPr lang="en-US" b="0" dirty="0"/>
              <a:t>none</a:t>
            </a:r>
            <a:endParaRPr lang="en-US" dirty="0"/>
          </a:p>
          <a:p>
            <a:pPr marL="0" indent="0">
              <a:buNone/>
            </a:pPr>
            <a:endParaRPr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9: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p19:notes"/>
          <p:cNvSpPr txBox="1">
            <a:spLocks noGrp="1"/>
          </p:cNvSpPr>
          <p:nvPr>
            <p:ph type="body" idx="1"/>
          </p:nvPr>
        </p:nvSpPr>
        <p:spPr>
          <a:xfrm>
            <a:off x="702310" y="4421823"/>
            <a:ext cx="5618480" cy="4189095"/>
          </a:xfrm>
          <a:prstGeom prst="rect">
            <a:avLst/>
          </a:prstGeom>
          <a:noFill/>
          <a:ln>
            <a:noFill/>
          </a:ln>
        </p:spPr>
        <p:txBody>
          <a:bodyPr spcFirstLastPara="1" wrap="square" lIns="93302" tIns="93302" rIns="93302" bIns="93302" anchor="t" anchorCtr="0">
            <a:noAutofit/>
          </a:bodyPr>
          <a:lstStyle/>
          <a:p>
            <a:pPr marL="162009" indent="0">
              <a:buNone/>
            </a:pPr>
            <a:endParaRPr dirty="0"/>
          </a:p>
          <a:p>
            <a:pPr marL="116647" indent="0">
              <a:buNone/>
            </a:pPr>
            <a:r>
              <a:rPr lang="en-US" b="1" dirty="0"/>
              <a:t>Instructions:  </a:t>
            </a:r>
            <a:r>
              <a:rPr lang="en-US" b="0" i="0" dirty="0">
                <a:solidFill>
                  <a:srgbClr val="000000"/>
                </a:solidFill>
                <a:latin typeface="Open Sans"/>
                <a:ea typeface="Open Sans"/>
                <a:cs typeface="Open Sans"/>
                <a:sym typeface="Open Sans"/>
              </a:rPr>
              <a:t>Review these potential benefits of a will.  </a:t>
            </a:r>
            <a:endParaRPr dirty="0"/>
          </a:p>
          <a:p>
            <a:pPr marL="0" indent="0">
              <a:buClr>
                <a:schemeClr val="dk1"/>
              </a:buClr>
              <a:buSzPts val="1200"/>
              <a:buNone/>
            </a:pPr>
            <a:endParaRPr b="1" dirty="0"/>
          </a:p>
          <a:p>
            <a:pPr marL="0" indent="0">
              <a:buClr>
                <a:schemeClr val="dk1"/>
              </a:buClr>
              <a:buSzPts val="1200"/>
              <a:buNone/>
            </a:pPr>
            <a:r>
              <a:rPr lang="en-US" b="1" dirty="0"/>
              <a:t>   Time</a:t>
            </a:r>
            <a:r>
              <a:rPr lang="en-US" b="0" dirty="0"/>
              <a:t>: 5minute</a:t>
            </a:r>
            <a:endParaRPr dirty="0"/>
          </a:p>
          <a:p>
            <a:pPr marL="0" indent="0">
              <a:buNone/>
            </a:pPr>
            <a:endParaRPr b="1" dirty="0"/>
          </a:p>
          <a:p>
            <a:pPr marL="0" indent="0">
              <a:buNone/>
            </a:pPr>
            <a:r>
              <a:rPr lang="en-US" b="1" dirty="0"/>
              <a:t>   Materials:  </a:t>
            </a:r>
            <a:r>
              <a:rPr lang="en-US" b="0" dirty="0"/>
              <a:t>none</a:t>
            </a:r>
          </a:p>
          <a:p>
            <a:pPr marL="0" indent="0">
              <a:buNone/>
            </a:pPr>
            <a:endParaRPr lang="en-US" b="0" dirty="0"/>
          </a:p>
          <a:p>
            <a:pPr marL="0" indent="0" defTabSz="933172">
              <a:buNone/>
              <a:defRPr/>
            </a:pPr>
            <a:r>
              <a:rPr lang="en-US" b="1" dirty="0"/>
              <a:t>Handouts:  </a:t>
            </a:r>
            <a:r>
              <a:rPr lang="en-US" b="0" dirty="0"/>
              <a:t>none</a:t>
            </a:r>
            <a:endParaRPr lang="en-US" dirty="0"/>
          </a:p>
          <a:p>
            <a:pPr marL="0" indent="0">
              <a:buNone/>
            </a:pPr>
            <a:endParaRPr dirty="0"/>
          </a:p>
          <a:p>
            <a:pPr marL="0" indent="0">
              <a:buNone/>
            </a:pPr>
            <a:endParaRPr dirty="0"/>
          </a:p>
          <a:p>
            <a:pPr marL="0" indent="0">
              <a:buNone/>
            </a:pPr>
            <a:r>
              <a:rPr lang="en-US" dirty="0"/>
              <a:t>   </a:t>
            </a:r>
            <a:r>
              <a:rPr lang="en-US" b="1" dirty="0"/>
              <a:t>Source</a:t>
            </a:r>
            <a:r>
              <a:rPr lang="en-US" dirty="0"/>
              <a:t>:</a:t>
            </a:r>
            <a:endParaRPr dirty="0"/>
          </a:p>
          <a:p>
            <a:pPr marL="466586" indent="-233292">
              <a:buNone/>
            </a:pPr>
            <a:endParaRPr dirty="0"/>
          </a:p>
          <a:p>
            <a:pPr marL="466586" indent="-304577"/>
            <a:r>
              <a:rPr lang="en-US" dirty="0"/>
              <a:t>http://extension.msstate.edu/publications/publications/planning-your-estate-part-2-where-theres-will-theres-way</a:t>
            </a:r>
            <a:endParaRPr dirty="0"/>
          </a:p>
          <a:p>
            <a:pPr marL="466586" indent="-304577"/>
            <a:r>
              <a:rPr lang="en-US" dirty="0"/>
              <a:t>https://www.investopedia.com/articles/pf/07/estate_plan_checklist.asp</a:t>
            </a:r>
            <a:endParaRPr dirty="0"/>
          </a:p>
          <a:p>
            <a:pPr marL="466586" indent="-233292">
              <a:buNone/>
            </a:pPr>
            <a:endParaRPr dirty="0"/>
          </a:p>
          <a:p>
            <a:pPr marL="0" indent="0">
              <a:buNone/>
            </a:pPr>
            <a:endParaRPr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5: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7" name="Google Shape;307;p25:notes"/>
          <p:cNvSpPr txBox="1">
            <a:spLocks noGrp="1"/>
          </p:cNvSpPr>
          <p:nvPr>
            <p:ph type="body" idx="1"/>
          </p:nvPr>
        </p:nvSpPr>
        <p:spPr>
          <a:xfrm>
            <a:off x="702310" y="4421823"/>
            <a:ext cx="5618480" cy="4189095"/>
          </a:xfrm>
          <a:prstGeom prst="rect">
            <a:avLst/>
          </a:prstGeom>
          <a:noFill/>
          <a:ln>
            <a:noFill/>
          </a:ln>
        </p:spPr>
        <p:txBody>
          <a:bodyPr spcFirstLastPara="1" wrap="square" lIns="93302" tIns="93302" rIns="93302" bIns="93302" anchor="t" anchorCtr="0">
            <a:noAutofit/>
          </a:bodyPr>
          <a:lstStyle/>
          <a:p>
            <a:pPr marL="162009" indent="0">
              <a:buNone/>
            </a:pPr>
            <a:r>
              <a:rPr lang="en-US" b="1" dirty="0"/>
              <a:t>Instructions:  </a:t>
            </a:r>
            <a:r>
              <a:rPr lang="en-US" b="0" dirty="0"/>
              <a:t>Review these tips for handling property distribution among multiple children.  Additional talking points are below:</a:t>
            </a:r>
            <a:endParaRPr b="1" dirty="0"/>
          </a:p>
          <a:p>
            <a:pPr marL="162009" indent="0">
              <a:buNone/>
            </a:pPr>
            <a:endParaRPr dirty="0"/>
          </a:p>
          <a:p>
            <a:pPr marL="162009" indent="0">
              <a:buNone/>
            </a:pPr>
            <a:r>
              <a:rPr lang="en-US" dirty="0"/>
              <a:t>Physical division of property may require a survey.</a:t>
            </a:r>
            <a:endParaRPr dirty="0"/>
          </a:p>
          <a:p>
            <a:pPr marL="162009" indent="0">
              <a:buNone/>
            </a:pPr>
            <a:endParaRPr dirty="0"/>
          </a:p>
          <a:p>
            <a:pPr marL="162009" indent="0">
              <a:buNone/>
            </a:pPr>
            <a:r>
              <a:rPr lang="en-US" dirty="0"/>
              <a:t>Properties of the same acreage may have different values. For example, some properties having higher value are those having greater road frontage, more fertile soils, having utilities present, etc.  Thus, some choose to have the property divided after death based on equal value of parcels (perhaps divided by an appraiser or other person) . </a:t>
            </a:r>
            <a:endParaRPr dirty="0"/>
          </a:p>
          <a:p>
            <a:pPr marL="162009" indent="0">
              <a:buNone/>
            </a:pPr>
            <a:endParaRPr dirty="0"/>
          </a:p>
          <a:p>
            <a:pPr marL="162009" indent="0">
              <a:buNone/>
            </a:pPr>
            <a:r>
              <a:rPr lang="en-US" dirty="0"/>
              <a:t>Sometimes, if an appraiser or other person is asked to divide property after the death of the property owner, they might first divide the overall property into pieces of equal value (not necessarily equal size) and then there may be a drawing where each child obtains a parcel at random.</a:t>
            </a:r>
            <a:endParaRPr dirty="0"/>
          </a:p>
          <a:p>
            <a:pPr marL="466586" indent="-233292">
              <a:buSzPts val="1400"/>
              <a:buNone/>
            </a:pPr>
            <a:endParaRPr dirty="0"/>
          </a:p>
          <a:p>
            <a:pPr marL="162009" indent="0">
              <a:buNone/>
            </a:pPr>
            <a:r>
              <a:rPr lang="en-US" dirty="0"/>
              <a:t>Your lawyer should advise you on:</a:t>
            </a:r>
            <a:endParaRPr dirty="0"/>
          </a:p>
          <a:p>
            <a:pPr marL="933172" lvl="1" indent="-304577"/>
            <a:r>
              <a:rPr lang="en-US" dirty="0"/>
              <a:t>How provide for the payment of debts and taxes so the property division is not affected by claims of creditors or required tax payments  </a:t>
            </a:r>
            <a:endParaRPr dirty="0"/>
          </a:p>
          <a:p>
            <a:pPr marL="933172" lvl="1" indent="-304577"/>
            <a:r>
              <a:rPr lang="en-US" dirty="0"/>
              <a:t>What is needed in terms of a temporary process to manage the farm, ranch or forest to avoid interruption in the business</a:t>
            </a:r>
            <a:endParaRPr dirty="0"/>
          </a:p>
          <a:p>
            <a:pPr marL="933172" lvl="1" indent="-233292">
              <a:buNone/>
            </a:pPr>
            <a:endParaRPr dirty="0"/>
          </a:p>
          <a:p>
            <a:pPr marL="162009" indent="0">
              <a:buNone/>
            </a:pPr>
            <a:r>
              <a:rPr lang="en-US" dirty="0"/>
              <a:t>Other problems are created if the children are under the age of majority when they inherit the property.</a:t>
            </a:r>
            <a:endParaRPr dirty="0"/>
          </a:p>
          <a:p>
            <a:pPr marL="162009" indent="0">
              <a:buNone/>
            </a:pPr>
            <a:endParaRPr dirty="0"/>
          </a:p>
          <a:p>
            <a:pPr marL="628594" lvl="1" indent="0">
              <a:buNone/>
            </a:pPr>
            <a:endParaRPr b="0" dirty="0"/>
          </a:p>
          <a:p>
            <a:pPr marL="162009" indent="0">
              <a:buNone/>
            </a:pPr>
            <a:r>
              <a:rPr lang="en-US" b="1" dirty="0"/>
              <a:t>Time</a:t>
            </a:r>
            <a:r>
              <a:rPr lang="en-US" b="0" dirty="0"/>
              <a:t>: 5 minutes</a:t>
            </a:r>
            <a:endParaRPr dirty="0"/>
          </a:p>
          <a:p>
            <a:pPr marL="0" indent="0">
              <a:buNone/>
            </a:pPr>
            <a:endParaRPr b="1" dirty="0"/>
          </a:p>
          <a:p>
            <a:pPr marL="0" indent="0">
              <a:buNone/>
            </a:pPr>
            <a:r>
              <a:rPr lang="en-US" b="1" dirty="0"/>
              <a:t>   Materials:  </a:t>
            </a:r>
            <a:r>
              <a:rPr lang="en-US" b="0" dirty="0"/>
              <a:t>none</a:t>
            </a:r>
            <a:endParaRPr dirty="0"/>
          </a:p>
          <a:p>
            <a:pPr marL="0" indent="0">
              <a:buNone/>
            </a:pPr>
            <a:endParaRPr dirty="0"/>
          </a:p>
          <a:p>
            <a:pPr marL="0" indent="0" defTabSz="933172">
              <a:buNone/>
              <a:defRPr/>
            </a:pPr>
            <a:r>
              <a:rPr lang="en-US" b="1" dirty="0"/>
              <a:t>Handouts:  </a:t>
            </a:r>
            <a:r>
              <a:rPr lang="en-US" b="0" dirty="0"/>
              <a:t>none</a:t>
            </a:r>
            <a:endParaRPr lang="en-US" dirty="0"/>
          </a:p>
          <a:p>
            <a:pPr marL="0" indent="0">
              <a:buNone/>
            </a:pPr>
            <a:endParaRPr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6: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p16:notes"/>
          <p:cNvSpPr txBox="1">
            <a:spLocks noGrp="1"/>
          </p:cNvSpPr>
          <p:nvPr>
            <p:ph type="body" idx="1"/>
          </p:nvPr>
        </p:nvSpPr>
        <p:spPr>
          <a:xfrm>
            <a:off x="702310" y="4421823"/>
            <a:ext cx="5618480" cy="4189095"/>
          </a:xfrm>
          <a:prstGeom prst="rect">
            <a:avLst/>
          </a:prstGeom>
          <a:noFill/>
          <a:ln>
            <a:noFill/>
          </a:ln>
        </p:spPr>
        <p:txBody>
          <a:bodyPr spcFirstLastPara="1" wrap="square" lIns="93302" tIns="93302" rIns="93302" bIns="93302" anchor="t" anchorCtr="0">
            <a:noAutofit/>
          </a:bodyPr>
          <a:lstStyle/>
          <a:p>
            <a:pPr marL="116647" indent="0">
              <a:buNone/>
            </a:pPr>
            <a:r>
              <a:rPr lang="en-US" b="1" dirty="0"/>
              <a:t>Instructions:  </a:t>
            </a:r>
            <a:r>
              <a:rPr lang="en-US" b="0" i="0" dirty="0">
                <a:solidFill>
                  <a:srgbClr val="000000"/>
                </a:solidFill>
                <a:latin typeface="Open Sans"/>
                <a:ea typeface="Open Sans"/>
                <a:cs typeface="Open Sans"/>
                <a:sym typeface="Open Sans"/>
              </a:rPr>
              <a:t>This is a section divider to introduce the next topic.</a:t>
            </a:r>
            <a:endParaRPr dirty="0"/>
          </a:p>
          <a:p>
            <a:pPr marL="0" indent="0">
              <a:buClr>
                <a:schemeClr val="dk1"/>
              </a:buClr>
              <a:buSzPts val="1200"/>
              <a:buNone/>
            </a:pPr>
            <a:endParaRPr b="1" dirty="0"/>
          </a:p>
          <a:p>
            <a:pPr marL="0" indent="0">
              <a:buClr>
                <a:schemeClr val="dk1"/>
              </a:buClr>
              <a:buSzPts val="1200"/>
              <a:buNone/>
            </a:pPr>
            <a:r>
              <a:rPr lang="en-US" b="1" dirty="0"/>
              <a:t>   Time</a:t>
            </a:r>
            <a:r>
              <a:rPr lang="en-US" b="0" dirty="0"/>
              <a:t>: 1 minute</a:t>
            </a:r>
            <a:endParaRPr dirty="0"/>
          </a:p>
          <a:p>
            <a:pPr marL="0" indent="0">
              <a:buNone/>
            </a:pPr>
            <a:endParaRPr b="1" dirty="0"/>
          </a:p>
          <a:p>
            <a:pPr marL="0" indent="0">
              <a:buNone/>
            </a:pPr>
            <a:r>
              <a:rPr lang="en-US" b="1" dirty="0"/>
              <a:t>   Materials:  </a:t>
            </a:r>
            <a:r>
              <a:rPr lang="en-US" b="0" dirty="0"/>
              <a:t>none</a:t>
            </a:r>
          </a:p>
          <a:p>
            <a:pPr marL="0" indent="0">
              <a:buNone/>
            </a:pPr>
            <a:endParaRPr lang="en-US" b="0" dirty="0"/>
          </a:p>
          <a:p>
            <a:pPr marL="0" indent="0" defTabSz="933172">
              <a:buNone/>
              <a:defRPr/>
            </a:pPr>
            <a:r>
              <a:rPr lang="en-US" b="1" dirty="0"/>
              <a:t>Handouts:  </a:t>
            </a:r>
            <a:r>
              <a:rPr lang="en-US" b="0" dirty="0"/>
              <a:t>none</a:t>
            </a:r>
            <a:endParaRPr lang="en-US" dirty="0"/>
          </a:p>
          <a:p>
            <a:pPr marL="0" indent="0">
              <a:buNone/>
            </a:pPr>
            <a:endParaRPr dirty="0"/>
          </a:p>
          <a:p>
            <a:pPr marL="0" indent="0">
              <a:buNone/>
            </a:pPr>
            <a:endParaRPr dirty="0"/>
          </a:p>
        </p:txBody>
      </p:sp>
    </p:spTree>
    <p:extLst>
      <p:ext uri="{BB962C8B-B14F-4D97-AF65-F5344CB8AC3E}">
        <p14:creationId xmlns:p14="http://schemas.microsoft.com/office/powerpoint/2010/main" val="18672398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2b3942c8b42_1_15: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2b3942c8b42_1_15: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4:notes"/>
          <p:cNvSpPr txBox="1">
            <a:spLocks noGrp="1"/>
          </p:cNvSpPr>
          <p:nvPr>
            <p:ph type="body" idx="1"/>
          </p:nvPr>
        </p:nvSpPr>
        <p:spPr>
          <a:xfrm>
            <a:off x="702310" y="4421823"/>
            <a:ext cx="5618480" cy="4189095"/>
          </a:xfrm>
          <a:prstGeom prst="rect">
            <a:avLst/>
          </a:prstGeom>
          <a:noFill/>
          <a:ln>
            <a:noFill/>
          </a:ln>
        </p:spPr>
        <p:txBody>
          <a:bodyPr spcFirstLastPara="1" wrap="square" lIns="93302" tIns="93302" rIns="93302" bIns="93302" anchor="t" anchorCtr="0">
            <a:noAutofit/>
          </a:bodyPr>
          <a:lstStyle/>
          <a:p>
            <a:pPr marL="162009" indent="0">
              <a:buNone/>
            </a:pPr>
            <a:r>
              <a:rPr lang="en-US" b="1" dirty="0">
                <a:latin typeface="Arial"/>
                <a:ea typeface="Arial"/>
                <a:cs typeface="Arial"/>
                <a:sym typeface="Arial"/>
              </a:rPr>
              <a:t>Instructions: </a:t>
            </a:r>
            <a:r>
              <a:rPr lang="en-US" dirty="0"/>
              <a:t>Use the talking points on the slide to provide an overview of this session.</a:t>
            </a:r>
            <a:endParaRPr dirty="0"/>
          </a:p>
          <a:p>
            <a:pPr marL="162009" indent="0">
              <a:buNone/>
            </a:pPr>
            <a:endParaRPr dirty="0"/>
          </a:p>
          <a:p>
            <a:pPr marL="162009" indent="0">
              <a:buNone/>
            </a:pPr>
            <a:endParaRPr dirty="0"/>
          </a:p>
          <a:p>
            <a:pPr marL="162009" indent="0">
              <a:buNone/>
            </a:pPr>
            <a:r>
              <a:rPr lang="en-US" dirty="0"/>
              <a:t>Time: 1 minute</a:t>
            </a:r>
            <a:endParaRPr dirty="0"/>
          </a:p>
          <a:p>
            <a:pPr marL="162009" indent="0">
              <a:buNone/>
            </a:pPr>
            <a:endParaRPr dirty="0"/>
          </a:p>
          <a:p>
            <a:pPr marL="162009" indent="0">
              <a:buNone/>
            </a:pPr>
            <a:r>
              <a:rPr lang="en-US" dirty="0"/>
              <a:t>Materials:  none</a:t>
            </a:r>
          </a:p>
          <a:p>
            <a:pPr marL="162009" indent="0">
              <a:buNone/>
            </a:pPr>
            <a:endParaRPr lang="en-US" dirty="0"/>
          </a:p>
          <a:p>
            <a:pPr marL="162009" indent="0" defTabSz="933172">
              <a:buNone/>
              <a:defRPr/>
            </a:pPr>
            <a:r>
              <a:rPr lang="en-US" b="1" dirty="0"/>
              <a:t>Handouts:  </a:t>
            </a:r>
            <a:r>
              <a:rPr lang="en-US" b="0" dirty="0"/>
              <a:t>none</a:t>
            </a:r>
            <a:endParaRPr lang="en-US" dirty="0"/>
          </a:p>
          <a:p>
            <a:pPr marL="162009" indent="0">
              <a:buNone/>
            </a:pPr>
            <a:endParaRPr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2b092e9f436_0_354: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4" name="Google Shape;654;g2b092e9f436_0_354:notes"/>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p>
            <a:pPr marL="466618" indent="-233309">
              <a:buSzPts val="1400"/>
              <a:buNone/>
            </a:pPr>
            <a:r>
              <a:rPr lang="en-US" b="1">
                <a:latin typeface="Arial"/>
                <a:ea typeface="Arial"/>
                <a:cs typeface="Arial"/>
                <a:sym typeface="Arial"/>
              </a:rPr>
              <a:t>Instructions:  </a:t>
            </a:r>
            <a:r>
              <a:rPr lang="en-US">
                <a:latin typeface="Arial"/>
                <a:ea typeface="Arial"/>
                <a:cs typeface="Arial"/>
                <a:sym typeface="Arial"/>
              </a:rPr>
              <a:t>Heirs’ property impacts multiple levels from the personal/family to community levels.</a:t>
            </a:r>
            <a:endParaRPr/>
          </a:p>
          <a:p>
            <a:pPr marL="466618" indent="-233309">
              <a:buSzPts val="1400"/>
              <a:buNone/>
            </a:pPr>
            <a:endParaRPr>
              <a:latin typeface="Arial"/>
              <a:ea typeface="Arial"/>
              <a:cs typeface="Arial"/>
              <a:sym typeface="Arial"/>
            </a:endParaRPr>
          </a:p>
          <a:p>
            <a:pPr marL="466618" indent="-233309">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466618" indent="-233309">
              <a:buSzPts val="1400"/>
              <a:buNone/>
            </a:pPr>
            <a:endParaRPr b="1">
              <a:latin typeface="Arial"/>
              <a:ea typeface="Arial"/>
              <a:cs typeface="Arial"/>
              <a:sym typeface="Arial"/>
            </a:endParaRPr>
          </a:p>
          <a:p>
            <a:pPr marL="466618" indent="-233309">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466618" indent="-233309">
              <a:buSzPts val="1400"/>
              <a:buNone/>
            </a:pPr>
            <a:endParaRPr>
              <a:latin typeface="Arial"/>
              <a:ea typeface="Arial"/>
              <a:cs typeface="Arial"/>
              <a:sym typeface="Arial"/>
            </a:endParaRPr>
          </a:p>
          <a:p>
            <a:pPr marL="466618" indent="-233309">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466618" indent="-233309">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2b20a460c7a_0_11:notes"/>
          <p:cNvSpPr>
            <a:spLocks noGrp="1" noRot="1" noChangeAspect="1"/>
          </p:cNvSpPr>
          <p:nvPr>
            <p:ph type="sldImg" idx="2"/>
          </p:nvPr>
        </p:nvSpPr>
        <p:spPr>
          <a:xfrm>
            <a:off x="382588" y="687388"/>
            <a:ext cx="6103937" cy="34337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2b20a460c7a_0_11:notes"/>
          <p:cNvSpPr txBox="1">
            <a:spLocks noGrp="1"/>
          </p:cNvSpPr>
          <p:nvPr>
            <p:ph type="body" idx="1"/>
          </p:nvPr>
        </p:nvSpPr>
        <p:spPr>
          <a:xfrm>
            <a:off x="687042" y="4349334"/>
            <a:ext cx="5496339" cy="4120421"/>
          </a:xfrm>
          <a:prstGeom prst="rect">
            <a:avLst/>
          </a:prstGeom>
        </p:spPr>
        <p:txBody>
          <a:bodyPr spcFirstLastPara="1" wrap="square" lIns="91562" tIns="91562" rIns="91562" bIns="91562" anchor="t" anchorCtr="0">
            <a:noAutofit/>
          </a:bodyPr>
          <a:lstStyle/>
          <a:p>
            <a:pPr marL="0" indent="0">
              <a:buNone/>
            </a:pPr>
            <a:r>
              <a:rPr lang="en-US"/>
              <a:t>Also have workshops moving across the state, contact crysti?? To participate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2b20a460c7a_0_17:notes"/>
          <p:cNvSpPr>
            <a:spLocks noGrp="1" noRot="1" noChangeAspect="1"/>
          </p:cNvSpPr>
          <p:nvPr>
            <p:ph type="sldImg" idx="2"/>
          </p:nvPr>
        </p:nvSpPr>
        <p:spPr>
          <a:xfrm>
            <a:off x="382588" y="687388"/>
            <a:ext cx="6103937" cy="34337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2b20a460c7a_0_17:notes"/>
          <p:cNvSpPr txBox="1">
            <a:spLocks noGrp="1"/>
          </p:cNvSpPr>
          <p:nvPr>
            <p:ph type="body" idx="1"/>
          </p:nvPr>
        </p:nvSpPr>
        <p:spPr>
          <a:xfrm>
            <a:off x="687042" y="4349334"/>
            <a:ext cx="5496339" cy="4120421"/>
          </a:xfrm>
          <a:prstGeom prst="rect">
            <a:avLst/>
          </a:prstGeom>
        </p:spPr>
        <p:txBody>
          <a:bodyPr spcFirstLastPara="1" wrap="square" lIns="91562" tIns="91562" rIns="91562" bIns="91562" anchor="t" anchorCtr="0">
            <a:noAutofit/>
          </a:bodyPr>
          <a:lstStyle/>
          <a:p>
            <a:pPr marL="0" indent="0">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44: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5" name="Google Shape;455;p44:notes"/>
          <p:cNvSpPr txBox="1">
            <a:spLocks noGrp="1"/>
          </p:cNvSpPr>
          <p:nvPr>
            <p:ph type="body" idx="1"/>
          </p:nvPr>
        </p:nvSpPr>
        <p:spPr>
          <a:xfrm>
            <a:off x="702310" y="4421823"/>
            <a:ext cx="5618480" cy="4189095"/>
          </a:xfrm>
          <a:prstGeom prst="rect">
            <a:avLst/>
          </a:prstGeom>
          <a:noFill/>
          <a:ln>
            <a:noFill/>
          </a:ln>
        </p:spPr>
        <p:txBody>
          <a:bodyPr spcFirstLastPara="1" wrap="square" lIns="93302" tIns="93302" rIns="93302" bIns="93302" anchor="t" anchorCtr="0">
            <a:noAutofit/>
          </a:bodyPr>
          <a:lstStyle/>
          <a:p>
            <a:pPr marL="162009" indent="0">
              <a:buNone/>
            </a:pPr>
            <a:endParaRPr dirty="0"/>
          </a:p>
          <a:p>
            <a:pPr marL="116647" indent="0">
              <a:buNone/>
            </a:pPr>
            <a:r>
              <a:rPr lang="en-US" b="1" dirty="0"/>
              <a:t>Instructions:  </a:t>
            </a:r>
            <a:r>
              <a:rPr lang="en-US" b="0" i="0" dirty="0">
                <a:solidFill>
                  <a:srgbClr val="000000"/>
                </a:solidFill>
                <a:latin typeface="Open Sans"/>
                <a:ea typeface="Open Sans"/>
                <a:cs typeface="Open Sans"/>
                <a:sym typeface="Open Sans"/>
              </a:rPr>
              <a:t>Wrap up this session with any questions participants may have.</a:t>
            </a:r>
            <a:endParaRPr dirty="0"/>
          </a:p>
          <a:p>
            <a:pPr marL="0" indent="0">
              <a:buClr>
                <a:schemeClr val="dk1"/>
              </a:buClr>
              <a:buSzPts val="1200"/>
              <a:buNone/>
            </a:pPr>
            <a:endParaRPr b="1" dirty="0"/>
          </a:p>
          <a:p>
            <a:pPr marL="0" indent="0">
              <a:buClr>
                <a:schemeClr val="dk1"/>
              </a:buClr>
              <a:buSzPts val="1200"/>
              <a:buNone/>
            </a:pPr>
            <a:r>
              <a:rPr lang="en-US" b="1" dirty="0"/>
              <a:t>   Time</a:t>
            </a:r>
            <a:r>
              <a:rPr lang="en-US" b="0" dirty="0"/>
              <a:t>: 5 minutes</a:t>
            </a:r>
            <a:endParaRPr dirty="0"/>
          </a:p>
          <a:p>
            <a:pPr marL="0" indent="0">
              <a:buNone/>
            </a:pPr>
            <a:endParaRPr b="1" dirty="0"/>
          </a:p>
          <a:p>
            <a:pPr marL="0" indent="0">
              <a:buNone/>
            </a:pPr>
            <a:r>
              <a:rPr lang="en-US" b="1" dirty="0"/>
              <a:t>   Materials:  </a:t>
            </a:r>
            <a:r>
              <a:rPr lang="en-US" b="0" dirty="0"/>
              <a:t>none</a:t>
            </a:r>
          </a:p>
          <a:p>
            <a:pPr marL="0" indent="0">
              <a:buNone/>
            </a:pPr>
            <a:endParaRPr lang="en-US" b="0" dirty="0"/>
          </a:p>
          <a:p>
            <a:pPr marL="0" indent="0" defTabSz="933172">
              <a:buNone/>
              <a:defRPr/>
            </a:pPr>
            <a:r>
              <a:rPr lang="en-US" b="1"/>
              <a:t>Handouts:  </a:t>
            </a:r>
            <a:r>
              <a:rPr lang="en-US" b="0"/>
              <a:t>none</a:t>
            </a:r>
            <a:endParaRPr lang="en-US"/>
          </a:p>
          <a:p>
            <a:pPr marL="0" indent="0">
              <a:buNone/>
            </a:pPr>
            <a:endParaRPr dirty="0"/>
          </a:p>
          <a:p>
            <a:pPr marL="0" indent="0">
              <a:buNone/>
            </a:pPr>
            <a:endParaRPr dirty="0"/>
          </a:p>
          <a:p>
            <a:pPr marL="0" indent="0">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 name="Google Shape;87;p1:notes"/>
          <p:cNvSpPr txBox="1">
            <a:spLocks noGrp="1"/>
          </p:cNvSpPr>
          <p:nvPr>
            <p:ph type="body" idx="1"/>
          </p:nvPr>
        </p:nvSpPr>
        <p:spPr>
          <a:xfrm>
            <a:off x="702310" y="4421823"/>
            <a:ext cx="5618480" cy="4189095"/>
          </a:xfrm>
          <a:prstGeom prst="rect">
            <a:avLst/>
          </a:prstGeom>
          <a:noFill/>
          <a:ln>
            <a:noFill/>
          </a:ln>
        </p:spPr>
        <p:txBody>
          <a:bodyPr spcFirstLastPara="1" wrap="square" lIns="93302" tIns="93302" rIns="93302" bIns="93302" anchor="t" anchorCtr="0">
            <a:noAutofit/>
          </a:bodyPr>
          <a:lstStyle/>
          <a:p>
            <a:pPr marL="0" indent="0">
              <a:buNone/>
            </a:pPr>
            <a:r>
              <a:rPr lang="en-US" b="1" dirty="0"/>
              <a:t>Total Session Time</a:t>
            </a:r>
            <a:r>
              <a:rPr lang="en-US" b="0" dirty="0"/>
              <a:t>: 3 hours</a:t>
            </a:r>
            <a:endParaRPr dirty="0"/>
          </a:p>
          <a:p>
            <a:pPr marL="0" indent="0">
              <a:buNone/>
            </a:pPr>
            <a:endParaRPr b="0" dirty="0"/>
          </a:p>
          <a:p>
            <a:pPr marL="0" indent="0">
              <a:buNone/>
            </a:pPr>
            <a:r>
              <a:rPr lang="en-US" b="1" dirty="0"/>
              <a:t>Instructions:  </a:t>
            </a:r>
            <a:r>
              <a:rPr lang="en-US" b="0" dirty="0"/>
              <a:t>Have this slide up when participants enter the room.</a:t>
            </a:r>
            <a:endParaRPr dirty="0"/>
          </a:p>
          <a:p>
            <a:pPr marL="0" indent="0">
              <a:buNone/>
            </a:pPr>
            <a:endParaRPr b="0" dirty="0"/>
          </a:p>
          <a:p>
            <a:pPr marL="0" indent="0">
              <a:buClr>
                <a:schemeClr val="dk1"/>
              </a:buClr>
              <a:buSzPts val="1200"/>
              <a:buNone/>
            </a:pPr>
            <a:r>
              <a:rPr lang="en-US" b="1" dirty="0"/>
              <a:t>Time</a:t>
            </a:r>
            <a:r>
              <a:rPr lang="en-US" b="0" dirty="0"/>
              <a:t>: 1 minute</a:t>
            </a:r>
            <a:endParaRPr dirty="0"/>
          </a:p>
          <a:p>
            <a:pPr marL="0" indent="0">
              <a:buNone/>
            </a:pPr>
            <a:endParaRPr b="1" dirty="0"/>
          </a:p>
          <a:p>
            <a:pPr marL="0" indent="0">
              <a:buNone/>
            </a:pPr>
            <a:r>
              <a:rPr lang="en-US" b="1" dirty="0"/>
              <a:t>Materials:  </a:t>
            </a:r>
            <a:r>
              <a:rPr lang="en-US" b="0" dirty="0"/>
              <a:t>none</a:t>
            </a:r>
          </a:p>
          <a:p>
            <a:pPr marL="0" indent="0">
              <a:buNone/>
            </a:pPr>
            <a:endParaRPr lang="en-US" b="0" dirty="0"/>
          </a:p>
          <a:p>
            <a:pPr marL="0" indent="0" defTabSz="933172">
              <a:buNone/>
              <a:defRPr/>
            </a:pPr>
            <a:r>
              <a:rPr lang="en-US" b="1" dirty="0"/>
              <a:t>Handouts:  </a:t>
            </a:r>
            <a:r>
              <a:rPr lang="en-US" b="0" dirty="0"/>
              <a:t>none</a:t>
            </a:r>
            <a:endParaRPr lang="en-US" dirty="0"/>
          </a:p>
          <a:p>
            <a:pPr marL="0" indent="0">
              <a:buNone/>
            </a:pPr>
            <a:endParaRPr dirty="0"/>
          </a:p>
          <a:p>
            <a:pPr marL="0" indent="0">
              <a:buNone/>
            </a:pPr>
            <a:endParaRPr dirty="0"/>
          </a:p>
        </p:txBody>
      </p:sp>
    </p:spTree>
    <p:extLst>
      <p:ext uri="{BB962C8B-B14F-4D97-AF65-F5344CB8AC3E}">
        <p14:creationId xmlns:p14="http://schemas.microsoft.com/office/powerpoint/2010/main" val="2241783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5: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 name="Google Shape;230;p5:notes"/>
          <p:cNvSpPr txBox="1">
            <a:spLocks noGrp="1"/>
          </p:cNvSpPr>
          <p:nvPr>
            <p:ph type="body" idx="1"/>
          </p:nvPr>
        </p:nvSpPr>
        <p:spPr>
          <a:xfrm>
            <a:off x="702310" y="4421823"/>
            <a:ext cx="5618480" cy="4189095"/>
          </a:xfrm>
          <a:prstGeom prst="rect">
            <a:avLst/>
          </a:prstGeom>
          <a:noFill/>
          <a:ln>
            <a:noFill/>
          </a:ln>
        </p:spPr>
        <p:txBody>
          <a:bodyPr spcFirstLastPara="1" wrap="square" lIns="93302" tIns="93302" rIns="93302" bIns="93302" anchor="t" anchorCtr="0">
            <a:noAutofit/>
          </a:bodyPr>
          <a:lstStyle/>
          <a:p>
            <a:pPr marL="466586" indent="-233292">
              <a:buSzPts val="1400"/>
              <a:buNone/>
            </a:pPr>
            <a:r>
              <a:rPr lang="en-US" b="1" dirty="0">
                <a:latin typeface="Arial"/>
                <a:ea typeface="Arial"/>
                <a:cs typeface="Arial"/>
                <a:sym typeface="Arial"/>
              </a:rPr>
              <a:t>Instructions:  </a:t>
            </a:r>
            <a:r>
              <a:rPr lang="en-US" dirty="0">
                <a:latin typeface="Arial"/>
                <a:ea typeface="Arial"/>
                <a:cs typeface="Arial"/>
                <a:sym typeface="Arial"/>
              </a:rPr>
              <a:t>Using the talking points on the slide, give a brief overview of what is meant by heirs’ property.</a:t>
            </a:r>
          </a:p>
          <a:p>
            <a:pPr marL="466586" indent="-233292">
              <a:buSzPts val="1400"/>
              <a:buNone/>
            </a:pPr>
            <a:endParaRPr lang="en-US" dirty="0">
              <a:latin typeface="Arial"/>
              <a:cs typeface="Arial"/>
              <a:sym typeface="Arial"/>
            </a:endParaRPr>
          </a:p>
          <a:p>
            <a:pPr marL="466586" indent="-233292">
              <a:buSzPts val="1400"/>
              <a:buNone/>
            </a:pPr>
            <a:r>
              <a:rPr lang="en-US" dirty="0">
                <a:latin typeface="Arial"/>
                <a:cs typeface="Arial"/>
                <a:sym typeface="Arial"/>
              </a:rPr>
              <a:t>Everyone gets their interest in the property.  The interest amount is determined by heirship.</a:t>
            </a:r>
          </a:p>
          <a:p>
            <a:pPr marL="466586" indent="-233292">
              <a:buSzPts val="1400"/>
              <a:buNone/>
            </a:pPr>
            <a:endParaRPr lang="en-US" dirty="0">
              <a:latin typeface="Arial"/>
              <a:cs typeface="Arial"/>
              <a:sym typeface="Arial"/>
            </a:endParaRPr>
          </a:p>
          <a:p>
            <a:pPr marL="466586" indent="-233292">
              <a:buSzPts val="1400"/>
              <a:buNone/>
            </a:pPr>
            <a:r>
              <a:rPr lang="en-US" dirty="0">
                <a:latin typeface="Arial"/>
                <a:cs typeface="Arial"/>
                <a:sym typeface="Arial"/>
              </a:rPr>
              <a:t>A person is not an heir until their previous generation has passed.</a:t>
            </a:r>
          </a:p>
          <a:p>
            <a:pPr marL="466586" indent="-233292">
              <a:buSzPts val="1400"/>
              <a:buNone/>
            </a:pPr>
            <a:endParaRPr lang="en-US" dirty="0">
              <a:latin typeface="Arial"/>
              <a:cs typeface="Arial"/>
              <a:sym typeface="Arial"/>
            </a:endParaRPr>
          </a:p>
          <a:p>
            <a:pPr marL="466586" indent="-233292">
              <a:buSzPts val="1400"/>
              <a:buNone/>
            </a:pPr>
            <a:r>
              <a:rPr lang="en-US" dirty="0">
                <a:latin typeface="Arial"/>
                <a:cs typeface="Arial"/>
                <a:sym typeface="Arial"/>
              </a:rPr>
              <a:t>No matter what the interest size, each person is a co-owner, and all co-owners have the same amount of right (legally) to do or not do anything to the land.  This will be explained more in the family tree section later in this presentation.</a:t>
            </a:r>
            <a:endParaRPr dirty="0"/>
          </a:p>
          <a:p>
            <a:pPr marL="466586" indent="-233292">
              <a:buSzPts val="1400"/>
              <a:buNone/>
            </a:pPr>
            <a:endParaRPr dirty="0">
              <a:latin typeface="Arial"/>
              <a:ea typeface="Arial"/>
              <a:cs typeface="Arial"/>
              <a:sym typeface="Arial"/>
            </a:endParaRPr>
          </a:p>
          <a:p>
            <a:pPr marL="466586" indent="-233292">
              <a:buSzPts val="1400"/>
              <a:buNone/>
            </a:pPr>
            <a:r>
              <a:rPr lang="en-US" b="1" dirty="0">
                <a:latin typeface="Arial"/>
                <a:ea typeface="Arial"/>
                <a:cs typeface="Arial"/>
                <a:sym typeface="Arial"/>
              </a:rPr>
              <a:t>Time</a:t>
            </a:r>
            <a:r>
              <a:rPr lang="en-US" dirty="0">
                <a:latin typeface="Arial"/>
                <a:ea typeface="Arial"/>
                <a:cs typeface="Arial"/>
                <a:sym typeface="Arial"/>
              </a:rPr>
              <a:t>: 2 minutes</a:t>
            </a:r>
            <a:endParaRPr dirty="0"/>
          </a:p>
          <a:p>
            <a:pPr marL="466586" indent="-233292">
              <a:buSzPts val="1400"/>
              <a:buNone/>
            </a:pPr>
            <a:endParaRPr b="1" dirty="0">
              <a:latin typeface="Arial"/>
              <a:ea typeface="Arial"/>
              <a:cs typeface="Arial"/>
              <a:sym typeface="Arial"/>
            </a:endParaRPr>
          </a:p>
          <a:p>
            <a:pPr marL="466586" indent="-233292">
              <a:buSzPts val="1400"/>
              <a:buNone/>
            </a:pPr>
            <a:r>
              <a:rPr lang="en-US" b="1" dirty="0">
                <a:latin typeface="Arial"/>
                <a:ea typeface="Arial"/>
                <a:cs typeface="Arial"/>
                <a:sym typeface="Arial"/>
              </a:rPr>
              <a:t>Materials:  </a:t>
            </a:r>
            <a:r>
              <a:rPr lang="en-US" b="0" dirty="0">
                <a:latin typeface="Arial"/>
                <a:ea typeface="Arial"/>
                <a:cs typeface="Arial"/>
                <a:sym typeface="Arial"/>
              </a:rPr>
              <a:t>none</a:t>
            </a:r>
            <a:endParaRPr dirty="0"/>
          </a:p>
          <a:p>
            <a:pPr marL="466586" indent="-233292">
              <a:buSzPts val="1400"/>
              <a:buNone/>
            </a:pPr>
            <a:endParaRPr dirty="0">
              <a:latin typeface="Arial"/>
              <a:ea typeface="Arial"/>
              <a:cs typeface="Arial"/>
              <a:sym typeface="Arial"/>
            </a:endParaRPr>
          </a:p>
          <a:p>
            <a:pPr marL="466586" indent="-233292">
              <a:buSzPts val="1400"/>
              <a:buNone/>
            </a:pPr>
            <a:r>
              <a:rPr lang="en-US" b="1" dirty="0">
                <a:latin typeface="Arial"/>
                <a:ea typeface="Arial"/>
                <a:cs typeface="Arial"/>
                <a:sym typeface="Arial"/>
              </a:rPr>
              <a:t>Handouts:  </a:t>
            </a:r>
            <a:r>
              <a:rPr lang="en-US" b="0" dirty="0">
                <a:latin typeface="Arial"/>
                <a:ea typeface="Arial"/>
                <a:cs typeface="Arial"/>
                <a:sym typeface="Arial"/>
              </a:rPr>
              <a:t>none</a:t>
            </a:r>
            <a:endParaRPr dirty="0"/>
          </a:p>
          <a:p>
            <a:pPr marL="162009" indent="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slide">
  <p:cSld name="CUSTOM_7">
    <p:spTree>
      <p:nvGrpSpPr>
        <p:cNvPr id="1" name="Shape 8"/>
        <p:cNvGrpSpPr/>
        <p:nvPr/>
      </p:nvGrpSpPr>
      <p:grpSpPr>
        <a:xfrm>
          <a:off x="0" y="0"/>
          <a:ext cx="0" cy="0"/>
          <a:chOff x="0" y="0"/>
          <a:chExt cx="0" cy="0"/>
        </a:xfrm>
      </p:grpSpPr>
      <p:pic>
        <p:nvPicPr>
          <p:cNvPr id="9" name="Google Shape;9;p46" descr="A picture containing tree, outdoor, ground, grass&#10;&#10;Description automatically generated"/>
          <p:cNvPicPr preferRelativeResize="0"/>
          <p:nvPr/>
        </p:nvPicPr>
        <p:blipFill rotWithShape="1">
          <a:blip r:embed="rId2">
            <a:alphaModFix/>
          </a:blip>
          <a:srcRect/>
          <a:stretch/>
        </p:blipFill>
        <p:spPr>
          <a:xfrm flipH="1">
            <a:off x="2287775" y="0"/>
            <a:ext cx="6858000" cy="5143500"/>
          </a:xfrm>
          <a:prstGeom prst="rect">
            <a:avLst/>
          </a:prstGeom>
          <a:noFill/>
          <a:ln>
            <a:noFill/>
          </a:ln>
        </p:spPr>
      </p:pic>
      <p:sp>
        <p:nvSpPr>
          <p:cNvPr id="10" name="Google Shape;10;p46"/>
          <p:cNvSpPr/>
          <p:nvPr/>
        </p:nvSpPr>
        <p:spPr>
          <a:xfrm rot="5400000">
            <a:off x="2244137" y="-1589848"/>
            <a:ext cx="3364029" cy="7275252"/>
          </a:xfrm>
          <a:prstGeom prst="rect">
            <a:avLst/>
          </a:prstGeom>
          <a:solidFill>
            <a:srgbClr val="908269">
              <a:alpha val="8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 name="Google Shape;11;p46"/>
          <p:cNvSpPr txBox="1">
            <a:spLocks noGrp="1"/>
          </p:cNvSpPr>
          <p:nvPr>
            <p:ph type="ctrTitle"/>
          </p:nvPr>
        </p:nvSpPr>
        <p:spPr>
          <a:xfrm>
            <a:off x="497151" y="620379"/>
            <a:ext cx="6858000" cy="2971848"/>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7"/>
        <p:cNvGrpSpPr/>
        <p:nvPr/>
      </p:nvGrpSpPr>
      <p:grpSpPr>
        <a:xfrm>
          <a:off x="0" y="0"/>
          <a:ext cx="0" cy="0"/>
          <a:chOff x="0" y="0"/>
          <a:chExt cx="0" cy="0"/>
        </a:xfrm>
      </p:grpSpPr>
      <p:sp>
        <p:nvSpPr>
          <p:cNvPr id="58" name="Google Shape;58;p55"/>
          <p:cNvSpPr/>
          <p:nvPr/>
        </p:nvSpPr>
        <p:spPr>
          <a:xfrm rot="-5400000" flipH="1">
            <a:off x="4102393" y="-3942017"/>
            <a:ext cx="863493" cy="8926617"/>
          </a:xfrm>
          <a:prstGeom prst="rect">
            <a:avLst/>
          </a:prstGeom>
          <a:gradFill>
            <a:gsLst>
              <a:gs pos="0">
                <a:srgbClr val="908269">
                  <a:alpha val="48627"/>
                </a:srgbClr>
              </a:gs>
              <a:gs pos="100000">
                <a:schemeClr val="accent1"/>
              </a:gs>
            </a:gsLst>
            <a:lin ang="18900044"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9" name="Google Shape;59;p55"/>
          <p:cNvSpPr txBox="1">
            <a:spLocks noGrp="1"/>
          </p:cNvSpPr>
          <p:nvPr>
            <p:ph type="ctrTitle"/>
          </p:nvPr>
        </p:nvSpPr>
        <p:spPr>
          <a:xfrm>
            <a:off x="146552" y="222908"/>
            <a:ext cx="6889447" cy="596767"/>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solidFill>
                  <a:srgbClr val="FFFFF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0" name="Google Shape;60;p55"/>
          <p:cNvSpPr txBox="1">
            <a:spLocks noGrp="1"/>
          </p:cNvSpPr>
          <p:nvPr>
            <p:ph type="body" idx="1"/>
          </p:nvPr>
        </p:nvSpPr>
        <p:spPr>
          <a:xfrm>
            <a:off x="1262063" y="1751013"/>
            <a:ext cx="6407150" cy="206375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61"/>
        <p:cNvGrpSpPr/>
        <p:nvPr/>
      </p:nvGrpSpPr>
      <p:grpSpPr>
        <a:xfrm>
          <a:off x="0" y="0"/>
          <a:ext cx="0" cy="0"/>
          <a:chOff x="0" y="0"/>
          <a:chExt cx="0" cy="0"/>
        </a:xfrm>
      </p:grpSpPr>
      <p:sp>
        <p:nvSpPr>
          <p:cNvPr id="62" name="Google Shape;62;p56"/>
          <p:cNvSpPr/>
          <p:nvPr/>
        </p:nvSpPr>
        <p:spPr>
          <a:xfrm>
            <a:off x="0" y="0"/>
            <a:ext cx="3607500" cy="26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3" name="Google Shape;63;p56"/>
          <p:cNvSpPr/>
          <p:nvPr/>
        </p:nvSpPr>
        <p:spPr>
          <a:xfrm>
            <a:off x="3600252" y="0"/>
            <a:ext cx="3607500" cy="2632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4" name="Google Shape;64;p56"/>
          <p:cNvSpPr/>
          <p:nvPr/>
        </p:nvSpPr>
        <p:spPr>
          <a:xfrm>
            <a:off x="0" y="2632200"/>
            <a:ext cx="3607500" cy="2511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5" name="Google Shape;65;p56"/>
          <p:cNvSpPr/>
          <p:nvPr/>
        </p:nvSpPr>
        <p:spPr>
          <a:xfrm>
            <a:off x="3607473" y="2632200"/>
            <a:ext cx="3607500" cy="25113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6" name="Google Shape;66;p56"/>
          <p:cNvSpPr txBox="1">
            <a:spLocks noGrp="1"/>
          </p:cNvSpPr>
          <p:nvPr>
            <p:ph type="body" idx="1"/>
          </p:nvPr>
        </p:nvSpPr>
        <p:spPr>
          <a:xfrm>
            <a:off x="508000" y="180975"/>
            <a:ext cx="1836738" cy="430213"/>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67" name="Google Shape;67;p56"/>
          <p:cNvSpPr txBox="1">
            <a:spLocks noGrp="1"/>
          </p:cNvSpPr>
          <p:nvPr>
            <p:ph type="body" idx="2"/>
          </p:nvPr>
        </p:nvSpPr>
        <p:spPr>
          <a:xfrm>
            <a:off x="604838" y="792163"/>
            <a:ext cx="2247900" cy="158432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68" name="Google Shape;68;p56"/>
          <p:cNvSpPr txBox="1">
            <a:spLocks noGrp="1"/>
          </p:cNvSpPr>
          <p:nvPr>
            <p:ph type="body" idx="3"/>
          </p:nvPr>
        </p:nvSpPr>
        <p:spPr>
          <a:xfrm>
            <a:off x="604838" y="2903538"/>
            <a:ext cx="2247900" cy="5207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69" name="Google Shape;69;p56"/>
          <p:cNvSpPr txBox="1">
            <a:spLocks noGrp="1"/>
          </p:cNvSpPr>
          <p:nvPr>
            <p:ph type="body" idx="4"/>
          </p:nvPr>
        </p:nvSpPr>
        <p:spPr>
          <a:xfrm>
            <a:off x="669925" y="3559175"/>
            <a:ext cx="2022475" cy="1449388"/>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70" name="Google Shape;70;p56"/>
          <p:cNvSpPr txBox="1">
            <a:spLocks noGrp="1"/>
          </p:cNvSpPr>
          <p:nvPr>
            <p:ph type="body" idx="5"/>
          </p:nvPr>
        </p:nvSpPr>
        <p:spPr>
          <a:xfrm>
            <a:off x="4076700" y="180975"/>
            <a:ext cx="2014538" cy="611188"/>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71" name="Google Shape;71;p56"/>
          <p:cNvSpPr txBox="1">
            <a:spLocks noGrp="1"/>
          </p:cNvSpPr>
          <p:nvPr>
            <p:ph type="body" idx="6"/>
          </p:nvPr>
        </p:nvSpPr>
        <p:spPr>
          <a:xfrm>
            <a:off x="4468813" y="927100"/>
            <a:ext cx="1416050" cy="741363"/>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72" name="Google Shape;72;p56"/>
          <p:cNvSpPr txBox="1">
            <a:spLocks noGrp="1"/>
          </p:cNvSpPr>
          <p:nvPr>
            <p:ph type="body" idx="7"/>
          </p:nvPr>
        </p:nvSpPr>
        <p:spPr>
          <a:xfrm>
            <a:off x="4468813" y="2903538"/>
            <a:ext cx="1738312" cy="3683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73" name="Google Shape;73;p56"/>
          <p:cNvSpPr txBox="1">
            <a:spLocks noGrp="1"/>
          </p:cNvSpPr>
          <p:nvPr>
            <p:ph type="body" idx="8"/>
          </p:nvPr>
        </p:nvSpPr>
        <p:spPr>
          <a:xfrm>
            <a:off x="4522788" y="3694113"/>
            <a:ext cx="1738312" cy="103187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74" name="Google Shape;74;p56"/>
          <p:cNvSpPr txBox="1">
            <a:spLocks noGrp="1"/>
          </p:cNvSpPr>
          <p:nvPr>
            <p:ph type="body" idx="9"/>
          </p:nvPr>
        </p:nvSpPr>
        <p:spPr>
          <a:xfrm>
            <a:off x="7572375" y="1312863"/>
            <a:ext cx="1158875" cy="2157412"/>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75"/>
        <p:cNvGrpSpPr/>
        <p:nvPr/>
      </p:nvGrpSpPr>
      <p:grpSpPr>
        <a:xfrm>
          <a:off x="0" y="0"/>
          <a:ext cx="0" cy="0"/>
          <a:chOff x="0" y="0"/>
          <a:chExt cx="0" cy="0"/>
        </a:xfrm>
      </p:grpSpPr>
      <p:sp>
        <p:nvSpPr>
          <p:cNvPr id="76" name="Google Shape;76;p57"/>
          <p:cNvSpPr txBox="1">
            <a:spLocks noGrp="1"/>
          </p:cNvSpPr>
          <p:nvPr>
            <p:ph type="ctrTitle"/>
          </p:nvPr>
        </p:nvSpPr>
        <p:spPr>
          <a:xfrm>
            <a:off x="817619" y="274200"/>
            <a:ext cx="8326331" cy="487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7" name="Google Shape;77;p57"/>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8" name="Google Shape;78;p57"/>
          <p:cNvSpPr/>
          <p:nvPr/>
        </p:nvSpPr>
        <p:spPr>
          <a:xfrm rot="-5400000" flipH="1">
            <a:off x="4505018" y="427931"/>
            <a:ext cx="133917" cy="914395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9" name="Google Shape;79;p57"/>
          <p:cNvSpPr txBox="1"/>
          <p:nvPr/>
        </p:nvSpPr>
        <p:spPr>
          <a:xfrm>
            <a:off x="1050758" y="1698500"/>
            <a:ext cx="3030893" cy="28065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1800" b="1" i="0" u="none" strike="noStrike" cap="none" dirty="0">
              <a:solidFill>
                <a:schemeClr val="dk2"/>
              </a:solidFill>
              <a:latin typeface="Catamaran Light"/>
              <a:ea typeface="Catamaran Light"/>
              <a:cs typeface="Catamaran Light"/>
              <a:sym typeface="Catamaran Light"/>
            </a:endParaRPr>
          </a:p>
        </p:txBody>
      </p:sp>
      <p:sp>
        <p:nvSpPr>
          <p:cNvPr id="80" name="Google Shape;80;p57"/>
          <p:cNvSpPr txBox="1"/>
          <p:nvPr/>
        </p:nvSpPr>
        <p:spPr>
          <a:xfrm>
            <a:off x="5062349" y="1698500"/>
            <a:ext cx="3030893" cy="28065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1800" b="1" i="0" u="none" strike="noStrike" cap="none" dirty="0">
              <a:solidFill>
                <a:schemeClr val="dk2"/>
              </a:solidFill>
              <a:latin typeface="Catamaran Light"/>
              <a:ea typeface="Catamaran Light"/>
              <a:cs typeface="Catamaran Light"/>
              <a:sym typeface="Catamaran Light"/>
            </a:endParaRPr>
          </a:p>
        </p:txBody>
      </p:sp>
      <p:sp>
        <p:nvSpPr>
          <p:cNvPr id="81" name="Google Shape;81;p57"/>
          <p:cNvSpPr txBox="1">
            <a:spLocks noGrp="1"/>
          </p:cNvSpPr>
          <p:nvPr>
            <p:ph type="body" idx="1"/>
          </p:nvPr>
        </p:nvSpPr>
        <p:spPr>
          <a:xfrm>
            <a:off x="2041525" y="1152525"/>
            <a:ext cx="4300538" cy="2311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ption 1">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FBA8AA8-D02C-4DF6-84AE-C3F3D231160E}"/>
              </a:ext>
            </a:extLst>
          </p:cNvPr>
          <p:cNvSpPr>
            <a:spLocks noGrp="1"/>
          </p:cNvSpPr>
          <p:nvPr>
            <p:ph type="pic" sz="quarter" idx="13"/>
          </p:nvPr>
        </p:nvSpPr>
        <p:spPr>
          <a:xfrm>
            <a:off x="0" y="-1019"/>
            <a:ext cx="9144000" cy="5144520"/>
          </a:xfrm>
        </p:spPr>
        <p:txBody>
          <a:bodyPr/>
          <a:lstStyle>
            <a:lvl1pPr marL="0" indent="0">
              <a:buFont typeface="Arial" panose="020B0604020202020204" pitchFamily="34" charset="0"/>
              <a:buNone/>
              <a:defRPr/>
            </a:lvl1pPr>
          </a:lstStyle>
          <a:p>
            <a:r>
              <a:rPr lang="en-US" noProof="0"/>
              <a:t>Click icon to add picture</a:t>
            </a:r>
            <a:endParaRPr lang="en-US" noProof="0" dirty="0"/>
          </a:p>
        </p:txBody>
      </p:sp>
      <p:sp>
        <p:nvSpPr>
          <p:cNvPr id="16" name="Title 15">
            <a:extLst>
              <a:ext uri="{FF2B5EF4-FFF2-40B4-BE49-F238E27FC236}">
                <a16:creationId xmlns:a16="http://schemas.microsoft.com/office/drawing/2014/main" id="{B762980B-BBA2-432D-A8FB-E9EA897E4E4B}"/>
              </a:ext>
            </a:extLst>
          </p:cNvPr>
          <p:cNvSpPr>
            <a:spLocks noGrp="1"/>
          </p:cNvSpPr>
          <p:nvPr>
            <p:ph type="title" hasCustomPrompt="1"/>
          </p:nvPr>
        </p:nvSpPr>
        <p:spPr>
          <a:xfrm>
            <a:off x="1287538" y="273844"/>
            <a:ext cx="2570087" cy="1324604"/>
          </a:xfrm>
        </p:spPr>
        <p:txBody>
          <a:bodyPr>
            <a:noAutofit/>
          </a:bodyPr>
          <a:lstStyle>
            <a:lvl1pPr algn="ctr">
              <a:defRPr sz="4000" b="1">
                <a:latin typeface="Lucida Sans Unicode" panose="020B0602030504020204" pitchFamily="34" charset="0"/>
                <a:cs typeface="Lucida Sans Unicode" panose="020B0602030504020204" pitchFamily="34" charset="0"/>
              </a:defRPr>
            </a:lvl1pPr>
          </a:lstStyle>
          <a:p>
            <a:r>
              <a:rPr lang="en-US" noProof="0"/>
              <a:t>TITLE</a:t>
            </a:r>
          </a:p>
        </p:txBody>
      </p:sp>
      <p:sp>
        <p:nvSpPr>
          <p:cNvPr id="18" name="Text Placeholder 17">
            <a:extLst>
              <a:ext uri="{FF2B5EF4-FFF2-40B4-BE49-F238E27FC236}">
                <a16:creationId xmlns:a16="http://schemas.microsoft.com/office/drawing/2014/main" id="{D9ACFEFD-FEB8-42BA-8003-972D176720D4}"/>
              </a:ext>
            </a:extLst>
          </p:cNvPr>
          <p:cNvSpPr>
            <a:spLocks noGrp="1"/>
          </p:cNvSpPr>
          <p:nvPr>
            <p:ph type="body" sz="quarter" idx="15" hasCustomPrompt="1"/>
          </p:nvPr>
        </p:nvSpPr>
        <p:spPr>
          <a:xfrm>
            <a:off x="1196283" y="1606550"/>
            <a:ext cx="2770700" cy="392113"/>
          </a:xfrm>
        </p:spPr>
        <p:txBody>
          <a:bodyPr anchor="ctr">
            <a:noAutofit/>
          </a:bodyPr>
          <a:lstStyle>
            <a:lvl1pPr marL="0" indent="0" algn="ctr">
              <a:buNone/>
              <a:defRPr sz="2000" b="1">
                <a:latin typeface="+mj-lt"/>
              </a:defRPr>
            </a:lvl1pPr>
            <a:lvl2pPr marL="342900" indent="0" algn="ctr">
              <a:buNone/>
              <a:defRPr sz="2000" b="1">
                <a:latin typeface="+mj-lt"/>
              </a:defRPr>
            </a:lvl2pPr>
            <a:lvl3pPr marL="685800" indent="0" algn="ctr">
              <a:buNone/>
              <a:defRPr sz="2000" b="1">
                <a:latin typeface="+mj-lt"/>
              </a:defRPr>
            </a:lvl3pPr>
            <a:lvl4pPr marL="1028700" indent="0" algn="ctr">
              <a:buNone/>
              <a:defRPr sz="2000" b="1">
                <a:latin typeface="+mj-lt"/>
              </a:defRPr>
            </a:lvl4pPr>
            <a:lvl5pPr marL="1371600" indent="0" algn="ctr">
              <a:buNone/>
              <a:defRPr sz="2000" b="1">
                <a:latin typeface="+mj-lt"/>
              </a:defRPr>
            </a:lvl5pPr>
          </a:lstStyle>
          <a:p>
            <a:pPr lvl="0"/>
            <a:r>
              <a:rPr lang="en-US" noProof="0"/>
              <a:t>SUBTITLE</a:t>
            </a:r>
          </a:p>
        </p:txBody>
      </p:sp>
      <p:sp>
        <p:nvSpPr>
          <p:cNvPr id="20" name="Text Placeholder 19">
            <a:extLst>
              <a:ext uri="{FF2B5EF4-FFF2-40B4-BE49-F238E27FC236}">
                <a16:creationId xmlns:a16="http://schemas.microsoft.com/office/drawing/2014/main" id="{644D151A-AA14-491F-8E53-B39140D29DF3}"/>
              </a:ext>
            </a:extLst>
          </p:cNvPr>
          <p:cNvSpPr>
            <a:spLocks noGrp="1"/>
          </p:cNvSpPr>
          <p:nvPr>
            <p:ph type="body" sz="quarter" idx="16" hasCustomPrompt="1"/>
          </p:nvPr>
        </p:nvSpPr>
        <p:spPr>
          <a:xfrm>
            <a:off x="1619250" y="3898900"/>
            <a:ext cx="1885950" cy="400110"/>
          </a:xfrm>
        </p:spPr>
        <p:txBody>
          <a:bodyPr anchor="ctr">
            <a:noAutofit/>
          </a:bodyPr>
          <a:lstStyle>
            <a:lvl1pPr marL="0" indent="0" algn="ctr">
              <a:buNone/>
              <a:defRPr sz="2800">
                <a:latin typeface="Candara" panose="020E0502030303020204" pitchFamily="34" charset="0"/>
              </a:defRPr>
            </a:lvl1pPr>
            <a:lvl2pPr marL="342900" indent="0" algn="ctr">
              <a:buNone/>
              <a:defRPr sz="2800">
                <a:latin typeface="Candara" panose="020E0502030303020204" pitchFamily="34" charset="0"/>
              </a:defRPr>
            </a:lvl2pPr>
            <a:lvl3pPr marL="685800" indent="0" algn="ctr">
              <a:buNone/>
              <a:defRPr sz="2800">
                <a:latin typeface="Candara" panose="020E0502030303020204" pitchFamily="34" charset="0"/>
              </a:defRPr>
            </a:lvl3pPr>
            <a:lvl4pPr marL="1028700" indent="0" algn="ctr">
              <a:buNone/>
              <a:defRPr sz="2800">
                <a:latin typeface="Candara" panose="020E0502030303020204" pitchFamily="34" charset="0"/>
              </a:defRPr>
            </a:lvl4pPr>
            <a:lvl5pPr marL="1371600" indent="0" algn="ctr">
              <a:buNone/>
              <a:defRPr sz="2800">
                <a:latin typeface="Candara" panose="020E0502030303020204" pitchFamily="34" charset="0"/>
              </a:defRPr>
            </a:lvl5pPr>
          </a:lstStyle>
          <a:p>
            <a:pPr lvl="0"/>
            <a:r>
              <a:rPr lang="en-US" noProof="0"/>
              <a:t>Subtitle</a:t>
            </a:r>
          </a:p>
        </p:txBody>
      </p:sp>
      <p:sp>
        <p:nvSpPr>
          <p:cNvPr id="22" name="Text Placeholder 21">
            <a:extLst>
              <a:ext uri="{FF2B5EF4-FFF2-40B4-BE49-F238E27FC236}">
                <a16:creationId xmlns:a16="http://schemas.microsoft.com/office/drawing/2014/main" id="{9FF308C2-A8FB-4E2E-9715-E7569CAA066E}"/>
              </a:ext>
            </a:extLst>
          </p:cNvPr>
          <p:cNvSpPr>
            <a:spLocks noGrp="1"/>
          </p:cNvSpPr>
          <p:nvPr>
            <p:ph type="body" sz="quarter" idx="17" hasCustomPrompt="1"/>
          </p:nvPr>
        </p:nvSpPr>
        <p:spPr>
          <a:xfrm>
            <a:off x="1619250" y="4298950"/>
            <a:ext cx="1885950" cy="485775"/>
          </a:xfrm>
        </p:spPr>
        <p:txBody>
          <a:bodyPr anchor="ctr">
            <a:noAutofit/>
          </a:bodyPr>
          <a:lstStyle>
            <a:lvl1pPr marL="0" indent="0" algn="ctr">
              <a:buNone/>
              <a:defRPr sz="3200" b="0">
                <a:latin typeface="Candara" panose="020E0502030303020204" pitchFamily="34" charset="0"/>
              </a:defRPr>
            </a:lvl1pPr>
            <a:lvl2pPr algn="ctr">
              <a:defRPr/>
            </a:lvl2pPr>
            <a:lvl3pPr algn="ctr">
              <a:defRPr/>
            </a:lvl3pPr>
            <a:lvl4pPr algn="ctr">
              <a:defRPr/>
            </a:lvl4pPr>
            <a:lvl5pPr algn="ctr">
              <a:defRPr/>
            </a:lvl5pPr>
          </a:lstStyle>
          <a:p>
            <a:pPr lvl="0"/>
            <a:r>
              <a:rPr lang="en-US" noProof="0"/>
              <a:t>Subtitle</a:t>
            </a:r>
          </a:p>
        </p:txBody>
      </p:sp>
      <p:sp>
        <p:nvSpPr>
          <p:cNvPr id="2" name="Date Placeholder 1"/>
          <p:cNvSpPr>
            <a:spLocks noGrp="1"/>
          </p:cNvSpPr>
          <p:nvPr>
            <p:ph type="dt" sz="half" idx="10"/>
          </p:nvPr>
        </p:nvSpPr>
        <p:spPr/>
        <p:txBody>
          <a:bodyPr/>
          <a:lstStyle/>
          <a:p>
            <a:fld id="{40771E8B-6CA5-40B2-8038-0E112F3DAC1C}" type="datetimeFigureOut">
              <a:rPr lang="en-US" noProof="0" smtClean="0"/>
              <a:t>8/28/24</a:t>
            </a:fld>
            <a:endParaRPr lang="en-US" noProof="0" dirty="0"/>
          </a:p>
        </p:txBody>
      </p:sp>
      <p:sp>
        <p:nvSpPr>
          <p:cNvPr id="3" name="Footer Placeholder 2"/>
          <p:cNvSpPr>
            <a:spLocks noGrp="1"/>
          </p:cNvSpPr>
          <p:nvPr>
            <p:ph type="ftr" sz="quarter" idx="11"/>
          </p:nvPr>
        </p:nvSpPr>
        <p:spPr/>
        <p:txBody>
          <a:bodyPr/>
          <a:lstStyle/>
          <a:p>
            <a:endParaRPr lang="en-US" noProof="0" dirty="0"/>
          </a:p>
        </p:txBody>
      </p:sp>
      <p:sp>
        <p:nvSpPr>
          <p:cNvPr id="4" name="Slide Number Placeholder 3"/>
          <p:cNvSpPr>
            <a:spLocks noGrp="1"/>
          </p:cNvSpPr>
          <p:nvPr>
            <p:ph type="sldNum" sz="quarter" idx="12"/>
          </p:nvPr>
        </p:nvSpPr>
        <p:spPr/>
        <p:txBody>
          <a:bodyPr/>
          <a:lstStyle/>
          <a:p>
            <a:fld id="{0F1556C4-DFC3-4611-A7CC-780699185E26}" type="slidenum">
              <a:rPr lang="en-US" noProof="0" smtClean="0"/>
              <a:t>‹#›</a:t>
            </a:fld>
            <a:endParaRPr lang="en-US" noProof="0" dirty="0"/>
          </a:p>
        </p:txBody>
      </p:sp>
    </p:spTree>
    <p:extLst>
      <p:ext uri="{BB962C8B-B14F-4D97-AF65-F5344CB8AC3E}">
        <p14:creationId xmlns:p14="http://schemas.microsoft.com/office/powerpoint/2010/main" val="28275004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167"/>
        <p:cNvGrpSpPr/>
        <p:nvPr/>
      </p:nvGrpSpPr>
      <p:grpSpPr>
        <a:xfrm>
          <a:off x="0" y="0"/>
          <a:ext cx="0" cy="0"/>
          <a:chOff x="0" y="0"/>
          <a:chExt cx="0" cy="0"/>
        </a:xfrm>
      </p:grpSpPr>
      <p:pic>
        <p:nvPicPr>
          <p:cNvPr id="168" name="Google Shape;168;p9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69" name="Google Shape;169;p98"/>
          <p:cNvSpPr/>
          <p:nvPr/>
        </p:nvSpPr>
        <p:spPr>
          <a:xfrm rot="-5400000">
            <a:off x="2000250" y="-2000252"/>
            <a:ext cx="5143499" cy="9144001"/>
          </a:xfrm>
          <a:prstGeom prst="rect">
            <a:avLst/>
          </a:prstGeom>
          <a:solidFill>
            <a:schemeClr val="accent1">
              <a:alpha val="4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0" name="Google Shape;170;p98"/>
          <p:cNvSpPr/>
          <p:nvPr/>
        </p:nvSpPr>
        <p:spPr>
          <a:xfrm rot="-5400000">
            <a:off x="-41589" y="496399"/>
            <a:ext cx="5143501" cy="415070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98"/>
          <p:cNvSpPr txBox="1">
            <a:spLocks noGrp="1"/>
          </p:cNvSpPr>
          <p:nvPr>
            <p:ph type="body" idx="1"/>
          </p:nvPr>
        </p:nvSpPr>
        <p:spPr>
          <a:xfrm>
            <a:off x="454025" y="0"/>
            <a:ext cx="4151313" cy="11176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72" name="Google Shape;172;p98"/>
          <p:cNvSpPr txBox="1">
            <a:spLocks noGrp="1"/>
          </p:cNvSpPr>
          <p:nvPr>
            <p:ph type="body" idx="2"/>
          </p:nvPr>
        </p:nvSpPr>
        <p:spPr>
          <a:xfrm>
            <a:off x="453848" y="1117600"/>
            <a:ext cx="3976688" cy="3687763"/>
          </a:xfrm>
          <a:prstGeom prst="rect">
            <a:avLst/>
          </a:prstGeom>
          <a:noFill/>
          <a:ln>
            <a:noFill/>
          </a:ln>
        </p:spPr>
        <p:txBody>
          <a:bodyPr spcFirstLastPara="1" wrap="square" lIns="91425" tIns="91425" rIns="91425" bIns="91425" anchor="t" anchorCtr="0">
            <a:noAutofit/>
          </a:bodyPr>
          <a:lstStyle>
            <a:lvl1pPr marL="457200" lvl="0" indent="-355600" algn="l">
              <a:lnSpc>
                <a:spcPct val="115000"/>
              </a:lnSpc>
              <a:spcBef>
                <a:spcPts val="0"/>
              </a:spcBef>
              <a:spcAft>
                <a:spcPts val="0"/>
              </a:spcAft>
              <a:buClr>
                <a:schemeClr val="lt1"/>
              </a:buClr>
              <a:buSzPts val="2000"/>
              <a:buFont typeface="Arial"/>
              <a:buChar char="•"/>
              <a:defRPr sz="2000">
                <a:solidFill>
                  <a:schemeClr val="lt1"/>
                </a:solidFill>
              </a:defRPr>
            </a:lvl1pPr>
            <a:lvl2pPr marL="914400" lvl="1" indent="-355600" algn="l">
              <a:lnSpc>
                <a:spcPct val="115000"/>
              </a:lnSpc>
              <a:spcBef>
                <a:spcPts val="1600"/>
              </a:spcBef>
              <a:spcAft>
                <a:spcPts val="0"/>
              </a:spcAft>
              <a:buClr>
                <a:schemeClr val="lt1"/>
              </a:buClr>
              <a:buSzPts val="2000"/>
              <a:buFont typeface="Courier New"/>
              <a:buChar char="o"/>
              <a:defRPr sz="2000">
                <a:solidFill>
                  <a:schemeClr val="lt1"/>
                </a:solidFill>
              </a:defRPr>
            </a:lvl2pPr>
            <a:lvl3pPr marL="1371600" lvl="2" indent="-228600" algn="l">
              <a:lnSpc>
                <a:spcPct val="115000"/>
              </a:lnSpc>
              <a:spcBef>
                <a:spcPts val="1600"/>
              </a:spcBef>
              <a:spcAft>
                <a:spcPts val="0"/>
              </a:spcAft>
              <a:buSzPts val="1200"/>
              <a:buFont typeface="Catamaran Light"/>
              <a:buNone/>
              <a:defRPr sz="2000">
                <a:solidFill>
                  <a:schemeClr val="lt1"/>
                </a:solidFill>
              </a:defRPr>
            </a:lvl3pPr>
            <a:lvl4pPr marL="1828800" lvl="3" indent="-228600" algn="l">
              <a:lnSpc>
                <a:spcPct val="115000"/>
              </a:lnSpc>
              <a:spcBef>
                <a:spcPts val="1600"/>
              </a:spcBef>
              <a:spcAft>
                <a:spcPts val="0"/>
              </a:spcAft>
              <a:buSzPts val="1200"/>
              <a:buFont typeface="Catamaran Light"/>
              <a:buNone/>
              <a:defRPr sz="2000">
                <a:solidFill>
                  <a:schemeClr val="lt1"/>
                </a:solidFill>
              </a:defRPr>
            </a:lvl4pPr>
            <a:lvl5pPr marL="2286000" lvl="4" indent="-228600" algn="l">
              <a:lnSpc>
                <a:spcPct val="115000"/>
              </a:lnSpc>
              <a:spcBef>
                <a:spcPts val="1600"/>
              </a:spcBef>
              <a:spcAft>
                <a:spcPts val="0"/>
              </a:spcAft>
              <a:buSzPts val="1200"/>
              <a:buFont typeface="Catamaran Light"/>
              <a:buNone/>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42410015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137"/>
        <p:cNvGrpSpPr/>
        <p:nvPr/>
      </p:nvGrpSpPr>
      <p:grpSpPr>
        <a:xfrm>
          <a:off x="0" y="0"/>
          <a:ext cx="0" cy="0"/>
          <a:chOff x="0" y="0"/>
          <a:chExt cx="0" cy="0"/>
        </a:xfrm>
      </p:grpSpPr>
      <p:sp>
        <p:nvSpPr>
          <p:cNvPr id="138" name="Google Shape;138;p94"/>
          <p:cNvSpPr/>
          <p:nvPr/>
        </p:nvSpPr>
        <p:spPr>
          <a:xfrm rot="5400000">
            <a:off x="3829667" y="-3829667"/>
            <a:ext cx="1484665" cy="9144001"/>
          </a:xfrm>
          <a:prstGeom prst="rect">
            <a:avLst/>
          </a:prstGeom>
          <a:solidFill>
            <a:srgbClr val="908269">
              <a:alpha val="8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9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0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0" name="Google Shape;140;p94"/>
          <p:cNvSpPr txBox="1">
            <a:spLocks noGrp="1"/>
          </p:cNvSpPr>
          <p:nvPr>
            <p:ph type="body" idx="1"/>
          </p:nvPr>
        </p:nvSpPr>
        <p:spPr>
          <a:xfrm>
            <a:off x="-1" y="1484313"/>
            <a:ext cx="4250451" cy="3659187"/>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800"/>
            </a:lvl1pPr>
            <a:lvl2pPr marL="914400" lvl="1" indent="-304800" algn="l">
              <a:lnSpc>
                <a:spcPct val="115000"/>
              </a:lnSpc>
              <a:spcBef>
                <a:spcPts val="1600"/>
              </a:spcBef>
              <a:spcAft>
                <a:spcPts val="0"/>
              </a:spcAft>
              <a:buSzPts val="1200"/>
              <a:buChar char="○"/>
              <a:defRPr sz="2800"/>
            </a:lvl2pPr>
            <a:lvl3pPr marL="1371600" lvl="2" indent="-304800" algn="l">
              <a:lnSpc>
                <a:spcPct val="115000"/>
              </a:lnSpc>
              <a:spcBef>
                <a:spcPts val="1600"/>
              </a:spcBef>
              <a:spcAft>
                <a:spcPts val="0"/>
              </a:spcAft>
              <a:buSzPts val="1200"/>
              <a:buChar char="■"/>
              <a:defRPr sz="2800"/>
            </a:lvl3pPr>
            <a:lvl4pPr marL="1828800" lvl="3" indent="-304800" algn="l">
              <a:lnSpc>
                <a:spcPct val="115000"/>
              </a:lnSpc>
              <a:spcBef>
                <a:spcPts val="1600"/>
              </a:spcBef>
              <a:spcAft>
                <a:spcPts val="0"/>
              </a:spcAft>
              <a:buSzPts val="1200"/>
              <a:buChar char="●"/>
              <a:defRPr sz="2800"/>
            </a:lvl4pPr>
            <a:lvl5pPr marL="2286000" lvl="4" indent="-304800" algn="l">
              <a:lnSpc>
                <a:spcPct val="115000"/>
              </a:lnSpc>
              <a:spcBef>
                <a:spcPts val="1600"/>
              </a:spcBef>
              <a:spcAft>
                <a:spcPts val="0"/>
              </a:spcAft>
              <a:buSzPts val="1200"/>
              <a:buChar char="○"/>
              <a:defRPr sz="2800"/>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pic>
        <p:nvPicPr>
          <p:cNvPr id="141" name="Google Shape;141;p94" descr="A picture containing tree, outdoor, ground, grass  Description automatically generated"/>
          <p:cNvPicPr preferRelativeResize="0"/>
          <p:nvPr/>
        </p:nvPicPr>
        <p:blipFill rotWithShape="1">
          <a:blip r:embed="rId2">
            <a:alphaModFix/>
          </a:blip>
          <a:srcRect/>
          <a:stretch/>
        </p:blipFill>
        <p:spPr>
          <a:xfrm flipH="1">
            <a:off x="4250452" y="1473340"/>
            <a:ext cx="4893547" cy="3670160"/>
          </a:xfrm>
          <a:prstGeom prst="rect">
            <a:avLst/>
          </a:prstGeom>
          <a:noFill/>
          <a:ln>
            <a:noFill/>
          </a:ln>
        </p:spPr>
      </p:pic>
    </p:spTree>
    <p:extLst>
      <p:ext uri="{BB962C8B-B14F-4D97-AF65-F5344CB8AC3E}">
        <p14:creationId xmlns:p14="http://schemas.microsoft.com/office/powerpoint/2010/main" val="29803970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text 1">
  <p:cSld name="Title + text 1">
    <p:spTree>
      <p:nvGrpSpPr>
        <p:cNvPr id="1" name="Shape 31"/>
        <p:cNvGrpSpPr/>
        <p:nvPr/>
      </p:nvGrpSpPr>
      <p:grpSpPr>
        <a:xfrm>
          <a:off x="0" y="0"/>
          <a:ext cx="0" cy="0"/>
          <a:chOff x="0" y="0"/>
          <a:chExt cx="0" cy="0"/>
        </a:xfrm>
      </p:grpSpPr>
      <p:sp>
        <p:nvSpPr>
          <p:cNvPr id="32" name="Google Shape;32;p75"/>
          <p:cNvSpPr>
            <a:spLocks noGrp="1"/>
          </p:cNvSpPr>
          <p:nvPr>
            <p:ph type="pic" idx="2"/>
          </p:nvPr>
        </p:nvSpPr>
        <p:spPr>
          <a:xfrm>
            <a:off x="5710511" y="765175"/>
            <a:ext cx="3377927" cy="3403600"/>
          </a:xfrm>
          <a:prstGeom prst="rect">
            <a:avLst/>
          </a:prstGeom>
          <a:noFill/>
          <a:ln>
            <a:noFill/>
          </a:ln>
        </p:spPr>
      </p:sp>
      <p:sp>
        <p:nvSpPr>
          <p:cNvPr id="33" name="Google Shape;33;p75"/>
          <p:cNvSpPr/>
          <p:nvPr/>
        </p:nvSpPr>
        <p:spPr>
          <a:xfrm rot="-5400000">
            <a:off x="2210384" y="-1934637"/>
            <a:ext cx="4854458" cy="9012773"/>
          </a:xfrm>
          <a:prstGeom prst="rect">
            <a:avLst/>
          </a:prstGeom>
          <a:solidFill>
            <a:schemeClr val="accent1">
              <a:alpha val="4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 name="Google Shape;34;p75"/>
          <p:cNvSpPr txBox="1">
            <a:spLocks noGrp="1"/>
          </p:cNvSpPr>
          <p:nvPr>
            <p:ph type="body" idx="1"/>
          </p:nvPr>
        </p:nvSpPr>
        <p:spPr>
          <a:xfrm>
            <a:off x="584791" y="236189"/>
            <a:ext cx="8503110" cy="830262"/>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4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35" name="Google Shape;35;p75"/>
          <p:cNvSpPr/>
          <p:nvPr/>
        </p:nvSpPr>
        <p:spPr>
          <a:xfrm rot="-5400000">
            <a:off x="4529891" y="-3555326"/>
            <a:ext cx="84218" cy="914399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75"/>
          <p:cNvSpPr txBox="1">
            <a:spLocks noGrp="1"/>
          </p:cNvSpPr>
          <p:nvPr>
            <p:ph type="body" idx="3"/>
          </p:nvPr>
        </p:nvSpPr>
        <p:spPr>
          <a:xfrm>
            <a:off x="354001" y="1294827"/>
            <a:ext cx="4951412" cy="312102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a:lvl1pPr>
            <a:lvl2pPr marL="914400" lvl="1" indent="-228600" algn="l">
              <a:lnSpc>
                <a:spcPct val="115000"/>
              </a:lnSpc>
              <a:spcBef>
                <a:spcPts val="1600"/>
              </a:spcBef>
              <a:spcAft>
                <a:spcPts val="0"/>
              </a:spcAft>
              <a:buSzPts val="1200"/>
              <a:buNone/>
              <a:defRPr sz="1800"/>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34375340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Four columns 1">
  <p:cSld name="1_Four columns 1">
    <p:spTree>
      <p:nvGrpSpPr>
        <p:cNvPr id="1" name="Shape 38"/>
        <p:cNvGrpSpPr/>
        <p:nvPr/>
      </p:nvGrpSpPr>
      <p:grpSpPr>
        <a:xfrm>
          <a:off x="0" y="0"/>
          <a:ext cx="0" cy="0"/>
          <a:chOff x="0" y="0"/>
          <a:chExt cx="0" cy="0"/>
        </a:xfrm>
      </p:grpSpPr>
      <p:sp>
        <p:nvSpPr>
          <p:cNvPr id="39" name="Google Shape;39;p76"/>
          <p:cNvSpPr/>
          <p:nvPr/>
        </p:nvSpPr>
        <p:spPr>
          <a:xfrm>
            <a:off x="-13941" y="2516657"/>
            <a:ext cx="3607500" cy="2632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76"/>
          <p:cNvSpPr/>
          <p:nvPr/>
        </p:nvSpPr>
        <p:spPr>
          <a:xfrm>
            <a:off x="-13941" y="7684"/>
            <a:ext cx="3607500" cy="2508973"/>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76"/>
          <p:cNvSpPr/>
          <p:nvPr/>
        </p:nvSpPr>
        <p:spPr>
          <a:xfrm>
            <a:off x="3593697" y="0"/>
            <a:ext cx="3607500" cy="2534702"/>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76"/>
          <p:cNvSpPr txBox="1">
            <a:spLocks noGrp="1"/>
          </p:cNvSpPr>
          <p:nvPr>
            <p:ph type="ctrTitle"/>
          </p:nvPr>
        </p:nvSpPr>
        <p:spPr>
          <a:xfrm>
            <a:off x="631875" y="842025"/>
            <a:ext cx="2871300" cy="644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800"/>
              <a:buNone/>
              <a:defRPr sz="20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43" name="Google Shape;43;p76"/>
          <p:cNvSpPr txBox="1">
            <a:spLocks noGrp="1"/>
          </p:cNvSpPr>
          <p:nvPr>
            <p:ph type="subTitle" idx="1"/>
          </p:nvPr>
        </p:nvSpPr>
        <p:spPr>
          <a:xfrm>
            <a:off x="631737" y="1410841"/>
            <a:ext cx="2480700" cy="537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6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44" name="Google Shape;44;p76"/>
          <p:cNvSpPr txBox="1">
            <a:spLocks noGrp="1"/>
          </p:cNvSpPr>
          <p:nvPr>
            <p:ph type="ctrTitle" idx="2"/>
          </p:nvPr>
        </p:nvSpPr>
        <p:spPr>
          <a:xfrm>
            <a:off x="4213664" y="842025"/>
            <a:ext cx="2697900" cy="644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800"/>
              <a:buNone/>
              <a:defRPr sz="2000">
                <a:solidFill>
                  <a:schemeClr val="lt1"/>
                </a:solidFill>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45" name="Google Shape;45;p76"/>
          <p:cNvSpPr txBox="1">
            <a:spLocks noGrp="1"/>
          </p:cNvSpPr>
          <p:nvPr>
            <p:ph type="subTitle" idx="3"/>
          </p:nvPr>
        </p:nvSpPr>
        <p:spPr>
          <a:xfrm>
            <a:off x="4213664" y="1410841"/>
            <a:ext cx="2586000" cy="745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600">
                <a:solidFill>
                  <a:schemeClr val="lt1"/>
                </a:solidFill>
              </a:defRPr>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46" name="Google Shape;46;p76"/>
          <p:cNvSpPr txBox="1">
            <a:spLocks noGrp="1"/>
          </p:cNvSpPr>
          <p:nvPr>
            <p:ph type="ctrTitle" idx="4"/>
          </p:nvPr>
        </p:nvSpPr>
        <p:spPr>
          <a:xfrm>
            <a:off x="631883" y="3331927"/>
            <a:ext cx="2871300" cy="644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800"/>
              <a:buNone/>
              <a:defRPr sz="2000">
                <a:solidFill>
                  <a:schemeClr val="lt1"/>
                </a:solidFill>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47" name="Google Shape;47;p76"/>
          <p:cNvSpPr txBox="1">
            <a:spLocks noGrp="1"/>
          </p:cNvSpPr>
          <p:nvPr>
            <p:ph type="subTitle" idx="5"/>
          </p:nvPr>
        </p:nvSpPr>
        <p:spPr>
          <a:xfrm>
            <a:off x="631884" y="3914208"/>
            <a:ext cx="2480700" cy="946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600">
                <a:solidFill>
                  <a:schemeClr val="lt1"/>
                </a:solidFill>
              </a:defRPr>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48" name="Google Shape;48;p76"/>
          <p:cNvSpPr txBox="1">
            <a:spLocks noGrp="1"/>
          </p:cNvSpPr>
          <p:nvPr>
            <p:ph type="body" idx="6"/>
          </p:nvPr>
        </p:nvSpPr>
        <p:spPr>
          <a:xfrm>
            <a:off x="4239383" y="3398115"/>
            <a:ext cx="4718024" cy="536575"/>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44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21890464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design">
  <p:cSld name="1_Title + design">
    <p:spTree>
      <p:nvGrpSpPr>
        <p:cNvPr id="1" name="Shape 49"/>
        <p:cNvGrpSpPr/>
        <p:nvPr/>
      </p:nvGrpSpPr>
      <p:grpSpPr>
        <a:xfrm>
          <a:off x="0" y="0"/>
          <a:ext cx="0" cy="0"/>
          <a:chOff x="0" y="0"/>
          <a:chExt cx="0" cy="0"/>
        </a:xfrm>
      </p:grpSpPr>
      <p:sp>
        <p:nvSpPr>
          <p:cNvPr id="50" name="Google Shape;50;p77"/>
          <p:cNvSpPr txBox="1">
            <a:spLocks noGrp="1"/>
          </p:cNvSpPr>
          <p:nvPr>
            <p:ph type="body" idx="1"/>
          </p:nvPr>
        </p:nvSpPr>
        <p:spPr>
          <a:xfrm>
            <a:off x="357188" y="1595438"/>
            <a:ext cx="5033962" cy="2346325"/>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sz="2000" b="1"/>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51" name="Google Shape;51;p77"/>
          <p:cNvSpPr txBox="1">
            <a:spLocks noGrp="1"/>
          </p:cNvSpPr>
          <p:nvPr>
            <p:ph type="body" idx="2"/>
          </p:nvPr>
        </p:nvSpPr>
        <p:spPr>
          <a:xfrm>
            <a:off x="817563" y="125776"/>
            <a:ext cx="8326437" cy="487362"/>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3200" b="1">
                <a:latin typeface="Livvic"/>
                <a:ea typeface="Livvic"/>
                <a:cs typeface="Livvic"/>
                <a:sym typeface="Livvic"/>
              </a:defRPr>
            </a:lvl1pPr>
            <a:lvl2pPr marL="914400" lvl="1" indent="-228600" algn="l">
              <a:lnSpc>
                <a:spcPct val="115000"/>
              </a:lnSpc>
              <a:spcBef>
                <a:spcPts val="1600"/>
              </a:spcBef>
              <a:spcAft>
                <a:spcPts val="0"/>
              </a:spcAft>
              <a:buSzPts val="1200"/>
              <a:buNone/>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52" name="Google Shape;52;p77"/>
          <p:cNvSpPr>
            <a:spLocks noGrp="1"/>
          </p:cNvSpPr>
          <p:nvPr>
            <p:ph type="pic" idx="3"/>
          </p:nvPr>
        </p:nvSpPr>
        <p:spPr>
          <a:xfrm>
            <a:off x="5146675" y="627063"/>
            <a:ext cx="3870325" cy="3838575"/>
          </a:xfrm>
          <a:prstGeom prst="rect">
            <a:avLst/>
          </a:prstGeom>
          <a:noFill/>
          <a:ln>
            <a:noFill/>
          </a:ln>
        </p:spPr>
      </p:sp>
      <p:sp>
        <p:nvSpPr>
          <p:cNvPr id="53" name="Google Shape;53;p77"/>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77"/>
          <p:cNvSpPr/>
          <p:nvPr/>
        </p:nvSpPr>
        <p:spPr>
          <a:xfrm rot="-5400000" flipH="1">
            <a:off x="4505018" y="427931"/>
            <a:ext cx="133917" cy="914395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53052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60"/>
        <p:cNvGrpSpPr/>
        <p:nvPr/>
      </p:nvGrpSpPr>
      <p:grpSpPr>
        <a:xfrm>
          <a:off x="0" y="0"/>
          <a:ext cx="0" cy="0"/>
          <a:chOff x="0" y="0"/>
          <a:chExt cx="0" cy="0"/>
        </a:xfrm>
      </p:grpSpPr>
      <p:sp>
        <p:nvSpPr>
          <p:cNvPr id="61" name="Google Shape;61;p79"/>
          <p:cNvSpPr txBox="1">
            <a:spLocks noGrp="1"/>
          </p:cNvSpPr>
          <p:nvPr>
            <p:ph type="body" idx="1"/>
          </p:nvPr>
        </p:nvSpPr>
        <p:spPr>
          <a:xfrm>
            <a:off x="3581400" y="0"/>
            <a:ext cx="5562600" cy="51435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62" name="Google Shape;62;p79"/>
          <p:cNvSpPr txBox="1"/>
          <p:nvPr/>
        </p:nvSpPr>
        <p:spPr>
          <a:xfrm>
            <a:off x="1100189" y="2571750"/>
            <a:ext cx="157152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Region and State</a:t>
            </a:r>
            <a:endParaRPr sz="1400" b="0" i="0" u="none" strike="noStrike" cap="none">
              <a:solidFill>
                <a:srgbClr val="000000"/>
              </a:solidFill>
              <a:latin typeface="Arial"/>
              <a:ea typeface="Arial"/>
              <a:cs typeface="Arial"/>
              <a:sym typeface="Arial"/>
            </a:endParaRPr>
          </a:p>
        </p:txBody>
      </p:sp>
      <p:sp>
        <p:nvSpPr>
          <p:cNvPr id="63" name="Google Shape;63;p79"/>
          <p:cNvSpPr txBox="1"/>
          <p:nvPr/>
        </p:nvSpPr>
        <p:spPr>
          <a:xfrm>
            <a:off x="4217440" y="2588559"/>
            <a:ext cx="10287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County</a:t>
            </a:r>
            <a:endParaRPr sz="1400" b="0" i="0" u="none" strike="noStrike" cap="none">
              <a:solidFill>
                <a:srgbClr val="000000"/>
              </a:solidFill>
              <a:latin typeface="Arial"/>
              <a:ea typeface="Arial"/>
              <a:cs typeface="Arial"/>
              <a:sym typeface="Arial"/>
            </a:endParaRPr>
          </a:p>
        </p:txBody>
      </p:sp>
      <p:sp>
        <p:nvSpPr>
          <p:cNvPr id="64" name="Google Shape;64;p79"/>
          <p:cNvSpPr/>
          <p:nvPr/>
        </p:nvSpPr>
        <p:spPr>
          <a:xfrm>
            <a:off x="1" y="1"/>
            <a:ext cx="3581400" cy="5143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79"/>
          <p:cNvSpPr txBox="1">
            <a:spLocks noGrp="1"/>
          </p:cNvSpPr>
          <p:nvPr>
            <p:ph type="body" idx="2"/>
          </p:nvPr>
        </p:nvSpPr>
        <p:spPr>
          <a:xfrm>
            <a:off x="0" y="2140884"/>
            <a:ext cx="3497262" cy="895350"/>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2208585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CUSTOM_12">
    <p:spTree>
      <p:nvGrpSpPr>
        <p:cNvPr id="1" name="Shape 13"/>
        <p:cNvGrpSpPr/>
        <p:nvPr/>
      </p:nvGrpSpPr>
      <p:grpSpPr>
        <a:xfrm>
          <a:off x="0" y="0"/>
          <a:ext cx="0" cy="0"/>
          <a:chOff x="0" y="0"/>
          <a:chExt cx="0" cy="0"/>
        </a:xfrm>
      </p:grpSpPr>
      <p:pic>
        <p:nvPicPr>
          <p:cNvPr id="14" name="Google Shape;14;p47" descr="A picture containing tree, outdoor, ground, grass&#10;&#10;Description automatically generated"/>
          <p:cNvPicPr preferRelativeResize="0"/>
          <p:nvPr/>
        </p:nvPicPr>
        <p:blipFill rotWithShape="1">
          <a:blip r:embed="rId2">
            <a:alphaModFix/>
          </a:blip>
          <a:srcRect/>
          <a:stretch/>
        </p:blipFill>
        <p:spPr>
          <a:xfrm flipH="1">
            <a:off x="2287775" y="0"/>
            <a:ext cx="6858000" cy="5143500"/>
          </a:xfrm>
          <a:prstGeom prst="rect">
            <a:avLst/>
          </a:prstGeom>
          <a:noFill/>
          <a:ln>
            <a:noFill/>
          </a:ln>
        </p:spPr>
      </p:pic>
      <p:sp>
        <p:nvSpPr>
          <p:cNvPr id="16" name="Google Shape;16;p47"/>
          <p:cNvSpPr/>
          <p:nvPr/>
        </p:nvSpPr>
        <p:spPr>
          <a:xfrm rot="5400000">
            <a:off x="2171143" y="-1511624"/>
            <a:ext cx="4419120" cy="8184355"/>
          </a:xfrm>
          <a:prstGeom prst="rect">
            <a:avLst/>
          </a:prstGeom>
          <a:solidFill>
            <a:srgbClr val="908269">
              <a:alpha val="8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7" name="Google Shape;17;p47"/>
          <p:cNvSpPr/>
          <p:nvPr/>
        </p:nvSpPr>
        <p:spPr>
          <a:xfrm rot="-5400000" flipH="1">
            <a:off x="7354200" y="2416550"/>
            <a:ext cx="3358800" cy="221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8" name="Google Shape;18;p47"/>
          <p:cNvSpPr txBox="1">
            <a:spLocks noGrp="1"/>
          </p:cNvSpPr>
          <p:nvPr>
            <p:ph type="body" idx="1"/>
          </p:nvPr>
        </p:nvSpPr>
        <p:spPr>
          <a:xfrm>
            <a:off x="457200" y="493713"/>
            <a:ext cx="7843838" cy="4149725"/>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1800" b="1">
                <a:solidFill>
                  <a:schemeClr val="lt1"/>
                </a:solidFill>
                <a:latin typeface="Livvic"/>
                <a:ea typeface="Livvic"/>
                <a:cs typeface="Livvic"/>
                <a:sym typeface="Livvic"/>
              </a:defRPr>
            </a:lvl1pPr>
            <a:lvl2pPr marL="914400" lvl="1" indent="-228600" algn="l">
              <a:lnSpc>
                <a:spcPct val="115000"/>
              </a:lnSpc>
              <a:spcBef>
                <a:spcPts val="1600"/>
              </a:spcBef>
              <a:spcAft>
                <a:spcPts val="0"/>
              </a:spcAft>
              <a:buSzPts val="1200"/>
              <a:buNone/>
              <a:defRPr/>
            </a:lvl2pPr>
            <a:lvl3pPr marL="1371600" lvl="2" indent="-228600" algn="l">
              <a:lnSpc>
                <a:spcPct val="115000"/>
              </a:lnSpc>
              <a:spcBef>
                <a:spcPts val="1600"/>
              </a:spcBef>
              <a:spcAft>
                <a:spcPts val="0"/>
              </a:spcAft>
              <a:buSzPts val="1200"/>
              <a:buNone/>
              <a:defRPr/>
            </a:lvl3pPr>
            <a:lvl4pPr marL="1828800" lvl="3" indent="-228600" algn="l">
              <a:lnSpc>
                <a:spcPct val="115000"/>
              </a:lnSpc>
              <a:spcBef>
                <a:spcPts val="1600"/>
              </a:spcBef>
              <a:spcAft>
                <a:spcPts val="0"/>
              </a:spcAft>
              <a:buSzPts val="1200"/>
              <a:buNone/>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4"/>
        <p:cNvGrpSpPr/>
        <p:nvPr/>
      </p:nvGrpSpPr>
      <p:grpSpPr>
        <a:xfrm>
          <a:off x="0" y="0"/>
          <a:ext cx="0" cy="0"/>
          <a:chOff x="0" y="0"/>
          <a:chExt cx="0" cy="0"/>
        </a:xfrm>
      </p:grpSpPr>
      <p:sp>
        <p:nvSpPr>
          <p:cNvPr id="95" name="Google Shape;95;p86"/>
          <p:cNvSpPr txBox="1">
            <a:spLocks noGrp="1"/>
          </p:cNvSpPr>
          <p:nvPr>
            <p:ph type="body" idx="1"/>
          </p:nvPr>
        </p:nvSpPr>
        <p:spPr>
          <a:xfrm>
            <a:off x="914400" y="425450"/>
            <a:ext cx="7304088" cy="722313"/>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96" name="Google Shape;96;p86"/>
          <p:cNvSpPr>
            <a:spLocks noGrp="1"/>
          </p:cNvSpPr>
          <p:nvPr>
            <p:ph type="pic" idx="2"/>
          </p:nvPr>
        </p:nvSpPr>
        <p:spPr>
          <a:xfrm>
            <a:off x="914400" y="1147763"/>
            <a:ext cx="7304088" cy="3570287"/>
          </a:xfrm>
          <a:prstGeom prst="rect">
            <a:avLst/>
          </a:prstGeom>
          <a:noFill/>
          <a:ln>
            <a:noFill/>
          </a:ln>
        </p:spPr>
      </p:sp>
    </p:spTree>
    <p:extLst>
      <p:ext uri="{BB962C8B-B14F-4D97-AF65-F5344CB8AC3E}">
        <p14:creationId xmlns:p14="http://schemas.microsoft.com/office/powerpoint/2010/main" val="12836661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97"/>
        <p:cNvGrpSpPr/>
        <p:nvPr/>
      </p:nvGrpSpPr>
      <p:grpSpPr>
        <a:xfrm>
          <a:off x="0" y="0"/>
          <a:ext cx="0" cy="0"/>
          <a:chOff x="0" y="0"/>
          <a:chExt cx="0" cy="0"/>
        </a:xfrm>
      </p:grpSpPr>
      <p:sp>
        <p:nvSpPr>
          <p:cNvPr id="98" name="Google Shape;98;p87"/>
          <p:cNvSpPr txBox="1">
            <a:spLocks noGrp="1"/>
          </p:cNvSpPr>
          <p:nvPr>
            <p:ph type="title"/>
          </p:nvPr>
        </p:nvSpPr>
        <p:spPr>
          <a:xfrm>
            <a:off x="1935126" y="445025"/>
            <a:ext cx="6897174"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3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9" name="Google Shape;99;p87"/>
          <p:cNvSpPr/>
          <p:nvPr/>
        </p:nvSpPr>
        <p:spPr>
          <a:xfrm rot="-5400000" flipH="1">
            <a:off x="-1727784" y="1727835"/>
            <a:ext cx="5140800" cy="1685129"/>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87"/>
          <p:cNvSpPr txBox="1"/>
          <p:nvPr/>
        </p:nvSpPr>
        <p:spPr>
          <a:xfrm>
            <a:off x="510188" y="3542663"/>
            <a:ext cx="1573500"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03</a:t>
            </a:r>
            <a:endParaRPr/>
          </a:p>
        </p:txBody>
      </p:sp>
      <p:sp>
        <p:nvSpPr>
          <p:cNvPr id="101" name="Google Shape;101;p87"/>
          <p:cNvSpPr txBox="1"/>
          <p:nvPr/>
        </p:nvSpPr>
        <p:spPr>
          <a:xfrm>
            <a:off x="510188" y="1873313"/>
            <a:ext cx="1739100"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01</a:t>
            </a:r>
            <a:endParaRPr/>
          </a:p>
        </p:txBody>
      </p:sp>
      <p:sp>
        <p:nvSpPr>
          <p:cNvPr id="102" name="Google Shape;102;p87"/>
          <p:cNvSpPr txBox="1"/>
          <p:nvPr/>
        </p:nvSpPr>
        <p:spPr>
          <a:xfrm>
            <a:off x="510188" y="2707988"/>
            <a:ext cx="1615200"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02</a:t>
            </a:r>
            <a:endParaRPr/>
          </a:p>
        </p:txBody>
      </p:sp>
      <p:sp>
        <p:nvSpPr>
          <p:cNvPr id="103" name="Google Shape;103;p87"/>
          <p:cNvSpPr txBox="1">
            <a:spLocks noGrp="1"/>
          </p:cNvSpPr>
          <p:nvPr>
            <p:ph type="body" idx="1"/>
          </p:nvPr>
        </p:nvSpPr>
        <p:spPr>
          <a:xfrm>
            <a:off x="1935126" y="1277316"/>
            <a:ext cx="6897687" cy="504825"/>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2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04" name="Google Shape;104;p87"/>
          <p:cNvSpPr txBox="1">
            <a:spLocks noGrp="1"/>
          </p:cNvSpPr>
          <p:nvPr>
            <p:ph type="body" idx="2"/>
          </p:nvPr>
        </p:nvSpPr>
        <p:spPr>
          <a:xfrm>
            <a:off x="1935163" y="1792288"/>
            <a:ext cx="6897687" cy="779462"/>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05" name="Google Shape;105;p87"/>
          <p:cNvSpPr txBox="1">
            <a:spLocks noGrp="1"/>
          </p:cNvSpPr>
          <p:nvPr>
            <p:ph type="body" idx="3"/>
          </p:nvPr>
        </p:nvSpPr>
        <p:spPr>
          <a:xfrm>
            <a:off x="1935126" y="2581897"/>
            <a:ext cx="6897687" cy="779462"/>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06" name="Google Shape;106;p87"/>
          <p:cNvSpPr txBox="1">
            <a:spLocks noGrp="1"/>
          </p:cNvSpPr>
          <p:nvPr>
            <p:ph type="body" idx="4"/>
          </p:nvPr>
        </p:nvSpPr>
        <p:spPr>
          <a:xfrm>
            <a:off x="1934613" y="3378489"/>
            <a:ext cx="6897687" cy="779462"/>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439490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115"/>
        <p:cNvGrpSpPr/>
        <p:nvPr/>
      </p:nvGrpSpPr>
      <p:grpSpPr>
        <a:xfrm>
          <a:off x="0" y="0"/>
          <a:ext cx="0" cy="0"/>
          <a:chOff x="0" y="0"/>
          <a:chExt cx="0" cy="0"/>
        </a:xfrm>
      </p:grpSpPr>
      <p:sp>
        <p:nvSpPr>
          <p:cNvPr id="116" name="Google Shape;116;p90"/>
          <p:cNvSpPr/>
          <p:nvPr/>
        </p:nvSpPr>
        <p:spPr>
          <a:xfrm rot="5400000">
            <a:off x="2685752" y="-1619250"/>
            <a:ext cx="3772497"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90"/>
          <p:cNvSpPr/>
          <p:nvPr/>
        </p:nvSpPr>
        <p:spPr>
          <a:xfrm rot="10800000" flipH="1">
            <a:off x="96167" y="79426"/>
            <a:ext cx="4624846"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90"/>
          <p:cNvSpPr txBox="1">
            <a:spLocks noGrp="1"/>
          </p:cNvSpPr>
          <p:nvPr>
            <p:ph type="title"/>
          </p:nvPr>
        </p:nvSpPr>
        <p:spPr>
          <a:xfrm>
            <a:off x="96167" y="47294"/>
            <a:ext cx="8520600" cy="318976"/>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9" name="Google Shape;119;p90"/>
          <p:cNvSpPr>
            <a:spLocks noGrp="1"/>
          </p:cNvSpPr>
          <p:nvPr>
            <p:ph type="pic" idx="2"/>
          </p:nvPr>
        </p:nvSpPr>
        <p:spPr>
          <a:xfrm>
            <a:off x="5900738" y="0"/>
            <a:ext cx="3243262" cy="1517227"/>
          </a:xfrm>
          <a:prstGeom prst="rect">
            <a:avLst/>
          </a:prstGeom>
          <a:noFill/>
          <a:ln>
            <a:noFill/>
          </a:ln>
        </p:spPr>
      </p:sp>
      <p:sp>
        <p:nvSpPr>
          <p:cNvPr id="120" name="Google Shape;120;p90"/>
          <p:cNvSpPr txBox="1">
            <a:spLocks noGrp="1"/>
          </p:cNvSpPr>
          <p:nvPr>
            <p:ph type="body" idx="1"/>
          </p:nvPr>
        </p:nvSpPr>
        <p:spPr>
          <a:xfrm>
            <a:off x="96838" y="1066800"/>
            <a:ext cx="5389562" cy="3738563"/>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400">
                <a:solidFill>
                  <a:schemeClr val="lt1"/>
                </a:solidFill>
              </a:defRPr>
            </a:lvl1pPr>
            <a:lvl2pPr marL="914400" lvl="1" indent="-304800" algn="l">
              <a:lnSpc>
                <a:spcPct val="115000"/>
              </a:lnSpc>
              <a:spcBef>
                <a:spcPts val="1600"/>
              </a:spcBef>
              <a:spcAft>
                <a:spcPts val="0"/>
              </a:spcAft>
              <a:buSzPts val="1200"/>
              <a:buChar char="○"/>
              <a:defRPr sz="2000">
                <a:solidFill>
                  <a:schemeClr val="lt1"/>
                </a:solidFill>
              </a:defRPr>
            </a:lvl2pPr>
            <a:lvl3pPr marL="1371600" lvl="2" indent="-304800" algn="l">
              <a:lnSpc>
                <a:spcPct val="115000"/>
              </a:lnSpc>
              <a:spcBef>
                <a:spcPts val="1600"/>
              </a:spcBef>
              <a:spcAft>
                <a:spcPts val="0"/>
              </a:spcAft>
              <a:buSzPts val="1200"/>
              <a:buChar char="■"/>
              <a:defRPr sz="2000">
                <a:solidFill>
                  <a:schemeClr val="lt1"/>
                </a:solidFill>
              </a:defRPr>
            </a:lvl3pPr>
            <a:lvl4pPr marL="1828800" lvl="3" indent="-304800" algn="l">
              <a:lnSpc>
                <a:spcPct val="115000"/>
              </a:lnSpc>
              <a:spcBef>
                <a:spcPts val="1600"/>
              </a:spcBef>
              <a:spcAft>
                <a:spcPts val="0"/>
              </a:spcAft>
              <a:buSzPts val="1200"/>
              <a:buChar char="●"/>
              <a:defRPr sz="2000">
                <a:solidFill>
                  <a:schemeClr val="lt1"/>
                </a:solidFill>
              </a:defRPr>
            </a:lvl4pPr>
            <a:lvl5pPr marL="2286000" lvl="4" indent="-304800" algn="l">
              <a:lnSpc>
                <a:spcPct val="115000"/>
              </a:lnSpc>
              <a:spcBef>
                <a:spcPts val="1600"/>
              </a:spcBef>
              <a:spcAft>
                <a:spcPts val="0"/>
              </a:spcAft>
              <a:buSzPts val="1200"/>
              <a:buChar char="○"/>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1986801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121"/>
        <p:cNvGrpSpPr/>
        <p:nvPr/>
      </p:nvGrpSpPr>
      <p:grpSpPr>
        <a:xfrm>
          <a:off x="0" y="0"/>
          <a:ext cx="0" cy="0"/>
          <a:chOff x="0" y="0"/>
          <a:chExt cx="0" cy="0"/>
        </a:xfrm>
      </p:grpSpPr>
      <p:sp>
        <p:nvSpPr>
          <p:cNvPr id="122" name="Google Shape;122;p91"/>
          <p:cNvSpPr/>
          <p:nvPr/>
        </p:nvSpPr>
        <p:spPr>
          <a:xfrm rot="5400000">
            <a:off x="2685752" y="-1619250"/>
            <a:ext cx="3772497"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91"/>
          <p:cNvSpPr/>
          <p:nvPr/>
        </p:nvSpPr>
        <p:spPr>
          <a:xfrm rot="10800000" flipH="1">
            <a:off x="96167" y="79426"/>
            <a:ext cx="5645414"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91"/>
          <p:cNvSpPr txBox="1">
            <a:spLocks noGrp="1"/>
          </p:cNvSpPr>
          <p:nvPr>
            <p:ph type="title"/>
          </p:nvPr>
        </p:nvSpPr>
        <p:spPr>
          <a:xfrm>
            <a:off x="96167" y="47294"/>
            <a:ext cx="8520600" cy="318976"/>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5" name="Google Shape;125;p91"/>
          <p:cNvSpPr>
            <a:spLocks noGrp="1"/>
          </p:cNvSpPr>
          <p:nvPr>
            <p:ph type="pic" idx="2"/>
          </p:nvPr>
        </p:nvSpPr>
        <p:spPr>
          <a:xfrm>
            <a:off x="5900738" y="1052513"/>
            <a:ext cx="3243262" cy="3752850"/>
          </a:xfrm>
          <a:prstGeom prst="rect">
            <a:avLst/>
          </a:prstGeom>
          <a:noFill/>
          <a:ln>
            <a:noFill/>
          </a:ln>
        </p:spPr>
      </p:sp>
      <p:sp>
        <p:nvSpPr>
          <p:cNvPr id="126" name="Google Shape;126;p91"/>
          <p:cNvSpPr txBox="1">
            <a:spLocks noGrp="1"/>
          </p:cNvSpPr>
          <p:nvPr>
            <p:ph type="body" idx="1"/>
          </p:nvPr>
        </p:nvSpPr>
        <p:spPr>
          <a:xfrm>
            <a:off x="96838" y="1066800"/>
            <a:ext cx="5389562" cy="3738563"/>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400">
                <a:solidFill>
                  <a:schemeClr val="lt1"/>
                </a:solidFill>
              </a:defRPr>
            </a:lvl1pPr>
            <a:lvl2pPr marL="914400" lvl="1" indent="-304800" algn="l">
              <a:lnSpc>
                <a:spcPct val="115000"/>
              </a:lnSpc>
              <a:spcBef>
                <a:spcPts val="1600"/>
              </a:spcBef>
              <a:spcAft>
                <a:spcPts val="0"/>
              </a:spcAft>
              <a:buSzPts val="1200"/>
              <a:buChar char="○"/>
              <a:defRPr sz="2000">
                <a:solidFill>
                  <a:schemeClr val="lt1"/>
                </a:solidFill>
              </a:defRPr>
            </a:lvl2pPr>
            <a:lvl3pPr marL="1371600" lvl="2" indent="-304800" algn="l">
              <a:lnSpc>
                <a:spcPct val="115000"/>
              </a:lnSpc>
              <a:spcBef>
                <a:spcPts val="1600"/>
              </a:spcBef>
              <a:spcAft>
                <a:spcPts val="0"/>
              </a:spcAft>
              <a:buSzPts val="1200"/>
              <a:buChar char="■"/>
              <a:defRPr sz="2000">
                <a:solidFill>
                  <a:schemeClr val="lt1"/>
                </a:solidFill>
              </a:defRPr>
            </a:lvl3pPr>
            <a:lvl4pPr marL="1828800" lvl="3" indent="-304800" algn="l">
              <a:lnSpc>
                <a:spcPct val="115000"/>
              </a:lnSpc>
              <a:spcBef>
                <a:spcPts val="1600"/>
              </a:spcBef>
              <a:spcAft>
                <a:spcPts val="0"/>
              </a:spcAft>
              <a:buSzPts val="1200"/>
              <a:buChar char="●"/>
              <a:defRPr sz="2000">
                <a:solidFill>
                  <a:schemeClr val="lt1"/>
                </a:solidFill>
              </a:defRPr>
            </a:lvl4pPr>
            <a:lvl5pPr marL="2286000" lvl="4" indent="-304800" algn="l">
              <a:lnSpc>
                <a:spcPct val="115000"/>
              </a:lnSpc>
              <a:spcBef>
                <a:spcPts val="1600"/>
              </a:spcBef>
              <a:spcAft>
                <a:spcPts val="0"/>
              </a:spcAft>
              <a:buSzPts val="1200"/>
              <a:buChar char="○"/>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19435640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182"/>
        <p:cNvGrpSpPr/>
        <p:nvPr/>
      </p:nvGrpSpPr>
      <p:grpSpPr>
        <a:xfrm>
          <a:off x="0" y="0"/>
          <a:ext cx="0" cy="0"/>
          <a:chOff x="0" y="0"/>
          <a:chExt cx="0" cy="0"/>
        </a:xfrm>
      </p:grpSpPr>
      <p:sp>
        <p:nvSpPr>
          <p:cNvPr id="183" name="Google Shape;183;p99"/>
          <p:cNvSpPr txBox="1">
            <a:spLocks noGrp="1"/>
          </p:cNvSpPr>
          <p:nvPr>
            <p:ph type="title"/>
          </p:nvPr>
        </p:nvSpPr>
        <p:spPr>
          <a:xfrm>
            <a:off x="1796580" y="136911"/>
            <a:ext cx="6897174"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3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4" name="Google Shape;184;p99"/>
          <p:cNvSpPr/>
          <p:nvPr/>
        </p:nvSpPr>
        <p:spPr>
          <a:xfrm rot="-5400000" flipH="1">
            <a:off x="-1727784" y="1727835"/>
            <a:ext cx="5140800" cy="1685129"/>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99"/>
          <p:cNvSpPr txBox="1"/>
          <p:nvPr/>
        </p:nvSpPr>
        <p:spPr>
          <a:xfrm>
            <a:off x="510188" y="1582560"/>
            <a:ext cx="1739100" cy="5048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01</a:t>
            </a:r>
            <a:endParaRPr sz="1400" b="0" i="0" u="none" strike="noStrike" cap="none">
              <a:solidFill>
                <a:srgbClr val="000000"/>
              </a:solidFill>
              <a:latin typeface="Arial"/>
              <a:ea typeface="Arial"/>
              <a:cs typeface="Arial"/>
              <a:sym typeface="Arial"/>
            </a:endParaRPr>
          </a:p>
        </p:txBody>
      </p:sp>
      <p:sp>
        <p:nvSpPr>
          <p:cNvPr id="186" name="Google Shape;186;p99"/>
          <p:cNvSpPr txBox="1">
            <a:spLocks noGrp="1"/>
          </p:cNvSpPr>
          <p:nvPr>
            <p:ph type="body" idx="1"/>
          </p:nvPr>
        </p:nvSpPr>
        <p:spPr>
          <a:xfrm>
            <a:off x="1796067" y="808904"/>
            <a:ext cx="6897687" cy="504825"/>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2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87" name="Google Shape;187;p99"/>
          <p:cNvSpPr txBox="1">
            <a:spLocks noGrp="1"/>
          </p:cNvSpPr>
          <p:nvPr>
            <p:ph type="body" idx="2"/>
          </p:nvPr>
        </p:nvSpPr>
        <p:spPr>
          <a:xfrm>
            <a:off x="1833567" y="1533673"/>
            <a:ext cx="6897687" cy="5727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88" name="Google Shape;188;p99"/>
          <p:cNvSpPr txBox="1"/>
          <p:nvPr/>
        </p:nvSpPr>
        <p:spPr>
          <a:xfrm>
            <a:off x="510188" y="2155260"/>
            <a:ext cx="1739100" cy="5048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02</a:t>
            </a:r>
            <a:endParaRPr sz="1400" b="0" i="0" u="none" strike="noStrike" cap="none">
              <a:solidFill>
                <a:srgbClr val="000000"/>
              </a:solidFill>
              <a:latin typeface="Arial"/>
              <a:ea typeface="Arial"/>
              <a:cs typeface="Arial"/>
              <a:sym typeface="Arial"/>
            </a:endParaRPr>
          </a:p>
        </p:txBody>
      </p:sp>
      <p:sp>
        <p:nvSpPr>
          <p:cNvPr id="189" name="Google Shape;189;p99"/>
          <p:cNvSpPr txBox="1">
            <a:spLocks noGrp="1"/>
          </p:cNvSpPr>
          <p:nvPr>
            <p:ph type="body" idx="3"/>
          </p:nvPr>
        </p:nvSpPr>
        <p:spPr>
          <a:xfrm>
            <a:off x="1833567" y="2106373"/>
            <a:ext cx="6897687" cy="5727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90" name="Google Shape;190;p99"/>
          <p:cNvSpPr txBox="1"/>
          <p:nvPr/>
        </p:nvSpPr>
        <p:spPr>
          <a:xfrm>
            <a:off x="510188" y="2727960"/>
            <a:ext cx="1739100" cy="5048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03</a:t>
            </a:r>
            <a:endParaRPr sz="1400" b="0" i="0" u="none" strike="noStrike" cap="none">
              <a:solidFill>
                <a:srgbClr val="000000"/>
              </a:solidFill>
              <a:latin typeface="Arial"/>
              <a:ea typeface="Arial"/>
              <a:cs typeface="Arial"/>
              <a:sym typeface="Arial"/>
            </a:endParaRPr>
          </a:p>
        </p:txBody>
      </p:sp>
      <p:sp>
        <p:nvSpPr>
          <p:cNvPr id="191" name="Google Shape;191;p99"/>
          <p:cNvSpPr txBox="1">
            <a:spLocks noGrp="1"/>
          </p:cNvSpPr>
          <p:nvPr>
            <p:ph type="body" idx="4"/>
          </p:nvPr>
        </p:nvSpPr>
        <p:spPr>
          <a:xfrm>
            <a:off x="1833567" y="2679073"/>
            <a:ext cx="6897687" cy="5727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92" name="Google Shape;192;p99"/>
          <p:cNvSpPr txBox="1"/>
          <p:nvPr/>
        </p:nvSpPr>
        <p:spPr>
          <a:xfrm>
            <a:off x="510188" y="3300660"/>
            <a:ext cx="1739100" cy="5048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04</a:t>
            </a:r>
            <a:endParaRPr sz="1400" b="0" i="0" u="none" strike="noStrike" cap="none">
              <a:solidFill>
                <a:srgbClr val="000000"/>
              </a:solidFill>
              <a:latin typeface="Arial"/>
              <a:ea typeface="Arial"/>
              <a:cs typeface="Arial"/>
              <a:sym typeface="Arial"/>
            </a:endParaRPr>
          </a:p>
        </p:txBody>
      </p:sp>
      <p:sp>
        <p:nvSpPr>
          <p:cNvPr id="193" name="Google Shape;193;p99"/>
          <p:cNvSpPr txBox="1">
            <a:spLocks noGrp="1"/>
          </p:cNvSpPr>
          <p:nvPr>
            <p:ph type="body" idx="5"/>
          </p:nvPr>
        </p:nvSpPr>
        <p:spPr>
          <a:xfrm>
            <a:off x="1833567" y="3251773"/>
            <a:ext cx="6897687" cy="5727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94" name="Google Shape;194;p99"/>
          <p:cNvSpPr txBox="1"/>
          <p:nvPr/>
        </p:nvSpPr>
        <p:spPr>
          <a:xfrm>
            <a:off x="510188" y="3873360"/>
            <a:ext cx="1739100" cy="5048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05</a:t>
            </a:r>
            <a:endParaRPr sz="1400" b="0" i="0" u="none" strike="noStrike" cap="none">
              <a:solidFill>
                <a:srgbClr val="000000"/>
              </a:solidFill>
              <a:latin typeface="Arial"/>
              <a:ea typeface="Arial"/>
              <a:cs typeface="Arial"/>
              <a:sym typeface="Arial"/>
            </a:endParaRPr>
          </a:p>
        </p:txBody>
      </p:sp>
      <p:sp>
        <p:nvSpPr>
          <p:cNvPr id="195" name="Google Shape;195;p99"/>
          <p:cNvSpPr txBox="1">
            <a:spLocks noGrp="1"/>
          </p:cNvSpPr>
          <p:nvPr>
            <p:ph type="body" idx="6"/>
          </p:nvPr>
        </p:nvSpPr>
        <p:spPr>
          <a:xfrm>
            <a:off x="1833567" y="3824473"/>
            <a:ext cx="6897687" cy="5727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96" name="Google Shape;196;p99"/>
          <p:cNvSpPr txBox="1"/>
          <p:nvPr/>
        </p:nvSpPr>
        <p:spPr>
          <a:xfrm>
            <a:off x="510188" y="4453444"/>
            <a:ext cx="1739100" cy="5048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06</a:t>
            </a:r>
            <a:endParaRPr sz="1400" b="0" i="0" u="none" strike="noStrike" cap="none">
              <a:solidFill>
                <a:srgbClr val="000000"/>
              </a:solidFill>
              <a:latin typeface="Arial"/>
              <a:ea typeface="Arial"/>
              <a:cs typeface="Arial"/>
              <a:sym typeface="Arial"/>
            </a:endParaRPr>
          </a:p>
        </p:txBody>
      </p:sp>
      <p:sp>
        <p:nvSpPr>
          <p:cNvPr id="197" name="Google Shape;197;p99"/>
          <p:cNvSpPr txBox="1">
            <a:spLocks noGrp="1"/>
          </p:cNvSpPr>
          <p:nvPr>
            <p:ph type="body" idx="7"/>
          </p:nvPr>
        </p:nvSpPr>
        <p:spPr>
          <a:xfrm>
            <a:off x="1833567" y="4404557"/>
            <a:ext cx="6897687" cy="5727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30616324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Custom Layout">
  <p:cSld name="5_Custom Layout">
    <p:spTree>
      <p:nvGrpSpPr>
        <p:cNvPr id="1" name="Shape 59"/>
        <p:cNvGrpSpPr/>
        <p:nvPr/>
      </p:nvGrpSpPr>
      <p:grpSpPr>
        <a:xfrm>
          <a:off x="0" y="0"/>
          <a:ext cx="0" cy="0"/>
          <a:chOff x="0" y="0"/>
          <a:chExt cx="0" cy="0"/>
        </a:xfrm>
      </p:grpSpPr>
      <p:sp>
        <p:nvSpPr>
          <p:cNvPr id="60" name="Google Shape;60;p40"/>
          <p:cNvSpPr txBox="1">
            <a:spLocks noGrp="1"/>
          </p:cNvSpPr>
          <p:nvPr>
            <p:ph type="ctrTitle"/>
          </p:nvPr>
        </p:nvSpPr>
        <p:spPr>
          <a:xfrm>
            <a:off x="817620" y="274200"/>
            <a:ext cx="8326331" cy="487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1" name="Google Shape;61;p40"/>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40"/>
          <p:cNvSpPr/>
          <p:nvPr/>
        </p:nvSpPr>
        <p:spPr>
          <a:xfrm rot="-5400000" flipH="1">
            <a:off x="4505018" y="427932"/>
            <a:ext cx="133917" cy="914395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40"/>
          <p:cNvSpPr txBox="1"/>
          <p:nvPr/>
        </p:nvSpPr>
        <p:spPr>
          <a:xfrm>
            <a:off x="714350" y="1168474"/>
            <a:ext cx="3446373" cy="28065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dk2"/>
              </a:solidFill>
              <a:latin typeface="Catamaran Light"/>
              <a:ea typeface="Catamaran Light"/>
              <a:cs typeface="Catamaran Light"/>
              <a:sym typeface="Catamaran Light"/>
            </a:endParaRPr>
          </a:p>
        </p:txBody>
      </p:sp>
      <p:sp>
        <p:nvSpPr>
          <p:cNvPr id="64" name="Google Shape;64;p40"/>
          <p:cNvSpPr txBox="1">
            <a:spLocks noGrp="1"/>
          </p:cNvSpPr>
          <p:nvPr>
            <p:ph type="body" idx="1"/>
          </p:nvPr>
        </p:nvSpPr>
        <p:spPr>
          <a:xfrm>
            <a:off x="714375" y="1371601"/>
            <a:ext cx="3219450" cy="2433638"/>
          </a:xfrm>
          <a:prstGeom prst="rect">
            <a:avLst/>
          </a:prstGeom>
          <a:noFill/>
          <a:ln>
            <a:noFill/>
          </a:ln>
        </p:spPr>
        <p:txBody>
          <a:bodyPr spcFirstLastPara="1" wrap="square" lIns="91425" tIns="91425" rIns="91425" bIns="91425" anchor="t" anchorCtr="0">
            <a:noAutofit/>
          </a:bodyPr>
          <a:lstStyle>
            <a:lvl1pPr marL="457189" lvl="0" indent="-304793" algn="l">
              <a:lnSpc>
                <a:spcPct val="115000"/>
              </a:lnSpc>
              <a:spcBef>
                <a:spcPts val="0"/>
              </a:spcBef>
              <a:spcAft>
                <a:spcPts val="0"/>
              </a:spcAft>
              <a:buSzPts val="1200"/>
              <a:buChar char="●"/>
              <a:defRPr/>
            </a:lvl1pPr>
            <a:lvl2pPr marL="914378" lvl="1" indent="-304793" algn="l">
              <a:lnSpc>
                <a:spcPct val="115000"/>
              </a:lnSpc>
              <a:spcBef>
                <a:spcPts val="1600"/>
              </a:spcBef>
              <a:spcAft>
                <a:spcPts val="0"/>
              </a:spcAft>
              <a:buSzPts val="1200"/>
              <a:buChar char="○"/>
              <a:defRPr/>
            </a:lvl2pPr>
            <a:lvl3pPr marL="1371566" lvl="2" indent="-304793" algn="l">
              <a:lnSpc>
                <a:spcPct val="115000"/>
              </a:lnSpc>
              <a:spcBef>
                <a:spcPts val="1600"/>
              </a:spcBef>
              <a:spcAft>
                <a:spcPts val="0"/>
              </a:spcAft>
              <a:buSzPts val="1200"/>
              <a:buChar char="■"/>
              <a:defRPr/>
            </a:lvl3pPr>
            <a:lvl4pPr marL="1828754" lvl="3" indent="-304793" algn="l">
              <a:lnSpc>
                <a:spcPct val="115000"/>
              </a:lnSpc>
              <a:spcBef>
                <a:spcPts val="1600"/>
              </a:spcBef>
              <a:spcAft>
                <a:spcPts val="0"/>
              </a:spcAft>
              <a:buSzPts val="1200"/>
              <a:buChar char="●"/>
              <a:defRPr/>
            </a:lvl4pPr>
            <a:lvl5pPr marL="2285943" lvl="4" indent="-304793" algn="l">
              <a:lnSpc>
                <a:spcPct val="115000"/>
              </a:lnSpc>
              <a:spcBef>
                <a:spcPts val="1600"/>
              </a:spcBef>
              <a:spcAft>
                <a:spcPts val="0"/>
              </a:spcAft>
              <a:buSzPts val="1200"/>
              <a:buChar char="○"/>
              <a:defRPr/>
            </a:lvl5pPr>
            <a:lvl6pPr marL="2743132" lvl="5" indent="-304793" algn="l">
              <a:lnSpc>
                <a:spcPct val="115000"/>
              </a:lnSpc>
              <a:spcBef>
                <a:spcPts val="1600"/>
              </a:spcBef>
              <a:spcAft>
                <a:spcPts val="0"/>
              </a:spcAft>
              <a:buSzPts val="1200"/>
              <a:buChar char="■"/>
              <a:defRPr/>
            </a:lvl6pPr>
            <a:lvl7pPr marL="3200320" lvl="6" indent="-304793" algn="l">
              <a:lnSpc>
                <a:spcPct val="115000"/>
              </a:lnSpc>
              <a:spcBef>
                <a:spcPts val="1600"/>
              </a:spcBef>
              <a:spcAft>
                <a:spcPts val="0"/>
              </a:spcAft>
              <a:buSzPts val="1200"/>
              <a:buChar char="●"/>
              <a:defRPr/>
            </a:lvl7pPr>
            <a:lvl8pPr marL="3657509" lvl="7" indent="-304793" algn="l">
              <a:lnSpc>
                <a:spcPct val="115000"/>
              </a:lnSpc>
              <a:spcBef>
                <a:spcPts val="1600"/>
              </a:spcBef>
              <a:spcAft>
                <a:spcPts val="0"/>
              </a:spcAft>
              <a:buSzPts val="1200"/>
              <a:buChar char="○"/>
              <a:defRPr/>
            </a:lvl8pPr>
            <a:lvl9pPr marL="4114697" lvl="8" indent="-304793" algn="l">
              <a:lnSpc>
                <a:spcPct val="115000"/>
              </a:lnSpc>
              <a:spcBef>
                <a:spcPts val="1600"/>
              </a:spcBef>
              <a:spcAft>
                <a:spcPts val="1600"/>
              </a:spcAft>
              <a:buSzPts val="1200"/>
              <a:buChar char="■"/>
              <a:defRPr/>
            </a:lvl9pPr>
          </a:lstStyle>
          <a:p>
            <a:endParaRPr/>
          </a:p>
        </p:txBody>
      </p:sp>
      <p:sp>
        <p:nvSpPr>
          <p:cNvPr id="65" name="Google Shape;65;p40"/>
          <p:cNvSpPr txBox="1">
            <a:spLocks noGrp="1"/>
          </p:cNvSpPr>
          <p:nvPr>
            <p:ph type="body" idx="2"/>
          </p:nvPr>
        </p:nvSpPr>
        <p:spPr>
          <a:xfrm>
            <a:off x="5646739" y="1422400"/>
            <a:ext cx="2782887" cy="2266950"/>
          </a:xfrm>
          <a:prstGeom prst="rect">
            <a:avLst/>
          </a:prstGeom>
          <a:noFill/>
          <a:ln>
            <a:noFill/>
          </a:ln>
        </p:spPr>
        <p:txBody>
          <a:bodyPr spcFirstLastPara="1" wrap="square" lIns="91425" tIns="91425" rIns="91425" bIns="91425" anchor="t" anchorCtr="0">
            <a:noAutofit/>
          </a:bodyPr>
          <a:lstStyle>
            <a:lvl1pPr marL="457189" lvl="0" indent="-304793" algn="l">
              <a:lnSpc>
                <a:spcPct val="115000"/>
              </a:lnSpc>
              <a:spcBef>
                <a:spcPts val="0"/>
              </a:spcBef>
              <a:spcAft>
                <a:spcPts val="0"/>
              </a:spcAft>
              <a:buSzPts val="1200"/>
              <a:buChar char="●"/>
              <a:defRPr/>
            </a:lvl1pPr>
            <a:lvl2pPr marL="914378" lvl="1" indent="-304793" algn="l">
              <a:lnSpc>
                <a:spcPct val="115000"/>
              </a:lnSpc>
              <a:spcBef>
                <a:spcPts val="1600"/>
              </a:spcBef>
              <a:spcAft>
                <a:spcPts val="0"/>
              </a:spcAft>
              <a:buSzPts val="1200"/>
              <a:buChar char="○"/>
              <a:defRPr/>
            </a:lvl2pPr>
            <a:lvl3pPr marL="1371566" lvl="2" indent="-304793" algn="l">
              <a:lnSpc>
                <a:spcPct val="115000"/>
              </a:lnSpc>
              <a:spcBef>
                <a:spcPts val="1600"/>
              </a:spcBef>
              <a:spcAft>
                <a:spcPts val="0"/>
              </a:spcAft>
              <a:buSzPts val="1200"/>
              <a:buChar char="■"/>
              <a:defRPr/>
            </a:lvl3pPr>
            <a:lvl4pPr marL="1828754" lvl="3" indent="-304793" algn="l">
              <a:lnSpc>
                <a:spcPct val="115000"/>
              </a:lnSpc>
              <a:spcBef>
                <a:spcPts val="1600"/>
              </a:spcBef>
              <a:spcAft>
                <a:spcPts val="0"/>
              </a:spcAft>
              <a:buSzPts val="1200"/>
              <a:buChar char="●"/>
              <a:defRPr/>
            </a:lvl4pPr>
            <a:lvl5pPr marL="2285943" lvl="4" indent="-304793" algn="l">
              <a:lnSpc>
                <a:spcPct val="115000"/>
              </a:lnSpc>
              <a:spcBef>
                <a:spcPts val="1600"/>
              </a:spcBef>
              <a:spcAft>
                <a:spcPts val="0"/>
              </a:spcAft>
              <a:buSzPts val="1200"/>
              <a:buChar char="○"/>
              <a:defRPr/>
            </a:lvl5pPr>
            <a:lvl6pPr marL="2743132" lvl="5" indent="-304793" algn="l">
              <a:lnSpc>
                <a:spcPct val="115000"/>
              </a:lnSpc>
              <a:spcBef>
                <a:spcPts val="1600"/>
              </a:spcBef>
              <a:spcAft>
                <a:spcPts val="0"/>
              </a:spcAft>
              <a:buSzPts val="1200"/>
              <a:buChar char="■"/>
              <a:defRPr/>
            </a:lvl6pPr>
            <a:lvl7pPr marL="3200320" lvl="6" indent="-304793" algn="l">
              <a:lnSpc>
                <a:spcPct val="115000"/>
              </a:lnSpc>
              <a:spcBef>
                <a:spcPts val="1600"/>
              </a:spcBef>
              <a:spcAft>
                <a:spcPts val="0"/>
              </a:spcAft>
              <a:buSzPts val="1200"/>
              <a:buChar char="●"/>
              <a:defRPr/>
            </a:lvl7pPr>
            <a:lvl8pPr marL="3657509" lvl="7" indent="-304793" algn="l">
              <a:lnSpc>
                <a:spcPct val="115000"/>
              </a:lnSpc>
              <a:spcBef>
                <a:spcPts val="1600"/>
              </a:spcBef>
              <a:spcAft>
                <a:spcPts val="0"/>
              </a:spcAft>
              <a:buSzPts val="1200"/>
              <a:buChar char="○"/>
              <a:defRPr/>
            </a:lvl8pPr>
            <a:lvl9pPr marL="4114697" lvl="8" indent="-304793"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31292520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3_Custom Layout">
  <p:cSld name="5_Custom Layout">
    <p:spTree>
      <p:nvGrpSpPr>
        <p:cNvPr id="1" name="Shape 74"/>
        <p:cNvGrpSpPr/>
        <p:nvPr/>
      </p:nvGrpSpPr>
      <p:grpSpPr>
        <a:xfrm>
          <a:off x="0" y="0"/>
          <a:ext cx="0" cy="0"/>
          <a:chOff x="0" y="0"/>
          <a:chExt cx="0" cy="0"/>
        </a:xfrm>
      </p:grpSpPr>
      <p:sp>
        <p:nvSpPr>
          <p:cNvPr id="75" name="Google Shape;75;p78"/>
          <p:cNvSpPr/>
          <p:nvPr/>
        </p:nvSpPr>
        <p:spPr>
          <a:xfrm>
            <a:off x="0" y="1010149"/>
            <a:ext cx="9143999" cy="4133351"/>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78"/>
          <p:cNvSpPr txBox="1">
            <a:spLocks noGrp="1"/>
          </p:cNvSpPr>
          <p:nvPr>
            <p:ph type="body" idx="1"/>
          </p:nvPr>
        </p:nvSpPr>
        <p:spPr>
          <a:xfrm>
            <a:off x="311150" y="1137684"/>
            <a:ext cx="8620125" cy="3785154"/>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77" name="Google Shape;77;p78"/>
          <p:cNvSpPr txBox="1">
            <a:spLocks noGrp="1"/>
          </p:cNvSpPr>
          <p:nvPr>
            <p:ph type="title"/>
          </p:nvPr>
        </p:nvSpPr>
        <p:spPr>
          <a:xfrm>
            <a:off x="311699" y="22001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5165125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55"/>
        <p:cNvGrpSpPr/>
        <p:nvPr/>
      </p:nvGrpSpPr>
      <p:grpSpPr>
        <a:xfrm>
          <a:off x="0" y="0"/>
          <a:ext cx="0" cy="0"/>
          <a:chOff x="0" y="0"/>
          <a:chExt cx="0" cy="0"/>
        </a:xfrm>
      </p:grpSpPr>
      <p:sp>
        <p:nvSpPr>
          <p:cNvPr id="156" name="Google Shape;156;p108"/>
          <p:cNvSpPr/>
          <p:nvPr/>
        </p:nvSpPr>
        <p:spPr>
          <a:xfrm rot="10800000" flipH="1">
            <a:off x="96166" y="79426"/>
            <a:ext cx="8914483"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108"/>
          <p:cNvSpPr txBox="1">
            <a:spLocks noGrp="1"/>
          </p:cNvSpPr>
          <p:nvPr>
            <p:ph type="ctrTitle"/>
          </p:nvPr>
        </p:nvSpPr>
        <p:spPr>
          <a:xfrm>
            <a:off x="220641" y="79426"/>
            <a:ext cx="8790008" cy="573689"/>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8" name="Google Shape;158;p108"/>
          <p:cNvSpPr>
            <a:spLocks noGrp="1"/>
          </p:cNvSpPr>
          <p:nvPr>
            <p:ph type="pic" idx="2"/>
          </p:nvPr>
        </p:nvSpPr>
        <p:spPr>
          <a:xfrm>
            <a:off x="6103938" y="1068388"/>
            <a:ext cx="2667000" cy="3406775"/>
          </a:xfrm>
          <a:prstGeom prst="rect">
            <a:avLst/>
          </a:prstGeom>
          <a:noFill/>
          <a:ln>
            <a:noFill/>
          </a:ln>
        </p:spPr>
      </p:sp>
      <p:sp>
        <p:nvSpPr>
          <p:cNvPr id="159" name="Google Shape;159;p108"/>
          <p:cNvSpPr txBox="1">
            <a:spLocks noGrp="1"/>
          </p:cNvSpPr>
          <p:nvPr>
            <p:ph type="body" idx="1"/>
          </p:nvPr>
        </p:nvSpPr>
        <p:spPr>
          <a:xfrm>
            <a:off x="611188" y="1414463"/>
            <a:ext cx="2312316" cy="164465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11371870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160"/>
        <p:cNvGrpSpPr/>
        <p:nvPr/>
      </p:nvGrpSpPr>
      <p:grpSpPr>
        <a:xfrm>
          <a:off x="0" y="0"/>
          <a:ext cx="0" cy="0"/>
          <a:chOff x="0" y="0"/>
          <a:chExt cx="0" cy="0"/>
        </a:xfrm>
      </p:grpSpPr>
      <p:sp>
        <p:nvSpPr>
          <p:cNvPr id="161" name="Google Shape;161;p97"/>
          <p:cNvSpPr txBox="1">
            <a:spLocks noGrp="1"/>
          </p:cNvSpPr>
          <p:nvPr>
            <p:ph type="ctrTitle"/>
          </p:nvPr>
        </p:nvSpPr>
        <p:spPr>
          <a:xfrm>
            <a:off x="3423902" y="387473"/>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162" name="Google Shape;162;p97"/>
          <p:cNvSpPr txBox="1">
            <a:spLocks noGrp="1"/>
          </p:cNvSpPr>
          <p:nvPr>
            <p:ph type="subTitle" idx="1"/>
          </p:nvPr>
        </p:nvSpPr>
        <p:spPr>
          <a:xfrm>
            <a:off x="3423900" y="802521"/>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63" name="Google Shape;163;p97"/>
          <p:cNvSpPr txBox="1">
            <a:spLocks noGrp="1"/>
          </p:cNvSpPr>
          <p:nvPr>
            <p:ph type="title" idx="2"/>
          </p:nvPr>
        </p:nvSpPr>
        <p:spPr>
          <a:xfrm>
            <a:off x="2023007" y="654113"/>
            <a:ext cx="17391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164" name="Google Shape;164;p97"/>
          <p:cNvSpPr txBox="1">
            <a:spLocks noGrp="1"/>
          </p:cNvSpPr>
          <p:nvPr>
            <p:ph type="ctrTitle" idx="3"/>
          </p:nvPr>
        </p:nvSpPr>
        <p:spPr>
          <a:xfrm>
            <a:off x="3425264" y="1224286"/>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165" name="Google Shape;165;p97"/>
          <p:cNvSpPr txBox="1">
            <a:spLocks noGrp="1"/>
          </p:cNvSpPr>
          <p:nvPr>
            <p:ph type="subTitle" idx="4"/>
          </p:nvPr>
        </p:nvSpPr>
        <p:spPr>
          <a:xfrm>
            <a:off x="3425259" y="1638859"/>
            <a:ext cx="19767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66" name="Google Shape;166;p97"/>
          <p:cNvSpPr txBox="1">
            <a:spLocks noGrp="1"/>
          </p:cNvSpPr>
          <p:nvPr>
            <p:ph type="title" idx="5"/>
          </p:nvPr>
        </p:nvSpPr>
        <p:spPr>
          <a:xfrm>
            <a:off x="2023007" y="1488788"/>
            <a:ext cx="16152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167" name="Google Shape;167;p97"/>
          <p:cNvSpPr txBox="1">
            <a:spLocks noGrp="1"/>
          </p:cNvSpPr>
          <p:nvPr>
            <p:ph type="ctrTitle" idx="6"/>
          </p:nvPr>
        </p:nvSpPr>
        <p:spPr>
          <a:xfrm>
            <a:off x="3427999" y="2061098"/>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168" name="Google Shape;168;p97"/>
          <p:cNvSpPr txBox="1">
            <a:spLocks noGrp="1"/>
          </p:cNvSpPr>
          <p:nvPr>
            <p:ph type="subTitle" idx="7"/>
          </p:nvPr>
        </p:nvSpPr>
        <p:spPr>
          <a:xfrm>
            <a:off x="3427997" y="2475197"/>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69" name="Google Shape;169;p97"/>
          <p:cNvSpPr txBox="1">
            <a:spLocks noGrp="1"/>
          </p:cNvSpPr>
          <p:nvPr>
            <p:ph type="title" idx="8"/>
          </p:nvPr>
        </p:nvSpPr>
        <p:spPr>
          <a:xfrm>
            <a:off x="2023007" y="2323463"/>
            <a:ext cx="15735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170" name="Google Shape;170;p97"/>
          <p:cNvSpPr txBox="1">
            <a:spLocks noGrp="1"/>
          </p:cNvSpPr>
          <p:nvPr>
            <p:ph type="ctrTitle" idx="9"/>
          </p:nvPr>
        </p:nvSpPr>
        <p:spPr>
          <a:xfrm rot="5400000">
            <a:off x="6601629" y="1646270"/>
            <a:ext cx="2913300" cy="4875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171" name="Google Shape;171;p97"/>
          <p:cNvSpPr txBox="1">
            <a:spLocks noGrp="1"/>
          </p:cNvSpPr>
          <p:nvPr>
            <p:ph type="ctrTitle" idx="13"/>
          </p:nvPr>
        </p:nvSpPr>
        <p:spPr>
          <a:xfrm>
            <a:off x="3427999" y="2897911"/>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172" name="Google Shape;172;p97"/>
          <p:cNvSpPr txBox="1">
            <a:spLocks noGrp="1"/>
          </p:cNvSpPr>
          <p:nvPr>
            <p:ph type="subTitle" idx="14"/>
          </p:nvPr>
        </p:nvSpPr>
        <p:spPr>
          <a:xfrm>
            <a:off x="3427997" y="3311534"/>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73" name="Google Shape;173;p97"/>
          <p:cNvSpPr txBox="1">
            <a:spLocks noGrp="1"/>
          </p:cNvSpPr>
          <p:nvPr>
            <p:ph type="title" idx="15"/>
          </p:nvPr>
        </p:nvSpPr>
        <p:spPr>
          <a:xfrm>
            <a:off x="2023007" y="3158138"/>
            <a:ext cx="15735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174" name="Google Shape;174;p97"/>
          <p:cNvSpPr txBox="1">
            <a:spLocks noGrp="1"/>
          </p:cNvSpPr>
          <p:nvPr>
            <p:ph type="ctrTitle" idx="16"/>
          </p:nvPr>
        </p:nvSpPr>
        <p:spPr>
          <a:xfrm>
            <a:off x="3427999" y="3734723"/>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175" name="Google Shape;175;p97"/>
          <p:cNvSpPr txBox="1">
            <a:spLocks noGrp="1"/>
          </p:cNvSpPr>
          <p:nvPr>
            <p:ph type="subTitle" idx="17"/>
          </p:nvPr>
        </p:nvSpPr>
        <p:spPr>
          <a:xfrm>
            <a:off x="3427997" y="4147872"/>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76" name="Google Shape;176;p97"/>
          <p:cNvSpPr txBox="1">
            <a:spLocks noGrp="1"/>
          </p:cNvSpPr>
          <p:nvPr>
            <p:ph type="title" idx="18"/>
          </p:nvPr>
        </p:nvSpPr>
        <p:spPr>
          <a:xfrm>
            <a:off x="2023007" y="3992813"/>
            <a:ext cx="15735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Tree>
    <p:extLst>
      <p:ext uri="{BB962C8B-B14F-4D97-AF65-F5344CB8AC3E}">
        <p14:creationId xmlns:p14="http://schemas.microsoft.com/office/powerpoint/2010/main" val="11081204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123"/>
        <p:cNvGrpSpPr/>
        <p:nvPr/>
      </p:nvGrpSpPr>
      <p:grpSpPr>
        <a:xfrm>
          <a:off x="0" y="0"/>
          <a:ext cx="0" cy="0"/>
          <a:chOff x="0" y="0"/>
          <a:chExt cx="0" cy="0"/>
        </a:xfrm>
      </p:grpSpPr>
      <p:sp>
        <p:nvSpPr>
          <p:cNvPr id="124" name="Google Shape;124;p88"/>
          <p:cNvSpPr/>
          <p:nvPr/>
        </p:nvSpPr>
        <p:spPr>
          <a:xfrm rot="10800000" flipH="1">
            <a:off x="96167" y="79426"/>
            <a:ext cx="4561558"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88"/>
          <p:cNvSpPr txBox="1">
            <a:spLocks noGrp="1"/>
          </p:cNvSpPr>
          <p:nvPr>
            <p:ph type="title"/>
          </p:nvPr>
        </p:nvSpPr>
        <p:spPr>
          <a:xfrm>
            <a:off x="96167" y="47294"/>
            <a:ext cx="8520600" cy="318976"/>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6" name="Google Shape;126;p88"/>
          <p:cNvSpPr/>
          <p:nvPr/>
        </p:nvSpPr>
        <p:spPr>
          <a:xfrm rot="5400000">
            <a:off x="2685752" y="-1771351"/>
            <a:ext cx="3772497" cy="9144000"/>
          </a:xfrm>
          <a:prstGeom prst="rect">
            <a:avLst/>
          </a:prstGeom>
          <a:gradFill>
            <a:gsLst>
              <a:gs pos="0">
                <a:srgbClr val="908269">
                  <a:alpha val="47843"/>
                </a:srgbClr>
              </a:gs>
              <a:gs pos="100000">
                <a:schemeClr val="accent1"/>
              </a:gs>
            </a:gsLst>
            <a:lin ang="18900044"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88"/>
          <p:cNvSpPr txBox="1">
            <a:spLocks noGrp="1"/>
          </p:cNvSpPr>
          <p:nvPr>
            <p:ph type="body" idx="1"/>
          </p:nvPr>
        </p:nvSpPr>
        <p:spPr>
          <a:xfrm>
            <a:off x="1" y="914400"/>
            <a:ext cx="8923338" cy="37719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Clr>
                <a:schemeClr val="lt1"/>
              </a:buClr>
              <a:buSzPts val="1200"/>
              <a:buChar char="●"/>
              <a:defRPr sz="2000" b="1">
                <a:solidFill>
                  <a:schemeClr val="lt1"/>
                </a:solidFill>
              </a:defRPr>
            </a:lvl1pPr>
            <a:lvl2pPr marL="914400" lvl="1" indent="-355600" algn="l">
              <a:lnSpc>
                <a:spcPct val="115000"/>
              </a:lnSpc>
              <a:spcBef>
                <a:spcPts val="1600"/>
              </a:spcBef>
              <a:spcAft>
                <a:spcPts val="0"/>
              </a:spcAft>
              <a:buClr>
                <a:schemeClr val="lt1"/>
              </a:buClr>
              <a:buSzPts val="2000"/>
              <a:buChar char="○"/>
              <a:defRPr sz="2000" b="1">
                <a:solidFill>
                  <a:schemeClr val="lt1"/>
                </a:solidFill>
              </a:defRPr>
            </a:lvl2pPr>
            <a:lvl3pPr marL="1371600" lvl="2" indent="-355600" algn="l">
              <a:lnSpc>
                <a:spcPct val="115000"/>
              </a:lnSpc>
              <a:spcBef>
                <a:spcPts val="1600"/>
              </a:spcBef>
              <a:spcAft>
                <a:spcPts val="0"/>
              </a:spcAft>
              <a:buClr>
                <a:schemeClr val="lt1"/>
              </a:buClr>
              <a:buSzPts val="2000"/>
              <a:buChar char="■"/>
              <a:defRPr sz="2000" b="1">
                <a:solidFill>
                  <a:schemeClr val="lt1"/>
                </a:solidFill>
              </a:defRPr>
            </a:lvl3pPr>
            <a:lvl4pPr marL="1828800" lvl="3" indent="-355600" algn="l">
              <a:lnSpc>
                <a:spcPct val="115000"/>
              </a:lnSpc>
              <a:spcBef>
                <a:spcPts val="1600"/>
              </a:spcBef>
              <a:spcAft>
                <a:spcPts val="0"/>
              </a:spcAft>
              <a:buClr>
                <a:schemeClr val="lt1"/>
              </a:buClr>
              <a:buSzPts val="2000"/>
              <a:buChar char="●"/>
              <a:defRPr sz="2000" b="1">
                <a:solidFill>
                  <a:schemeClr val="lt1"/>
                </a:solidFill>
              </a:defRPr>
            </a:lvl4pPr>
            <a:lvl5pPr marL="2286000" lvl="4" indent="-355600" algn="l">
              <a:lnSpc>
                <a:spcPct val="115000"/>
              </a:lnSpc>
              <a:spcBef>
                <a:spcPts val="1600"/>
              </a:spcBef>
              <a:spcAft>
                <a:spcPts val="0"/>
              </a:spcAft>
              <a:buClr>
                <a:schemeClr val="lt1"/>
              </a:buClr>
              <a:buSzPts val="2000"/>
              <a:buChar char="○"/>
              <a:defRPr sz="2000" b="1">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2783127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9"/>
        <p:cNvGrpSpPr/>
        <p:nvPr/>
      </p:nvGrpSpPr>
      <p:grpSpPr>
        <a:xfrm>
          <a:off x="0" y="0"/>
          <a:ext cx="0" cy="0"/>
          <a:chOff x="0" y="0"/>
          <a:chExt cx="0" cy="0"/>
        </a:xfrm>
      </p:grpSpPr>
      <p:sp>
        <p:nvSpPr>
          <p:cNvPr id="20" name="Google Shape;20;p48"/>
          <p:cNvSpPr txBox="1">
            <a:spLocks noGrp="1"/>
          </p:cNvSpPr>
          <p:nvPr>
            <p:ph type="title"/>
          </p:nvPr>
        </p:nvSpPr>
        <p:spPr>
          <a:xfrm>
            <a:off x="5220586" y="243007"/>
            <a:ext cx="3611714"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 name="Google Shape;21;p48"/>
          <p:cNvSpPr/>
          <p:nvPr/>
        </p:nvSpPr>
        <p:spPr>
          <a:xfrm rot="-5400000" flipH="1">
            <a:off x="-1913176" y="1891241"/>
            <a:ext cx="5140800" cy="136371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000000"/>
              </a:solidFill>
              <a:latin typeface="Arial"/>
              <a:ea typeface="Arial"/>
              <a:cs typeface="Arial"/>
              <a:sym typeface="Arial"/>
            </a:endParaRPr>
          </a:p>
        </p:txBody>
      </p:sp>
      <p:sp>
        <p:nvSpPr>
          <p:cNvPr id="22" name="Google Shape;22;p48"/>
          <p:cNvSpPr txBox="1">
            <a:spLocks noGrp="1"/>
          </p:cNvSpPr>
          <p:nvPr>
            <p:ph type="body" idx="1"/>
          </p:nvPr>
        </p:nvSpPr>
        <p:spPr>
          <a:xfrm>
            <a:off x="1339083" y="2826932"/>
            <a:ext cx="7804150" cy="1553682"/>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b="1">
                <a:latin typeface="Livvic"/>
                <a:ea typeface="Livvic"/>
                <a:cs typeface="Livvic"/>
                <a:sym typeface="Livvic"/>
              </a:defRPr>
            </a:lvl1pPr>
            <a:lvl2pPr marL="914400" lvl="1" indent="-330200" algn="l">
              <a:lnSpc>
                <a:spcPct val="100000"/>
              </a:lnSpc>
              <a:spcBef>
                <a:spcPts val="0"/>
              </a:spcBef>
              <a:spcAft>
                <a:spcPts val="0"/>
              </a:spcAft>
              <a:buSzPts val="1600"/>
              <a:buFont typeface="Arial"/>
              <a:buChar char="•"/>
              <a:defRPr sz="1600"/>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3" name="Google Shape;23;p48"/>
          <p:cNvSpPr txBox="1">
            <a:spLocks noGrp="1"/>
          </p:cNvSpPr>
          <p:nvPr>
            <p:ph type="body" idx="2"/>
          </p:nvPr>
        </p:nvSpPr>
        <p:spPr>
          <a:xfrm>
            <a:off x="1339850" y="243007"/>
            <a:ext cx="7804150" cy="18415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0"/>
              </a:spcBef>
              <a:spcAft>
                <a:spcPts val="0"/>
              </a:spcAft>
              <a:buSzPts val="1200"/>
              <a:buNone/>
              <a:defRPr b="1">
                <a:latin typeface="Livvic"/>
                <a:ea typeface="Livvic"/>
                <a:cs typeface="Livvic"/>
                <a:sym typeface="Livvic"/>
              </a:defRPr>
            </a:lvl1pPr>
            <a:lvl2pPr marL="914400" lvl="1" indent="-228600" algn="l">
              <a:lnSpc>
                <a:spcPct val="100000"/>
              </a:lnSpc>
              <a:spcBef>
                <a:spcPts val="0"/>
              </a:spcBef>
              <a:spcAft>
                <a:spcPts val="0"/>
              </a:spcAft>
              <a:buSzPts val="1200"/>
              <a:buNone/>
              <a:defRPr sz="1600" b="1"/>
            </a:lvl2pPr>
            <a:lvl3pPr marL="1371600" lvl="2" indent="-228600" algn="l">
              <a:lnSpc>
                <a:spcPct val="100000"/>
              </a:lnSpc>
              <a:spcBef>
                <a:spcPts val="0"/>
              </a:spcBef>
              <a:spcAft>
                <a:spcPts val="0"/>
              </a:spcAft>
              <a:buSzPts val="1200"/>
              <a:buNone/>
              <a:defRPr sz="1600"/>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4" name="Google Shape;24;p48"/>
          <p:cNvSpPr txBox="1">
            <a:spLocks noGrp="1"/>
          </p:cNvSpPr>
          <p:nvPr>
            <p:ph type="body" idx="3"/>
          </p:nvPr>
        </p:nvSpPr>
        <p:spPr>
          <a:xfrm>
            <a:off x="1339083" y="4533542"/>
            <a:ext cx="7197725" cy="468312"/>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a:solidFill>
                  <a:schemeClr val="accent2"/>
                </a:solidFill>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text 1">
  <p:cSld name="1_Title + text 1">
    <p:spTree>
      <p:nvGrpSpPr>
        <p:cNvPr id="1" name="Shape 147"/>
        <p:cNvGrpSpPr/>
        <p:nvPr/>
      </p:nvGrpSpPr>
      <p:grpSpPr>
        <a:xfrm>
          <a:off x="0" y="0"/>
          <a:ext cx="0" cy="0"/>
          <a:chOff x="0" y="0"/>
          <a:chExt cx="0" cy="0"/>
        </a:xfrm>
      </p:grpSpPr>
      <p:sp>
        <p:nvSpPr>
          <p:cNvPr id="148" name="Google Shape;148;p93"/>
          <p:cNvSpPr/>
          <p:nvPr/>
        </p:nvSpPr>
        <p:spPr>
          <a:xfrm rot="-5400000">
            <a:off x="2210384" y="-1934637"/>
            <a:ext cx="4854458" cy="9012773"/>
          </a:xfrm>
          <a:prstGeom prst="rect">
            <a:avLst/>
          </a:prstGeom>
          <a:solidFill>
            <a:schemeClr val="accen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9" name="Google Shape;149;p93"/>
          <p:cNvSpPr txBox="1">
            <a:spLocks noGrp="1"/>
          </p:cNvSpPr>
          <p:nvPr>
            <p:ph type="body" idx="1"/>
          </p:nvPr>
        </p:nvSpPr>
        <p:spPr>
          <a:xfrm>
            <a:off x="584791" y="236189"/>
            <a:ext cx="8503110" cy="830262"/>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8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50" name="Google Shape;150;p93"/>
          <p:cNvSpPr/>
          <p:nvPr/>
        </p:nvSpPr>
        <p:spPr>
          <a:xfrm rot="-5400000">
            <a:off x="4529891" y="-3555326"/>
            <a:ext cx="84218" cy="914399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93"/>
          <p:cNvSpPr>
            <a:spLocks noGrp="1"/>
          </p:cNvSpPr>
          <p:nvPr>
            <p:ph type="dgm" idx="2"/>
          </p:nvPr>
        </p:nvSpPr>
        <p:spPr>
          <a:xfrm>
            <a:off x="131763" y="1058863"/>
            <a:ext cx="9012237" cy="3363912"/>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1pPr>
            <a:lvl2pPr marR="0" lvl="1"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2pPr>
            <a:lvl3pPr marR="0" lvl="2"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3pPr>
            <a:lvl4pPr marR="0" lvl="3"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4pPr>
            <a:lvl5pPr marR="0" lvl="4"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5pPr>
            <a:lvl6pPr marR="0" lvl="5"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6pPr>
            <a:lvl7pPr marR="0" lvl="6"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7pPr>
            <a:lvl8pPr marR="0" lvl="7"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8pPr>
            <a:lvl9pPr marR="0" lvl="8" algn="l" rtl="0">
              <a:lnSpc>
                <a:spcPct val="115000"/>
              </a:lnSpc>
              <a:spcBef>
                <a:spcPts val="1600"/>
              </a:spcBef>
              <a:spcAft>
                <a:spcPts val="160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9pPr>
          </a:lstStyle>
          <a:p>
            <a:endParaRPr/>
          </a:p>
        </p:txBody>
      </p:sp>
    </p:spTree>
    <p:extLst>
      <p:ext uri="{BB962C8B-B14F-4D97-AF65-F5344CB8AC3E}">
        <p14:creationId xmlns:p14="http://schemas.microsoft.com/office/powerpoint/2010/main" val="992217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Four columns 1">
  <p:cSld name="CUSTOM_27_1_1">
    <p:spTree>
      <p:nvGrpSpPr>
        <p:cNvPr id="1" name="Shape 25"/>
        <p:cNvGrpSpPr/>
        <p:nvPr/>
      </p:nvGrpSpPr>
      <p:grpSpPr>
        <a:xfrm>
          <a:off x="0" y="0"/>
          <a:ext cx="0" cy="0"/>
          <a:chOff x="0" y="0"/>
          <a:chExt cx="0" cy="0"/>
        </a:xfrm>
      </p:grpSpPr>
      <p:sp>
        <p:nvSpPr>
          <p:cNvPr id="26" name="Google Shape;26;p49"/>
          <p:cNvSpPr txBox="1">
            <a:spLocks noGrp="1"/>
          </p:cNvSpPr>
          <p:nvPr>
            <p:ph type="ctrTitle"/>
          </p:nvPr>
        </p:nvSpPr>
        <p:spPr>
          <a:xfrm>
            <a:off x="854306" y="320246"/>
            <a:ext cx="4254589" cy="571054"/>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49"/>
          <p:cNvSpPr txBox="1">
            <a:spLocks noGrp="1"/>
          </p:cNvSpPr>
          <p:nvPr>
            <p:ph type="subTitle" idx="1"/>
          </p:nvPr>
        </p:nvSpPr>
        <p:spPr>
          <a:xfrm flipH="1">
            <a:off x="854305" y="1067092"/>
            <a:ext cx="7819911" cy="3009316"/>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200"/>
              <a:buChar char="●"/>
              <a:defRPr sz="2800"/>
            </a:lvl1pPr>
            <a:lvl2pPr lvl="1" algn="l">
              <a:lnSpc>
                <a:spcPct val="115000"/>
              </a:lnSpc>
              <a:spcBef>
                <a:spcPts val="1600"/>
              </a:spcBef>
              <a:spcAft>
                <a:spcPts val="0"/>
              </a:spcAft>
              <a:buSzPts val="1200"/>
              <a:buChar char="○"/>
              <a:defRPr/>
            </a:lvl2pPr>
            <a:lvl3pPr lvl="2" algn="l">
              <a:lnSpc>
                <a:spcPct val="115000"/>
              </a:lnSpc>
              <a:spcBef>
                <a:spcPts val="1600"/>
              </a:spcBef>
              <a:spcAft>
                <a:spcPts val="0"/>
              </a:spcAft>
              <a:buSzPts val="1200"/>
              <a:buChar char="■"/>
              <a:defRPr/>
            </a:lvl3pPr>
            <a:lvl4pPr lvl="3" algn="l">
              <a:lnSpc>
                <a:spcPct val="115000"/>
              </a:lnSpc>
              <a:spcBef>
                <a:spcPts val="1600"/>
              </a:spcBef>
              <a:spcAft>
                <a:spcPts val="0"/>
              </a:spcAft>
              <a:buSzPts val="1200"/>
              <a:buChar char="●"/>
              <a:defRPr/>
            </a:lvl4pPr>
            <a:lvl5pPr lvl="4" algn="l">
              <a:lnSpc>
                <a:spcPct val="115000"/>
              </a:lnSpc>
              <a:spcBef>
                <a:spcPts val="1600"/>
              </a:spcBef>
              <a:spcAft>
                <a:spcPts val="0"/>
              </a:spcAft>
              <a:buSzPts val="1200"/>
              <a:buChar char="○"/>
              <a:defRPr/>
            </a:lvl5pPr>
            <a:lvl6pPr lvl="5" algn="l">
              <a:lnSpc>
                <a:spcPct val="115000"/>
              </a:lnSpc>
              <a:spcBef>
                <a:spcPts val="1600"/>
              </a:spcBef>
              <a:spcAft>
                <a:spcPts val="0"/>
              </a:spcAft>
              <a:buSzPts val="1200"/>
              <a:buChar char="■"/>
              <a:defRPr/>
            </a:lvl6pPr>
            <a:lvl7pPr lvl="6" algn="l">
              <a:lnSpc>
                <a:spcPct val="115000"/>
              </a:lnSpc>
              <a:spcBef>
                <a:spcPts val="1600"/>
              </a:spcBef>
              <a:spcAft>
                <a:spcPts val="0"/>
              </a:spcAft>
              <a:buSzPts val="1200"/>
              <a:buChar char="●"/>
              <a:defRPr/>
            </a:lvl7pPr>
            <a:lvl8pPr lvl="7" algn="l">
              <a:lnSpc>
                <a:spcPct val="115000"/>
              </a:lnSpc>
              <a:spcBef>
                <a:spcPts val="1600"/>
              </a:spcBef>
              <a:spcAft>
                <a:spcPts val="0"/>
              </a:spcAft>
              <a:buSzPts val="1200"/>
              <a:buChar char="○"/>
              <a:defRPr/>
            </a:lvl8pPr>
            <a:lvl9pPr lvl="8" algn="l">
              <a:lnSpc>
                <a:spcPct val="115000"/>
              </a:lnSpc>
              <a:spcBef>
                <a:spcPts val="1600"/>
              </a:spcBef>
              <a:spcAft>
                <a:spcPts val="1600"/>
              </a:spcAft>
              <a:buSzPts val="1200"/>
              <a:buChar char="■"/>
              <a:defRPr/>
            </a:lvl9pPr>
          </a:lstStyle>
          <a:p>
            <a:endParaRPr/>
          </a:p>
        </p:txBody>
      </p:sp>
      <p:sp>
        <p:nvSpPr>
          <p:cNvPr id="28" name="Google Shape;28;p49"/>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9" name="Google Shape;29;p49"/>
          <p:cNvSpPr/>
          <p:nvPr/>
        </p:nvSpPr>
        <p:spPr>
          <a:xfrm rot="-5400000" flipH="1">
            <a:off x="7474475" y="3397650"/>
            <a:ext cx="891300" cy="2600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30"/>
        <p:cNvGrpSpPr/>
        <p:nvPr/>
      </p:nvGrpSpPr>
      <p:grpSpPr>
        <a:xfrm>
          <a:off x="0" y="0"/>
          <a:ext cx="0" cy="0"/>
          <a:chOff x="0" y="0"/>
          <a:chExt cx="0" cy="0"/>
        </a:xfrm>
      </p:grpSpPr>
      <p:sp>
        <p:nvSpPr>
          <p:cNvPr id="31" name="Google Shape;31;p50"/>
          <p:cNvSpPr/>
          <p:nvPr/>
        </p:nvSpPr>
        <p:spPr>
          <a:xfrm>
            <a:off x="0" y="57956"/>
            <a:ext cx="9144000" cy="158228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2" name="Google Shape;32;p50"/>
          <p:cNvSpPr txBox="1">
            <a:spLocks noGrp="1"/>
          </p:cNvSpPr>
          <p:nvPr>
            <p:ph type="body" idx="1"/>
          </p:nvPr>
        </p:nvSpPr>
        <p:spPr>
          <a:xfrm>
            <a:off x="0" y="1751798"/>
            <a:ext cx="9144000" cy="3391702"/>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33" name="Google Shape;33;p50"/>
          <p:cNvSpPr txBox="1">
            <a:spLocks noGrp="1"/>
          </p:cNvSpPr>
          <p:nvPr>
            <p:ph type="ctrTitle"/>
          </p:nvPr>
        </p:nvSpPr>
        <p:spPr>
          <a:xfrm>
            <a:off x="185002" y="628564"/>
            <a:ext cx="6292516" cy="487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4" name="Google Shape;34;p50"/>
          <p:cNvSpPr>
            <a:spLocks noGrp="1"/>
          </p:cNvSpPr>
          <p:nvPr>
            <p:ph type="pic" idx="2"/>
          </p:nvPr>
        </p:nvSpPr>
        <p:spPr>
          <a:xfrm>
            <a:off x="7277100" y="431800"/>
            <a:ext cx="1590004" cy="1120775"/>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text 4">
  <p:cSld name="CUSTOM_16_1">
    <p:spTree>
      <p:nvGrpSpPr>
        <p:cNvPr id="1" name="Shape 35"/>
        <p:cNvGrpSpPr/>
        <p:nvPr/>
      </p:nvGrpSpPr>
      <p:grpSpPr>
        <a:xfrm>
          <a:off x="0" y="0"/>
          <a:ext cx="0" cy="0"/>
          <a:chOff x="0" y="0"/>
          <a:chExt cx="0" cy="0"/>
        </a:xfrm>
      </p:grpSpPr>
      <p:sp>
        <p:nvSpPr>
          <p:cNvPr id="36" name="Google Shape;36;p51"/>
          <p:cNvSpPr/>
          <p:nvPr/>
        </p:nvSpPr>
        <p:spPr>
          <a:xfrm rot="-5400000">
            <a:off x="2210384" y="-1940323"/>
            <a:ext cx="4854458" cy="9012773"/>
          </a:xfrm>
          <a:prstGeom prst="rect">
            <a:avLst/>
          </a:prstGeom>
          <a:solidFill>
            <a:schemeClr val="accent1">
              <a:alpha val="49803"/>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37" name="Google Shape;37;p51"/>
          <p:cNvSpPr txBox="1">
            <a:spLocks noGrp="1"/>
          </p:cNvSpPr>
          <p:nvPr>
            <p:ph type="subTitle" idx="1"/>
          </p:nvPr>
        </p:nvSpPr>
        <p:spPr>
          <a:xfrm flipH="1">
            <a:off x="354321" y="1277291"/>
            <a:ext cx="2665604" cy="2577543"/>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200"/>
              <a:buChar char="●"/>
              <a:defRPr sz="2000"/>
            </a:lvl1pPr>
            <a:lvl2pPr lvl="1" algn="l">
              <a:lnSpc>
                <a:spcPct val="115000"/>
              </a:lnSpc>
              <a:spcBef>
                <a:spcPts val="1600"/>
              </a:spcBef>
              <a:spcAft>
                <a:spcPts val="0"/>
              </a:spcAft>
              <a:buSzPts val="1200"/>
              <a:buChar char="○"/>
              <a:defRPr/>
            </a:lvl2pPr>
            <a:lvl3pPr lvl="2" algn="l">
              <a:lnSpc>
                <a:spcPct val="115000"/>
              </a:lnSpc>
              <a:spcBef>
                <a:spcPts val="1600"/>
              </a:spcBef>
              <a:spcAft>
                <a:spcPts val="0"/>
              </a:spcAft>
              <a:buSzPts val="1200"/>
              <a:buChar char="■"/>
              <a:defRPr/>
            </a:lvl3pPr>
            <a:lvl4pPr lvl="3" algn="l">
              <a:lnSpc>
                <a:spcPct val="115000"/>
              </a:lnSpc>
              <a:spcBef>
                <a:spcPts val="1600"/>
              </a:spcBef>
              <a:spcAft>
                <a:spcPts val="0"/>
              </a:spcAft>
              <a:buSzPts val="1200"/>
              <a:buChar char="●"/>
              <a:defRPr/>
            </a:lvl4pPr>
            <a:lvl5pPr lvl="4" algn="l">
              <a:lnSpc>
                <a:spcPct val="115000"/>
              </a:lnSpc>
              <a:spcBef>
                <a:spcPts val="1600"/>
              </a:spcBef>
              <a:spcAft>
                <a:spcPts val="0"/>
              </a:spcAft>
              <a:buSzPts val="1200"/>
              <a:buChar char="○"/>
              <a:defRPr/>
            </a:lvl5pPr>
            <a:lvl6pPr lvl="5" algn="l">
              <a:lnSpc>
                <a:spcPct val="115000"/>
              </a:lnSpc>
              <a:spcBef>
                <a:spcPts val="1600"/>
              </a:spcBef>
              <a:spcAft>
                <a:spcPts val="0"/>
              </a:spcAft>
              <a:buSzPts val="1200"/>
              <a:buChar char="■"/>
              <a:defRPr/>
            </a:lvl6pPr>
            <a:lvl7pPr lvl="6" algn="l">
              <a:lnSpc>
                <a:spcPct val="115000"/>
              </a:lnSpc>
              <a:spcBef>
                <a:spcPts val="1600"/>
              </a:spcBef>
              <a:spcAft>
                <a:spcPts val="0"/>
              </a:spcAft>
              <a:buSzPts val="1200"/>
              <a:buChar char="●"/>
              <a:defRPr/>
            </a:lvl7pPr>
            <a:lvl8pPr lvl="7" algn="l">
              <a:lnSpc>
                <a:spcPct val="115000"/>
              </a:lnSpc>
              <a:spcBef>
                <a:spcPts val="1600"/>
              </a:spcBef>
              <a:spcAft>
                <a:spcPts val="0"/>
              </a:spcAft>
              <a:buSzPts val="1200"/>
              <a:buChar char="○"/>
              <a:defRPr/>
            </a:lvl8pPr>
            <a:lvl9pPr lvl="8" algn="l">
              <a:lnSpc>
                <a:spcPct val="115000"/>
              </a:lnSpc>
              <a:spcBef>
                <a:spcPts val="1600"/>
              </a:spcBef>
              <a:spcAft>
                <a:spcPts val="1600"/>
              </a:spcAft>
              <a:buSzPts val="1200"/>
              <a:buChar char="■"/>
              <a:defRPr/>
            </a:lvl9pPr>
          </a:lstStyle>
          <a:p>
            <a:endParaRPr/>
          </a:p>
        </p:txBody>
      </p:sp>
      <p:sp>
        <p:nvSpPr>
          <p:cNvPr id="38" name="Google Shape;38;p51"/>
          <p:cNvSpPr txBox="1">
            <a:spLocks noGrp="1"/>
          </p:cNvSpPr>
          <p:nvPr>
            <p:ph type="title"/>
          </p:nvPr>
        </p:nvSpPr>
        <p:spPr>
          <a:xfrm>
            <a:off x="354321" y="275067"/>
            <a:ext cx="5577117" cy="634932"/>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9" name="Google Shape;39;p51"/>
          <p:cNvSpPr/>
          <p:nvPr/>
        </p:nvSpPr>
        <p:spPr>
          <a:xfrm rot="-5400000">
            <a:off x="4529891" y="-3555326"/>
            <a:ext cx="84218" cy="914399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0" name="Google Shape;40;p51"/>
          <p:cNvSpPr>
            <a:spLocks noGrp="1"/>
          </p:cNvSpPr>
          <p:nvPr>
            <p:ph type="pic" idx="2"/>
          </p:nvPr>
        </p:nvSpPr>
        <p:spPr>
          <a:xfrm>
            <a:off x="5492750" y="1597025"/>
            <a:ext cx="3375025" cy="2865438"/>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Resources">
  <p:cSld name="CUSTOM_25_1">
    <p:spTree>
      <p:nvGrpSpPr>
        <p:cNvPr id="1" name="Shape 41"/>
        <p:cNvGrpSpPr/>
        <p:nvPr/>
      </p:nvGrpSpPr>
      <p:grpSpPr>
        <a:xfrm>
          <a:off x="0" y="0"/>
          <a:ext cx="0" cy="0"/>
          <a:chOff x="0" y="0"/>
          <a:chExt cx="0" cy="0"/>
        </a:xfrm>
      </p:grpSpPr>
      <p:sp>
        <p:nvSpPr>
          <p:cNvPr id="42" name="Google Shape;42;p52"/>
          <p:cNvSpPr txBox="1">
            <a:spLocks noGrp="1"/>
          </p:cNvSpPr>
          <p:nvPr>
            <p:ph type="ctrTitle"/>
          </p:nvPr>
        </p:nvSpPr>
        <p:spPr>
          <a:xfrm>
            <a:off x="1828800" y="349283"/>
            <a:ext cx="6400799" cy="4875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3" name="Google Shape;43;p52"/>
          <p:cNvSpPr/>
          <p:nvPr/>
        </p:nvSpPr>
        <p:spPr>
          <a:xfrm>
            <a:off x="0" y="0"/>
            <a:ext cx="1378742" cy="5143500"/>
          </a:xfrm>
          <a:prstGeom prst="rect">
            <a:avLst/>
          </a:prstGeom>
          <a:solidFill>
            <a:schemeClr val="accent1"/>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44" name="Google Shape;44;p52"/>
          <p:cNvSpPr txBox="1">
            <a:spLocks noGrp="1"/>
          </p:cNvSpPr>
          <p:nvPr>
            <p:ph type="body" idx="1"/>
          </p:nvPr>
        </p:nvSpPr>
        <p:spPr>
          <a:xfrm>
            <a:off x="1778000" y="1042988"/>
            <a:ext cx="6883400" cy="384492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a:latin typeface="Open Sans"/>
                <a:ea typeface="Open Sans"/>
                <a:cs typeface="Open Sans"/>
                <a:sym typeface="Open Sans"/>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45" name="Google Shape;45;p52"/>
          <p:cNvSpPr txBox="1">
            <a:spLocks noGrp="1"/>
          </p:cNvSpPr>
          <p:nvPr>
            <p:ph type="body" idx="2"/>
          </p:nvPr>
        </p:nvSpPr>
        <p:spPr>
          <a:xfrm>
            <a:off x="116261" y="241859"/>
            <a:ext cx="1146220" cy="4141787"/>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3200">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text 3">
  <p:cSld name="CUSTOM_16">
    <p:spTree>
      <p:nvGrpSpPr>
        <p:cNvPr id="1" name="Shape 46"/>
        <p:cNvGrpSpPr/>
        <p:nvPr/>
      </p:nvGrpSpPr>
      <p:grpSpPr>
        <a:xfrm>
          <a:off x="0" y="0"/>
          <a:ext cx="0" cy="0"/>
          <a:chOff x="0" y="0"/>
          <a:chExt cx="0" cy="0"/>
        </a:xfrm>
      </p:grpSpPr>
      <p:pic>
        <p:nvPicPr>
          <p:cNvPr id="47" name="Google Shape;47;p53" descr="A picture containing tree, outdoor, ground, grass&#10;&#10;Description automatically generated"/>
          <p:cNvPicPr preferRelativeResize="0"/>
          <p:nvPr/>
        </p:nvPicPr>
        <p:blipFill rotWithShape="1">
          <a:blip r:embed="rId2">
            <a:alphaModFix/>
          </a:blip>
          <a:srcRect/>
          <a:stretch/>
        </p:blipFill>
        <p:spPr>
          <a:xfrm flipH="1">
            <a:off x="1154596" y="0"/>
            <a:ext cx="6858000" cy="5143500"/>
          </a:xfrm>
          <a:prstGeom prst="rect">
            <a:avLst/>
          </a:prstGeom>
          <a:noFill/>
          <a:ln>
            <a:noFill/>
          </a:ln>
        </p:spPr>
      </p:pic>
      <p:sp>
        <p:nvSpPr>
          <p:cNvPr id="48" name="Google Shape;48;p53"/>
          <p:cNvSpPr/>
          <p:nvPr/>
        </p:nvSpPr>
        <p:spPr>
          <a:xfrm rot="5400000">
            <a:off x="3413957" y="-2000249"/>
            <a:ext cx="2316081" cy="9144001"/>
          </a:xfrm>
          <a:prstGeom prst="rect">
            <a:avLst/>
          </a:prstGeom>
          <a:solidFill>
            <a:srgbClr val="908269">
              <a:alpha val="8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9" name="Google Shape;49;p53"/>
          <p:cNvSpPr txBox="1">
            <a:spLocks noGrp="1"/>
          </p:cNvSpPr>
          <p:nvPr>
            <p:ph type="ctrTitle"/>
          </p:nvPr>
        </p:nvSpPr>
        <p:spPr>
          <a:xfrm>
            <a:off x="501586" y="2237166"/>
            <a:ext cx="8140822" cy="661209"/>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design">
  <p:cSld name="CUSTOM_31">
    <p:spTree>
      <p:nvGrpSpPr>
        <p:cNvPr id="1" name="Shape 51"/>
        <p:cNvGrpSpPr/>
        <p:nvPr/>
      </p:nvGrpSpPr>
      <p:grpSpPr>
        <a:xfrm>
          <a:off x="0" y="0"/>
          <a:ext cx="0" cy="0"/>
          <a:chOff x="0" y="0"/>
          <a:chExt cx="0" cy="0"/>
        </a:xfrm>
      </p:grpSpPr>
      <p:sp>
        <p:nvSpPr>
          <p:cNvPr id="52" name="Google Shape;52;p54"/>
          <p:cNvSpPr txBox="1">
            <a:spLocks noGrp="1"/>
          </p:cNvSpPr>
          <p:nvPr>
            <p:ph type="body" idx="1"/>
          </p:nvPr>
        </p:nvSpPr>
        <p:spPr>
          <a:xfrm>
            <a:off x="163628" y="1164657"/>
            <a:ext cx="4332869" cy="3580598"/>
          </a:xfrm>
          <a:prstGeom prst="rect">
            <a:avLst/>
          </a:prstGeom>
          <a:noFill/>
          <a:ln>
            <a:noFill/>
          </a:ln>
        </p:spPr>
        <p:txBody>
          <a:bodyPr spcFirstLastPara="1" wrap="square" lIns="91425" tIns="91425" rIns="91425" bIns="91425" anchor="t" anchorCtr="0">
            <a:normAutofit/>
          </a:bodyPr>
          <a:lstStyle>
            <a:lvl1pPr marL="457200" lvl="0" indent="-310978" algn="l">
              <a:lnSpc>
                <a:spcPct val="115000"/>
              </a:lnSpc>
              <a:spcBef>
                <a:spcPts val="0"/>
              </a:spcBef>
              <a:spcAft>
                <a:spcPts val="0"/>
              </a:spcAft>
              <a:buSzPts val="1297"/>
              <a:buChar char="●"/>
              <a:defRPr sz="1700">
                <a:latin typeface="Open Sans"/>
                <a:ea typeface="Open Sans"/>
                <a:cs typeface="Open Sans"/>
                <a:sym typeface="Open Sans"/>
              </a:defRPr>
            </a:lvl1pPr>
            <a:lvl2pPr marL="914400" lvl="1" indent="-310978" algn="l">
              <a:lnSpc>
                <a:spcPct val="115000"/>
              </a:lnSpc>
              <a:spcBef>
                <a:spcPts val="1600"/>
              </a:spcBef>
              <a:spcAft>
                <a:spcPts val="0"/>
              </a:spcAft>
              <a:buSzPts val="1297"/>
              <a:buChar char="○"/>
              <a:defRPr/>
            </a:lvl2pPr>
            <a:lvl3pPr marL="1371600" lvl="2" indent="-310978" algn="l">
              <a:lnSpc>
                <a:spcPct val="115000"/>
              </a:lnSpc>
              <a:spcBef>
                <a:spcPts val="1600"/>
              </a:spcBef>
              <a:spcAft>
                <a:spcPts val="0"/>
              </a:spcAft>
              <a:buSzPts val="1297"/>
              <a:buChar char="■"/>
              <a:defRPr/>
            </a:lvl3pPr>
            <a:lvl4pPr marL="1828800" lvl="3" indent="-310978" algn="l">
              <a:lnSpc>
                <a:spcPct val="115000"/>
              </a:lnSpc>
              <a:spcBef>
                <a:spcPts val="1600"/>
              </a:spcBef>
              <a:spcAft>
                <a:spcPts val="0"/>
              </a:spcAft>
              <a:buSzPts val="1297"/>
              <a:buChar char="●"/>
              <a:defRPr/>
            </a:lvl4pPr>
            <a:lvl5pPr marL="2286000" lvl="4" indent="-310978" algn="l">
              <a:lnSpc>
                <a:spcPct val="115000"/>
              </a:lnSpc>
              <a:spcBef>
                <a:spcPts val="1600"/>
              </a:spcBef>
              <a:spcAft>
                <a:spcPts val="0"/>
              </a:spcAft>
              <a:buSzPts val="1297"/>
              <a:buChar char="○"/>
              <a:defRPr/>
            </a:lvl5pPr>
            <a:lvl6pPr marL="2743200" lvl="5" indent="-310978" algn="l">
              <a:lnSpc>
                <a:spcPct val="115000"/>
              </a:lnSpc>
              <a:spcBef>
                <a:spcPts val="1600"/>
              </a:spcBef>
              <a:spcAft>
                <a:spcPts val="0"/>
              </a:spcAft>
              <a:buSzPts val="1297"/>
              <a:buChar char="■"/>
              <a:defRPr/>
            </a:lvl6pPr>
            <a:lvl7pPr marL="3200400" lvl="6" indent="-310978" algn="l">
              <a:lnSpc>
                <a:spcPct val="115000"/>
              </a:lnSpc>
              <a:spcBef>
                <a:spcPts val="1600"/>
              </a:spcBef>
              <a:spcAft>
                <a:spcPts val="0"/>
              </a:spcAft>
              <a:buSzPts val="1297"/>
              <a:buChar char="●"/>
              <a:defRPr/>
            </a:lvl7pPr>
            <a:lvl8pPr marL="3657600" lvl="7" indent="-310978" algn="l">
              <a:lnSpc>
                <a:spcPct val="115000"/>
              </a:lnSpc>
              <a:spcBef>
                <a:spcPts val="1600"/>
              </a:spcBef>
              <a:spcAft>
                <a:spcPts val="0"/>
              </a:spcAft>
              <a:buSzPts val="1297"/>
              <a:buChar char="○"/>
              <a:defRPr/>
            </a:lvl8pPr>
            <a:lvl9pPr marL="4114800" lvl="8" indent="-310978" algn="l">
              <a:lnSpc>
                <a:spcPct val="115000"/>
              </a:lnSpc>
              <a:spcBef>
                <a:spcPts val="1600"/>
              </a:spcBef>
              <a:spcAft>
                <a:spcPts val="1600"/>
              </a:spcAft>
              <a:buSzPts val="1297"/>
              <a:buChar char="■"/>
              <a:defRPr/>
            </a:lvl9pPr>
          </a:lstStyle>
          <a:p>
            <a:endParaRPr/>
          </a:p>
        </p:txBody>
      </p:sp>
      <p:sp>
        <p:nvSpPr>
          <p:cNvPr id="53" name="Google Shape;53;p54"/>
          <p:cNvSpPr txBox="1">
            <a:spLocks noGrp="1"/>
          </p:cNvSpPr>
          <p:nvPr>
            <p:ph type="title"/>
          </p:nvPr>
        </p:nvSpPr>
        <p:spPr>
          <a:xfrm>
            <a:off x="840873" y="87099"/>
            <a:ext cx="2567556" cy="994172"/>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54" name="Google Shape;54;p54"/>
          <p:cNvCxnSpPr/>
          <p:nvPr/>
        </p:nvCxnSpPr>
        <p:spPr>
          <a:xfrm>
            <a:off x="4496499" y="280636"/>
            <a:ext cx="0" cy="4316531"/>
          </a:xfrm>
          <a:prstGeom prst="straightConnector1">
            <a:avLst/>
          </a:prstGeom>
          <a:noFill/>
          <a:ln w="9525" cap="flat" cmpd="sng">
            <a:solidFill>
              <a:srgbClr val="8C7F65"/>
            </a:solidFill>
            <a:prstDash val="solid"/>
            <a:round/>
            <a:headEnd type="none" w="sm" len="sm"/>
            <a:tailEnd type="none" w="sm" len="sm"/>
          </a:ln>
        </p:spPr>
      </p:cxnSp>
      <p:sp>
        <p:nvSpPr>
          <p:cNvPr id="55" name="Google Shape;55;p54"/>
          <p:cNvSpPr txBox="1">
            <a:spLocks noGrp="1"/>
          </p:cNvSpPr>
          <p:nvPr>
            <p:ph type="body" idx="2"/>
          </p:nvPr>
        </p:nvSpPr>
        <p:spPr>
          <a:xfrm>
            <a:off x="4887913" y="1165225"/>
            <a:ext cx="3811587" cy="343217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700">
                <a:latin typeface="Open Sans"/>
                <a:ea typeface="Open Sans"/>
                <a:cs typeface="Open Sans"/>
                <a:sym typeface="Open Sans"/>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56" name="Google Shape;56;p54"/>
          <p:cNvSpPr txBox="1">
            <a:spLocks noGrp="1"/>
          </p:cNvSpPr>
          <p:nvPr>
            <p:ph type="body" idx="3"/>
          </p:nvPr>
        </p:nvSpPr>
        <p:spPr>
          <a:xfrm>
            <a:off x="5195887" y="167359"/>
            <a:ext cx="2511425" cy="534987"/>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rgbClr val="6D5D42"/>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4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9pPr>
          </a:lstStyle>
          <a:p>
            <a:endParaRPr/>
          </a:p>
        </p:txBody>
      </p:sp>
      <p:sp>
        <p:nvSpPr>
          <p:cNvPr id="7" name="Google Shape;7;p4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15000"/>
              </a:lnSpc>
              <a:spcBef>
                <a:spcPts val="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1pPr>
            <a:lvl2pPr marL="914400" marR="0" lvl="1"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2pPr>
            <a:lvl3pPr marL="1371600" marR="0" lvl="2"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3pPr>
            <a:lvl4pPr marL="1828800" marR="0" lvl="3"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4pPr>
            <a:lvl5pPr marL="2286000" marR="0" lvl="4"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5pPr>
            <a:lvl6pPr marL="2743200" marR="0" lvl="5"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6pPr>
            <a:lvl7pPr marL="3200400" marR="0" lvl="6"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7pPr>
            <a:lvl8pPr marL="3657600" marR="0" lvl="7"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8pPr>
            <a:lvl9pPr marL="4114800" marR="0" lvl="8" indent="-304800" algn="l" rtl="0">
              <a:lnSpc>
                <a:spcPct val="115000"/>
              </a:lnSpc>
              <a:spcBef>
                <a:spcPts val="1600"/>
              </a:spcBef>
              <a:spcAft>
                <a:spcPts val="160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2" r:id="rId22"/>
    <p:sldLayoutId id="2147483673" r:id="rId23"/>
    <p:sldLayoutId id="2147483674" r:id="rId24"/>
    <p:sldLayoutId id="2147483675" r:id="rId25"/>
    <p:sldLayoutId id="2147483676" r:id="rId26"/>
    <p:sldLayoutId id="2147483677" r:id="rId27"/>
    <p:sldLayoutId id="2147483678" r:id="rId28"/>
    <p:sldLayoutId id="2147483679" r:id="rId29"/>
    <p:sldLayoutId id="2147483680" r:id="rId3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0.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6.xml"/><Relationship Id="rId1" Type="http://schemas.openxmlformats.org/officeDocument/2006/relationships/slideLayout" Target="../slideLayouts/slideLayout5.xml"/><Relationship Id="rId5" Type="http://schemas.openxmlformats.org/officeDocument/2006/relationships/hyperlink" Target="https://creativecommons.org/licenses/by-sa/3.0/" TargetMode="External"/><Relationship Id="rId4" Type="http://schemas.openxmlformats.org/officeDocument/2006/relationships/hyperlink" Target="https://pix4free.org/photo/4803/tort-law.html"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71.xml"/><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72.xml"/><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Google Shape;108;p21" descr="A picture containing tree, outdoor, ground, grass  Description automatically generated">
            <a:extLst>
              <a:ext uri="{FF2B5EF4-FFF2-40B4-BE49-F238E27FC236}">
                <a16:creationId xmlns:a16="http://schemas.microsoft.com/office/drawing/2014/main" id="{971C2FAA-4F6C-4F16-8D5A-3F2A2CA877F6}"/>
              </a:ext>
            </a:extLst>
          </p:cNvPr>
          <p:cNvPicPr/>
          <p:nvPr/>
        </p:nvPicPr>
        <p:blipFill rotWithShape="1">
          <a:blip r:embed="rId3">
            <a:alphaModFix/>
          </a:blip>
          <a:srcRect r="31748"/>
          <a:stretch/>
        </p:blipFill>
        <p:spPr>
          <a:xfrm flipH="1">
            <a:off x="4572000" y="0"/>
            <a:ext cx="4586770" cy="5143500"/>
          </a:xfrm>
          <a:prstGeom prst="rect">
            <a:avLst/>
          </a:prstGeom>
          <a:noFill/>
          <a:ln>
            <a:noFill/>
          </a:ln>
        </p:spPr>
      </p:pic>
      <p:sp>
        <p:nvSpPr>
          <p:cNvPr id="10" name="Rectangle 3">
            <a:extLst>
              <a:ext uri="{FF2B5EF4-FFF2-40B4-BE49-F238E27FC236}">
                <a16:creationId xmlns:a16="http://schemas.microsoft.com/office/drawing/2014/main" id="{E2C3F3E4-D90B-43C8-A004-3EC724E91D93}"/>
              </a:ext>
              <a:ext uri="{C183D7F6-B498-43B3-948B-1728B52AA6E4}">
                <adec:decorative xmlns:adec="http://schemas.microsoft.com/office/drawing/2017/decorative" val="1"/>
              </a:ext>
            </a:extLst>
          </p:cNvPr>
          <p:cNvSpPr/>
          <p:nvPr/>
        </p:nvSpPr>
        <p:spPr>
          <a:xfrm>
            <a:off x="-2" y="766618"/>
            <a:ext cx="4572001" cy="3634513"/>
          </a:xfrm>
          <a:prstGeom prst="rect">
            <a:avLst/>
          </a:prstGeom>
          <a:solidFill>
            <a:srgbClr val="D7D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19E0E737-A1AF-4555-945E-E1D15F67FB1B}"/>
              </a:ext>
            </a:extLst>
          </p:cNvPr>
          <p:cNvSpPr>
            <a:spLocks noGrp="1"/>
          </p:cNvSpPr>
          <p:nvPr>
            <p:ph type="body" sz="quarter" idx="15"/>
          </p:nvPr>
        </p:nvSpPr>
        <p:spPr>
          <a:xfrm>
            <a:off x="0" y="1311931"/>
            <a:ext cx="4571993" cy="1028777"/>
          </a:xfrm>
        </p:spPr>
        <p:txBody>
          <a:bodyPr/>
          <a:lstStyle/>
          <a:p>
            <a:r>
              <a:rPr lang="en-US" sz="2800" dirty="0">
                <a:solidFill>
                  <a:schemeClr val="tx1">
                    <a:lumMod val="85000"/>
                    <a:lumOff val="15000"/>
                  </a:schemeClr>
                </a:solidFill>
                <a:cs typeface="TH SarabunPSK"/>
              </a:rPr>
              <a:t>Understanding </a:t>
            </a:r>
          </a:p>
          <a:p>
            <a:r>
              <a:rPr lang="en-US" sz="2800" dirty="0">
                <a:solidFill>
                  <a:schemeClr val="tx1">
                    <a:lumMod val="85000"/>
                    <a:lumOff val="15000"/>
                  </a:schemeClr>
                </a:solidFill>
                <a:cs typeface="TH SarabunPSK"/>
              </a:rPr>
              <a:t>Heirs’ Property at the</a:t>
            </a:r>
          </a:p>
          <a:p>
            <a:r>
              <a:rPr lang="en-US" sz="2800" dirty="0">
                <a:solidFill>
                  <a:schemeClr val="tx1">
                    <a:lumMod val="85000"/>
                    <a:lumOff val="15000"/>
                  </a:schemeClr>
                </a:solidFill>
                <a:cs typeface="TH SarabunPSK"/>
              </a:rPr>
              <a:t> Community Level</a:t>
            </a:r>
          </a:p>
        </p:txBody>
      </p:sp>
      <p:sp>
        <p:nvSpPr>
          <p:cNvPr id="6" name="Text Placeholder 5">
            <a:extLst>
              <a:ext uri="{FF2B5EF4-FFF2-40B4-BE49-F238E27FC236}">
                <a16:creationId xmlns:a16="http://schemas.microsoft.com/office/drawing/2014/main" id="{480B80E7-8218-4EFC-8B75-3132E7EE9BB8}"/>
              </a:ext>
            </a:extLst>
          </p:cNvPr>
          <p:cNvSpPr>
            <a:spLocks noGrp="1"/>
          </p:cNvSpPr>
          <p:nvPr>
            <p:ph type="body" sz="quarter" idx="16"/>
          </p:nvPr>
        </p:nvSpPr>
        <p:spPr>
          <a:xfrm>
            <a:off x="-3" y="2886021"/>
            <a:ext cx="4571996" cy="444507"/>
          </a:xfrm>
        </p:spPr>
        <p:txBody>
          <a:bodyPr/>
          <a:lstStyle/>
          <a:p>
            <a:r>
              <a:rPr lang="en-US" sz="1800" dirty="0">
                <a:solidFill>
                  <a:srgbClr val="C05B53"/>
                </a:solidFill>
                <a:latin typeface="Livvic Black" pitchFamily="2" charset="0"/>
              </a:rPr>
              <a:t>August 28, 2024</a:t>
            </a:r>
          </a:p>
        </p:txBody>
      </p:sp>
      <p:sp>
        <p:nvSpPr>
          <p:cNvPr id="7" name="Text Placeholder 6">
            <a:extLst>
              <a:ext uri="{FF2B5EF4-FFF2-40B4-BE49-F238E27FC236}">
                <a16:creationId xmlns:a16="http://schemas.microsoft.com/office/drawing/2014/main" id="{A3AB50C6-B21E-470E-A48A-58EF538547AC}"/>
              </a:ext>
            </a:extLst>
          </p:cNvPr>
          <p:cNvSpPr>
            <a:spLocks noGrp="1"/>
          </p:cNvSpPr>
          <p:nvPr>
            <p:ph type="body" sz="quarter" idx="17"/>
          </p:nvPr>
        </p:nvSpPr>
        <p:spPr>
          <a:xfrm>
            <a:off x="14769" y="3527052"/>
            <a:ext cx="4571999" cy="349320"/>
          </a:xfrm>
        </p:spPr>
        <p:txBody>
          <a:bodyPr/>
          <a:lstStyle/>
          <a:p>
            <a:r>
              <a:rPr lang="en-US" sz="2000" b="1" dirty="0">
                <a:solidFill>
                  <a:schemeClr val="tx1">
                    <a:lumMod val="85000"/>
                    <a:lumOff val="15000"/>
                  </a:schemeClr>
                </a:solidFill>
                <a:latin typeface="Livvic" pitchFamily="2" charset="0"/>
              </a:rPr>
              <a:t>Virginia State University</a:t>
            </a:r>
          </a:p>
          <a:p>
            <a:r>
              <a:rPr lang="en-US" sz="2000" b="1" dirty="0">
                <a:solidFill>
                  <a:schemeClr val="tx1">
                    <a:lumMod val="85000"/>
                    <a:lumOff val="15000"/>
                  </a:schemeClr>
                </a:solidFill>
                <a:latin typeface="Livvic" pitchFamily="2" charset="0"/>
              </a:rPr>
              <a:t>Small Farm Outreach Program </a:t>
            </a:r>
          </a:p>
          <a:p>
            <a:r>
              <a:rPr lang="en-US" sz="1100" b="1" dirty="0">
                <a:solidFill>
                  <a:schemeClr val="tx1">
                    <a:lumMod val="85000"/>
                    <a:lumOff val="15000"/>
                  </a:schemeClr>
                </a:solidFill>
                <a:latin typeface="Livvic" pitchFamily="2" charset="0"/>
              </a:rPr>
              <a:t>VSU </a:t>
            </a:r>
            <a:r>
              <a:rPr lang="en-US" sz="1100" b="1" dirty="0" err="1">
                <a:solidFill>
                  <a:schemeClr val="tx1">
                    <a:lumMod val="85000"/>
                    <a:lumOff val="15000"/>
                  </a:schemeClr>
                </a:solidFill>
                <a:latin typeface="Livvic" pitchFamily="2" charset="0"/>
              </a:rPr>
              <a:t>Pavalion</a:t>
            </a:r>
            <a:endParaRPr lang="en-US" sz="1100" b="1">
              <a:solidFill>
                <a:schemeClr val="tx1">
                  <a:lumMod val="85000"/>
                  <a:lumOff val="15000"/>
                </a:schemeClr>
              </a:solidFill>
              <a:latin typeface="Livvic" pitchFamily="2" charset="0"/>
            </a:endParaRPr>
          </a:p>
          <a:p>
            <a:r>
              <a:rPr lang="en-US" sz="1100" b="1">
                <a:solidFill>
                  <a:schemeClr val="tx1">
                    <a:lumMod val="85000"/>
                    <a:lumOff val="15000"/>
                  </a:schemeClr>
                </a:solidFill>
                <a:latin typeface="Livvic" pitchFamily="2" charset="0"/>
              </a:rPr>
              <a:t>Randolph</a:t>
            </a:r>
            <a:r>
              <a:rPr lang="en-US" sz="1100" b="1" dirty="0">
                <a:solidFill>
                  <a:schemeClr val="tx1">
                    <a:lumMod val="85000"/>
                    <a:lumOff val="15000"/>
                  </a:schemeClr>
                </a:solidFill>
                <a:latin typeface="Livvic" pitchFamily="2" charset="0"/>
              </a:rPr>
              <a:t>, VA</a:t>
            </a:r>
          </a:p>
        </p:txBody>
      </p:sp>
      <p:pic>
        <p:nvPicPr>
          <p:cNvPr id="32" name="Picture 31" descr="Shape&#10;&#10;Description automatically generated with low confidence">
            <a:extLst>
              <a:ext uri="{FF2B5EF4-FFF2-40B4-BE49-F238E27FC236}">
                <a16:creationId xmlns:a16="http://schemas.microsoft.com/office/drawing/2014/main" id="{EADF41C0-036D-4D39-B65E-5F8CDF2A8470}"/>
              </a:ext>
            </a:extLst>
          </p:cNvPr>
          <p:cNvPicPr>
            <a:picLocks noChangeAspect="1"/>
          </p:cNvPicPr>
          <p:nvPr/>
        </p:nvPicPr>
        <p:blipFill>
          <a:blip r:embed="rId4"/>
          <a:stretch>
            <a:fillRect/>
          </a:stretch>
        </p:blipFill>
        <p:spPr>
          <a:xfrm>
            <a:off x="3198027" y="4474911"/>
            <a:ext cx="1160703" cy="559783"/>
          </a:xfrm>
          <a:prstGeom prst="rect">
            <a:avLst/>
          </a:prstGeom>
        </p:spPr>
      </p:pic>
      <p:pic>
        <p:nvPicPr>
          <p:cNvPr id="34" name="Picture 33" descr="Text&#10;&#10;Description automatically generated">
            <a:extLst>
              <a:ext uri="{FF2B5EF4-FFF2-40B4-BE49-F238E27FC236}">
                <a16:creationId xmlns:a16="http://schemas.microsoft.com/office/drawing/2014/main" id="{71152E35-9DAD-4E27-95C3-3B40F9C1528A}"/>
              </a:ext>
            </a:extLst>
          </p:cNvPr>
          <p:cNvPicPr>
            <a:picLocks noChangeAspect="1"/>
          </p:cNvPicPr>
          <p:nvPr/>
        </p:nvPicPr>
        <p:blipFill>
          <a:blip r:embed="rId5"/>
          <a:stretch>
            <a:fillRect/>
          </a:stretch>
        </p:blipFill>
        <p:spPr>
          <a:xfrm>
            <a:off x="207321" y="4549959"/>
            <a:ext cx="1497887" cy="396485"/>
          </a:xfrm>
          <a:prstGeom prst="rect">
            <a:avLst/>
          </a:prstGeom>
        </p:spPr>
      </p:pic>
      <p:pic>
        <p:nvPicPr>
          <p:cNvPr id="11" name="Picture 10" descr="Southern Extension Risk Management Education">
            <a:extLst>
              <a:ext uri="{FF2B5EF4-FFF2-40B4-BE49-F238E27FC236}">
                <a16:creationId xmlns:a16="http://schemas.microsoft.com/office/drawing/2014/main" id="{4DDF3FCE-6742-45B7-A4EC-DB98D6BB2A9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56797" y="4587068"/>
            <a:ext cx="1049451" cy="359376"/>
          </a:xfrm>
          <a:prstGeom prst="rect">
            <a:avLst/>
          </a:prstGeom>
          <a:noFill/>
          <a:ln>
            <a:noFill/>
          </a:ln>
        </p:spPr>
      </p:pic>
    </p:spTree>
    <p:extLst>
      <p:ext uri="{BB962C8B-B14F-4D97-AF65-F5344CB8AC3E}">
        <p14:creationId xmlns:p14="http://schemas.microsoft.com/office/powerpoint/2010/main" val="3691080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6"/>
          <p:cNvSpPr txBox="1">
            <a:spLocks noGrp="1"/>
          </p:cNvSpPr>
          <p:nvPr>
            <p:ph type="ctrTitle"/>
          </p:nvPr>
        </p:nvSpPr>
        <p:spPr>
          <a:xfrm>
            <a:off x="631875" y="842025"/>
            <a:ext cx="2871300" cy="644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1800"/>
              <a:buNone/>
            </a:pPr>
            <a:r>
              <a:rPr lang="en-US"/>
              <a:t>DECEDENT</a:t>
            </a:r>
            <a:endParaRPr/>
          </a:p>
        </p:txBody>
      </p:sp>
      <p:sp>
        <p:nvSpPr>
          <p:cNvPr id="240" name="Google Shape;240;p6"/>
          <p:cNvSpPr txBox="1">
            <a:spLocks noGrp="1"/>
          </p:cNvSpPr>
          <p:nvPr>
            <p:ph type="subTitle" idx="1"/>
          </p:nvPr>
        </p:nvSpPr>
        <p:spPr>
          <a:xfrm>
            <a:off x="631737" y="1410841"/>
            <a:ext cx="2480700" cy="537000"/>
          </a:xfrm>
          <a:prstGeom prst="rect">
            <a:avLst/>
          </a:prstGeom>
          <a:noFill/>
          <a:ln>
            <a:noFill/>
          </a:ln>
        </p:spPr>
        <p:txBody>
          <a:bodyPr spcFirstLastPara="1" wrap="square" lIns="91425" tIns="91425" rIns="91425" bIns="91425" anchor="t" anchorCtr="0">
            <a:noAutofit/>
          </a:bodyPr>
          <a:lstStyle/>
          <a:p>
            <a:pPr marL="17463" lvl="0" indent="-17463" algn="l" rtl="0">
              <a:lnSpc>
                <a:spcPct val="100000"/>
              </a:lnSpc>
              <a:spcBef>
                <a:spcPts val="0"/>
              </a:spcBef>
              <a:spcAft>
                <a:spcPts val="0"/>
              </a:spcAft>
              <a:buSzPts val="1000"/>
              <a:buNone/>
            </a:pPr>
            <a:r>
              <a:rPr lang="en-US"/>
              <a:t>Death of a property holder</a:t>
            </a:r>
            <a:endParaRPr/>
          </a:p>
        </p:txBody>
      </p:sp>
      <p:sp>
        <p:nvSpPr>
          <p:cNvPr id="241" name="Google Shape;241;p6"/>
          <p:cNvSpPr txBox="1">
            <a:spLocks noGrp="1"/>
          </p:cNvSpPr>
          <p:nvPr>
            <p:ph type="ctrTitle" idx="2"/>
          </p:nvPr>
        </p:nvSpPr>
        <p:spPr>
          <a:xfrm>
            <a:off x="4213664" y="842025"/>
            <a:ext cx="2697900" cy="644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1800"/>
              <a:buNone/>
            </a:pPr>
            <a:r>
              <a:rPr lang="en-US"/>
              <a:t>INTESTATE</a:t>
            </a:r>
            <a:endParaRPr/>
          </a:p>
        </p:txBody>
      </p:sp>
      <p:sp>
        <p:nvSpPr>
          <p:cNvPr id="242" name="Google Shape;242;p6"/>
          <p:cNvSpPr txBox="1">
            <a:spLocks noGrp="1"/>
          </p:cNvSpPr>
          <p:nvPr>
            <p:ph type="subTitle" idx="3"/>
          </p:nvPr>
        </p:nvSpPr>
        <p:spPr>
          <a:xfrm>
            <a:off x="4213664" y="1410841"/>
            <a:ext cx="2586000" cy="745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
              <a:buNone/>
            </a:pPr>
            <a:r>
              <a:rPr lang="en-US"/>
              <a:t>Lack of a will</a:t>
            </a:r>
            <a:endParaRPr/>
          </a:p>
        </p:txBody>
      </p:sp>
      <p:sp>
        <p:nvSpPr>
          <p:cNvPr id="243" name="Google Shape;243;p6"/>
          <p:cNvSpPr txBox="1">
            <a:spLocks noGrp="1"/>
          </p:cNvSpPr>
          <p:nvPr>
            <p:ph type="ctrTitle" idx="4"/>
          </p:nvPr>
        </p:nvSpPr>
        <p:spPr>
          <a:xfrm>
            <a:off x="631883" y="3331927"/>
            <a:ext cx="2871300" cy="644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1800"/>
              <a:buNone/>
            </a:pPr>
            <a:r>
              <a:rPr lang="en-US"/>
              <a:t>HEIRS</a:t>
            </a:r>
            <a:endParaRPr/>
          </a:p>
        </p:txBody>
      </p:sp>
      <p:sp>
        <p:nvSpPr>
          <p:cNvPr id="244" name="Google Shape;244;p6"/>
          <p:cNvSpPr txBox="1">
            <a:spLocks noGrp="1"/>
          </p:cNvSpPr>
          <p:nvPr>
            <p:ph type="subTitle" idx="5"/>
          </p:nvPr>
        </p:nvSpPr>
        <p:spPr>
          <a:xfrm>
            <a:off x="631884" y="3914208"/>
            <a:ext cx="2480700" cy="946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
              <a:buNone/>
            </a:pPr>
            <a:r>
              <a:rPr lang="en-US"/>
              <a:t>Family members related by blood, adoption, and/or marriage who inherit by law.</a:t>
            </a:r>
            <a:endParaRPr/>
          </a:p>
        </p:txBody>
      </p:sp>
      <p:sp>
        <p:nvSpPr>
          <p:cNvPr id="245" name="Google Shape;245;p6"/>
          <p:cNvSpPr txBox="1">
            <a:spLocks noGrp="1"/>
          </p:cNvSpPr>
          <p:nvPr>
            <p:ph type="body" idx="6"/>
          </p:nvPr>
        </p:nvSpPr>
        <p:spPr>
          <a:xfrm>
            <a:off x="4572000" y="3498209"/>
            <a:ext cx="4571999" cy="946200"/>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a:t>KEY TERMS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7"/>
          <p:cNvSpPr txBox="1">
            <a:spLocks noGrp="1"/>
          </p:cNvSpPr>
          <p:nvPr>
            <p:ph type="body" idx="1"/>
          </p:nvPr>
        </p:nvSpPr>
        <p:spPr>
          <a:xfrm>
            <a:off x="289932" y="1595438"/>
            <a:ext cx="5101218" cy="2346325"/>
          </a:xfrm>
          <a:prstGeom prst="rect">
            <a:avLst/>
          </a:prstGeom>
          <a:noFill/>
          <a:ln>
            <a:noFill/>
          </a:ln>
        </p:spPr>
        <p:txBody>
          <a:bodyPr spcFirstLastPara="1" wrap="square" lIns="91425" tIns="91425" rIns="91425" bIns="91425" anchor="t" anchorCtr="0">
            <a:noAutofit/>
          </a:bodyPr>
          <a:lstStyle/>
          <a:p>
            <a:pPr marL="0" marR="0" lvl="0" indent="0" algn="ctr" rtl="0">
              <a:lnSpc>
                <a:spcPct val="160000"/>
              </a:lnSpc>
              <a:spcBef>
                <a:spcPts val="0"/>
              </a:spcBef>
              <a:spcAft>
                <a:spcPts val="0"/>
              </a:spcAft>
              <a:buClr>
                <a:srgbClr val="000000"/>
              </a:buClr>
              <a:buSzPts val="2000"/>
              <a:buFont typeface="Arial"/>
              <a:buNone/>
            </a:pPr>
            <a:r>
              <a:rPr lang="en-US" sz="2000" b="1" i="0" u="none" strike="noStrike" cap="none" dirty="0">
                <a:solidFill>
                  <a:srgbClr val="595959"/>
                </a:solidFill>
                <a:latin typeface="Catamaran Light"/>
                <a:ea typeface="Catamaran Light"/>
                <a:cs typeface="Catamaran Light"/>
                <a:sym typeface="Catamaran Light"/>
              </a:rPr>
              <a:t>If you do not decide</a:t>
            </a:r>
            <a:endParaRPr dirty="0"/>
          </a:p>
          <a:p>
            <a:pPr marL="0" marR="0" lvl="0" indent="0" algn="ctr" rtl="0">
              <a:lnSpc>
                <a:spcPct val="160000"/>
              </a:lnSpc>
              <a:spcBef>
                <a:spcPts val="0"/>
              </a:spcBef>
              <a:spcAft>
                <a:spcPts val="0"/>
              </a:spcAft>
              <a:buClr>
                <a:srgbClr val="000000"/>
              </a:buClr>
              <a:buSzPts val="2000"/>
              <a:buFont typeface="Arial"/>
              <a:buNone/>
            </a:pPr>
            <a:r>
              <a:rPr lang="en-US" sz="2000" b="1" i="0" u="none" strike="noStrike" cap="none" dirty="0">
                <a:solidFill>
                  <a:srgbClr val="595959"/>
                </a:solidFill>
                <a:latin typeface="Catamaran Light"/>
                <a:ea typeface="Catamaran Light"/>
                <a:cs typeface="Catamaran Light"/>
                <a:sym typeface="Catamaran Light"/>
              </a:rPr>
              <a:t> how you want your estate divided, </a:t>
            </a:r>
            <a:endParaRPr dirty="0"/>
          </a:p>
          <a:p>
            <a:pPr marL="0" marR="0" lvl="0" indent="0" algn="ctr" rtl="0">
              <a:lnSpc>
                <a:spcPct val="160000"/>
              </a:lnSpc>
              <a:spcBef>
                <a:spcPts val="0"/>
              </a:spcBef>
              <a:spcAft>
                <a:spcPts val="0"/>
              </a:spcAft>
              <a:buClr>
                <a:srgbClr val="000000"/>
              </a:buClr>
              <a:buSzPts val="2000"/>
              <a:buFont typeface="Arial"/>
              <a:buNone/>
            </a:pPr>
            <a:r>
              <a:rPr lang="en-US" sz="2000" b="1" i="0" u="none" strike="noStrike" cap="none" dirty="0">
                <a:solidFill>
                  <a:srgbClr val="595959"/>
                </a:solidFill>
                <a:latin typeface="Catamaran Light"/>
                <a:ea typeface="Catamaran Light"/>
                <a:cs typeface="Catamaran Light"/>
                <a:sym typeface="Catamaran Light"/>
              </a:rPr>
              <a:t>the state where your property is located will divide based on intestate succession law</a:t>
            </a:r>
            <a:endParaRPr dirty="0"/>
          </a:p>
        </p:txBody>
      </p:sp>
      <p:sp>
        <p:nvSpPr>
          <p:cNvPr id="251" name="Google Shape;251;p7"/>
          <p:cNvSpPr txBox="1">
            <a:spLocks noGrp="1"/>
          </p:cNvSpPr>
          <p:nvPr>
            <p:ph type="body" idx="2"/>
          </p:nvPr>
        </p:nvSpPr>
        <p:spPr>
          <a:xfrm>
            <a:off x="817563" y="125776"/>
            <a:ext cx="8326437" cy="353496"/>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200"/>
              <a:buNone/>
            </a:pPr>
            <a:r>
              <a:rPr lang="en-US"/>
              <a:t>Important</a:t>
            </a:r>
            <a:endParaRPr/>
          </a:p>
        </p:txBody>
      </p:sp>
      <p:pic>
        <p:nvPicPr>
          <p:cNvPr id="252" name="Google Shape;252;p7" descr="Icon  Description automatically generated"/>
          <p:cNvPicPr preferRelativeResize="0">
            <a:picLocks noGrp="1"/>
          </p:cNvPicPr>
          <p:nvPr>
            <p:ph type="pic" idx="3"/>
          </p:nvPr>
        </p:nvPicPr>
        <p:blipFill rotWithShape="1">
          <a:blip r:embed="rId3">
            <a:alphaModFix/>
          </a:blip>
          <a:srcRect t="410" b="410"/>
          <a:stretch/>
        </p:blipFill>
        <p:spPr>
          <a:xfrm>
            <a:off x="5146675" y="627063"/>
            <a:ext cx="3870325" cy="38385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30"/>
          <p:cNvSpPr/>
          <p:nvPr/>
        </p:nvSpPr>
        <p:spPr>
          <a:xfrm rot="5400000">
            <a:off x="2685752" y="-1771351"/>
            <a:ext cx="3772497"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30"/>
          <p:cNvSpPr/>
          <p:nvPr/>
        </p:nvSpPr>
        <p:spPr>
          <a:xfrm rot="10800000" flipH="1">
            <a:off x="96167" y="79426"/>
            <a:ext cx="4561558"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p30"/>
          <p:cNvSpPr txBox="1">
            <a:spLocks noGrp="1"/>
          </p:cNvSpPr>
          <p:nvPr>
            <p:ph type="title"/>
          </p:nvPr>
        </p:nvSpPr>
        <p:spPr>
          <a:xfrm>
            <a:off x="96167" y="313292"/>
            <a:ext cx="8520600" cy="318976"/>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Fractional Ownership</a:t>
            </a:r>
            <a:endParaRPr>
              <a:solidFill>
                <a:schemeClr val="lt1"/>
              </a:solidFill>
            </a:endParaRPr>
          </a:p>
        </p:txBody>
      </p:sp>
      <p:sp>
        <p:nvSpPr>
          <p:cNvPr id="458" name="Google Shape;458;p30"/>
          <p:cNvSpPr>
            <a:spLocks noGrp="1"/>
          </p:cNvSpPr>
          <p:nvPr>
            <p:ph type="pic" idx="2"/>
          </p:nvPr>
        </p:nvSpPr>
        <p:spPr>
          <a:xfrm>
            <a:off x="5900738" y="0"/>
            <a:ext cx="3243262" cy="1517227"/>
          </a:xfrm>
          <a:prstGeom prst="rect">
            <a:avLst/>
          </a:prstGeom>
          <a:noFill/>
          <a:ln>
            <a:noFill/>
          </a:ln>
        </p:spPr>
        <p:txBody>
          <a:bodyPr/>
          <a:lstStyle/>
          <a:p>
            <a:endParaRPr lang="en-US"/>
          </a:p>
        </p:txBody>
      </p:sp>
      <p:sp>
        <p:nvSpPr>
          <p:cNvPr id="459" name="Google Shape;459;p30"/>
          <p:cNvSpPr txBox="1">
            <a:spLocks noGrp="1"/>
          </p:cNvSpPr>
          <p:nvPr>
            <p:ph type="body" idx="1"/>
          </p:nvPr>
        </p:nvSpPr>
        <p:spPr>
          <a:xfrm>
            <a:off x="96838" y="1066800"/>
            <a:ext cx="5389562" cy="3738563"/>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lt1"/>
              </a:buClr>
              <a:buSzPts val="1200"/>
              <a:buNone/>
            </a:pPr>
            <a:r>
              <a:rPr lang="en-US" sz="2400">
                <a:solidFill>
                  <a:schemeClr val="lt1"/>
                </a:solidFill>
              </a:rPr>
              <a:t>The </a:t>
            </a:r>
            <a:r>
              <a:rPr lang="en-US" sz="3200" b="1">
                <a:solidFill>
                  <a:schemeClr val="lt1"/>
                </a:solidFill>
              </a:rPr>
              <a:t>SIZE</a:t>
            </a:r>
            <a:r>
              <a:rPr lang="en-US" sz="2400">
                <a:solidFill>
                  <a:schemeClr val="lt1"/>
                </a:solidFill>
              </a:rPr>
              <a:t> of each heirs’ fractional ownership interest depends on several factors such as:</a:t>
            </a:r>
            <a:endParaRPr/>
          </a:p>
          <a:p>
            <a:pPr marL="342900" lvl="0" indent="-342900" algn="l" rtl="0">
              <a:lnSpc>
                <a:spcPct val="115000"/>
              </a:lnSpc>
              <a:spcBef>
                <a:spcPts val="1600"/>
              </a:spcBef>
              <a:spcAft>
                <a:spcPts val="0"/>
              </a:spcAft>
              <a:buClr>
                <a:schemeClr val="lt1"/>
              </a:buClr>
              <a:buSzPts val="1200"/>
              <a:buFont typeface="Arial"/>
              <a:buChar char="•"/>
            </a:pPr>
            <a:r>
              <a:rPr lang="en-US" sz="2000">
                <a:solidFill>
                  <a:schemeClr val="lt1"/>
                </a:solidFill>
                <a:latin typeface="Catamaran Light"/>
                <a:ea typeface="Catamaran Light"/>
                <a:cs typeface="Catamaran Light"/>
                <a:sym typeface="Catamaran Light"/>
              </a:rPr>
              <a:t>How many generations removed is an heir from the original deceased landowner?</a:t>
            </a:r>
            <a:endParaRPr/>
          </a:p>
          <a:p>
            <a:pPr marL="342900" lvl="0" indent="-342900" algn="l" rtl="0">
              <a:lnSpc>
                <a:spcPct val="115000"/>
              </a:lnSpc>
              <a:spcBef>
                <a:spcPts val="1600"/>
              </a:spcBef>
              <a:spcAft>
                <a:spcPts val="0"/>
              </a:spcAft>
              <a:buClr>
                <a:schemeClr val="lt1"/>
              </a:buClr>
              <a:buSzPts val="1200"/>
              <a:buFont typeface="Arial"/>
              <a:buChar char="•"/>
            </a:pPr>
            <a:r>
              <a:rPr lang="en-US" sz="2000" i="0" u="none" strike="noStrike" cap="none">
                <a:solidFill>
                  <a:schemeClr val="lt1"/>
                </a:solidFill>
                <a:latin typeface="Catamaran Light"/>
                <a:ea typeface="Catamaran Light"/>
                <a:cs typeface="Catamaran Light"/>
                <a:sym typeface="Catamaran Light"/>
              </a:rPr>
              <a:t>How many </a:t>
            </a:r>
            <a:r>
              <a:rPr lang="en-US" sz="2000">
                <a:solidFill>
                  <a:schemeClr val="lt1"/>
                </a:solidFill>
                <a:latin typeface="Catamaran Light"/>
                <a:ea typeface="Catamaran Light"/>
                <a:cs typeface="Catamaran Light"/>
                <a:sym typeface="Catamaran Light"/>
              </a:rPr>
              <a:t>heirs can rightfully take their inheritance at a specific point in time?</a:t>
            </a:r>
            <a:endParaRPr sz="2000" i="0" u="none" strike="noStrike" cap="none">
              <a:solidFill>
                <a:schemeClr val="lt1"/>
              </a:solidFill>
              <a:latin typeface="Catamaran Light"/>
              <a:ea typeface="Catamaran Light"/>
              <a:cs typeface="Catamaran Light"/>
              <a:sym typeface="Catamaran Light"/>
            </a:endParaRPr>
          </a:p>
          <a:p>
            <a:pPr marL="0" lvl="0" indent="0" algn="l" rtl="0">
              <a:lnSpc>
                <a:spcPct val="115000"/>
              </a:lnSpc>
              <a:spcBef>
                <a:spcPts val="1600"/>
              </a:spcBef>
              <a:spcAft>
                <a:spcPts val="1600"/>
              </a:spcAft>
              <a:buClr>
                <a:schemeClr val="lt1"/>
              </a:buClr>
              <a:buSzPts val="1200"/>
              <a:buNone/>
            </a:pPr>
            <a:endParaRPr sz="2000">
              <a:solidFill>
                <a:schemeClr val="lt1"/>
              </a:solidFill>
            </a:endParaRPr>
          </a:p>
        </p:txBody>
      </p:sp>
      <p:pic>
        <p:nvPicPr>
          <p:cNvPr id="460" name="Google Shape;460;p30" descr="Chart, pie chart  Description automatically generated"/>
          <p:cNvPicPr preferRelativeResize="0"/>
          <p:nvPr/>
        </p:nvPicPr>
        <p:blipFill rotWithShape="1">
          <a:blip r:embed="rId3">
            <a:alphaModFix/>
          </a:blip>
          <a:srcRect/>
          <a:stretch/>
        </p:blipFill>
        <p:spPr>
          <a:xfrm>
            <a:off x="5462780" y="31159"/>
            <a:ext cx="3681220" cy="207068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31"/>
          <p:cNvSpPr/>
          <p:nvPr/>
        </p:nvSpPr>
        <p:spPr>
          <a:xfrm rot="10800000" flipH="1">
            <a:off x="96166" y="79426"/>
            <a:ext cx="8914483" cy="892124"/>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31"/>
          <p:cNvSpPr txBox="1">
            <a:spLocks noGrp="1"/>
          </p:cNvSpPr>
          <p:nvPr>
            <p:ph type="body" idx="1"/>
          </p:nvPr>
        </p:nvSpPr>
        <p:spPr>
          <a:xfrm>
            <a:off x="308345" y="5113"/>
            <a:ext cx="8702304" cy="722313"/>
          </a:xfrm>
          <a:prstGeom prst="rect">
            <a:avLst/>
          </a:prstGeom>
          <a:noFill/>
          <a:ln>
            <a:noFill/>
          </a:ln>
        </p:spPr>
        <p:txBody>
          <a:bodyPr spcFirstLastPara="1" wrap="square" lIns="91425" tIns="91425" rIns="91425" bIns="91425" anchor="t" anchorCtr="0">
            <a:noAutofit/>
          </a:bodyPr>
          <a:lstStyle/>
          <a:p>
            <a:pPr marL="152400" lvl="0" indent="0" algn="l" rtl="0">
              <a:lnSpc>
                <a:spcPct val="100000"/>
              </a:lnSpc>
              <a:spcBef>
                <a:spcPts val="0"/>
              </a:spcBef>
              <a:spcAft>
                <a:spcPts val="0"/>
              </a:spcAft>
              <a:buSzPts val="1200"/>
              <a:buNone/>
            </a:pPr>
            <a:r>
              <a:rPr lang="en-US">
                <a:solidFill>
                  <a:schemeClr val="lt1"/>
                </a:solidFill>
              </a:rPr>
              <a:t>Time:  </a:t>
            </a:r>
            <a:br>
              <a:rPr lang="en-US">
                <a:solidFill>
                  <a:schemeClr val="lt1"/>
                </a:solidFill>
              </a:rPr>
            </a:br>
            <a:r>
              <a:rPr lang="en-US">
                <a:solidFill>
                  <a:schemeClr val="lt1"/>
                </a:solidFill>
              </a:rPr>
              <a:t>Across Generations, Things Get Complicated!</a:t>
            </a:r>
            <a:endParaRPr/>
          </a:p>
        </p:txBody>
      </p:sp>
      <p:pic>
        <p:nvPicPr>
          <p:cNvPr id="467" name="Google Shape;467;p31"/>
          <p:cNvPicPr preferRelativeResize="0"/>
          <p:nvPr/>
        </p:nvPicPr>
        <p:blipFill rotWithShape="1">
          <a:blip r:embed="rId3">
            <a:alphaModFix/>
          </a:blip>
          <a:srcRect/>
          <a:stretch/>
        </p:blipFill>
        <p:spPr>
          <a:xfrm>
            <a:off x="2162227" y="1105203"/>
            <a:ext cx="6524626" cy="3796146"/>
          </a:xfrm>
          <a:prstGeom prst="rect">
            <a:avLst/>
          </a:prstGeom>
          <a:noFill/>
          <a:ln>
            <a:noFill/>
          </a:ln>
        </p:spPr>
      </p:pic>
      <p:sp>
        <p:nvSpPr>
          <p:cNvPr id="468" name="Google Shape;468;p31"/>
          <p:cNvSpPr txBox="1"/>
          <p:nvPr/>
        </p:nvSpPr>
        <p:spPr>
          <a:xfrm>
            <a:off x="362954" y="1198179"/>
            <a:ext cx="1136719" cy="3153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Parents</a:t>
            </a:r>
            <a:endParaRPr sz="1400" b="0" i="0" u="none" strike="noStrike" cap="none">
              <a:solidFill>
                <a:srgbClr val="000000"/>
              </a:solidFill>
              <a:latin typeface="Arial"/>
              <a:ea typeface="Arial"/>
              <a:cs typeface="Arial"/>
              <a:sym typeface="Arial"/>
            </a:endParaRPr>
          </a:p>
        </p:txBody>
      </p:sp>
      <p:sp>
        <p:nvSpPr>
          <p:cNvPr id="469" name="Google Shape;469;p31"/>
          <p:cNvSpPr txBox="1"/>
          <p:nvPr/>
        </p:nvSpPr>
        <p:spPr>
          <a:xfrm>
            <a:off x="362954" y="1791028"/>
            <a:ext cx="1136719" cy="3153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Children</a:t>
            </a:r>
            <a:endParaRPr sz="1400" b="0" i="0" u="none" strike="noStrike" cap="none">
              <a:solidFill>
                <a:srgbClr val="000000"/>
              </a:solidFill>
              <a:latin typeface="Arial"/>
              <a:ea typeface="Arial"/>
              <a:cs typeface="Arial"/>
              <a:sym typeface="Arial"/>
            </a:endParaRPr>
          </a:p>
        </p:txBody>
      </p:sp>
      <p:sp>
        <p:nvSpPr>
          <p:cNvPr id="470" name="Google Shape;470;p31"/>
          <p:cNvSpPr txBox="1"/>
          <p:nvPr/>
        </p:nvSpPr>
        <p:spPr>
          <a:xfrm>
            <a:off x="362953" y="4299233"/>
            <a:ext cx="186038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Great-grandchildren</a:t>
            </a:r>
            <a:endParaRPr sz="1400" b="0" i="0" u="none" strike="noStrike" cap="none">
              <a:solidFill>
                <a:srgbClr val="000000"/>
              </a:solidFill>
              <a:latin typeface="Arial"/>
              <a:ea typeface="Arial"/>
              <a:cs typeface="Arial"/>
              <a:sym typeface="Arial"/>
            </a:endParaRPr>
          </a:p>
        </p:txBody>
      </p:sp>
      <p:sp>
        <p:nvSpPr>
          <p:cNvPr id="471" name="Google Shape;471;p31"/>
          <p:cNvSpPr txBox="1"/>
          <p:nvPr/>
        </p:nvSpPr>
        <p:spPr>
          <a:xfrm>
            <a:off x="362953" y="2829417"/>
            <a:ext cx="14185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Grandchildren</a:t>
            </a:r>
            <a:endParaRPr sz="1400" b="0" i="0" u="none" strike="noStrike" cap="none">
              <a:solidFill>
                <a:srgbClr val="000000"/>
              </a:solidFill>
              <a:latin typeface="Arial"/>
              <a:ea typeface="Arial"/>
              <a:cs typeface="Arial"/>
              <a:sym typeface="Arial"/>
            </a:endParaRPr>
          </a:p>
        </p:txBody>
      </p:sp>
      <p:sp>
        <p:nvSpPr>
          <p:cNvPr id="472" name="Google Shape;472;p31"/>
          <p:cNvSpPr txBox="1"/>
          <p:nvPr/>
        </p:nvSpPr>
        <p:spPr>
          <a:xfrm>
            <a:off x="7137480" y="3510769"/>
            <a:ext cx="1127760"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100" b="0" i="1" u="none" strike="noStrike" cap="none">
                <a:solidFill>
                  <a:srgbClr val="000000"/>
                </a:solidFill>
                <a:latin typeface="Arial"/>
                <a:ea typeface="Arial"/>
                <a:cs typeface="Arial"/>
                <a:sym typeface="Arial"/>
              </a:rPr>
              <a:t>Rounded</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32"/>
          <p:cNvSpPr/>
          <p:nvPr/>
        </p:nvSpPr>
        <p:spPr>
          <a:xfrm rot="5400000">
            <a:off x="2685752" y="-1771351"/>
            <a:ext cx="3772497"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p32"/>
          <p:cNvSpPr txBox="1">
            <a:spLocks noGrp="1"/>
          </p:cNvSpPr>
          <p:nvPr>
            <p:ph type="title"/>
          </p:nvPr>
        </p:nvSpPr>
        <p:spPr>
          <a:xfrm>
            <a:off x="96838" y="292195"/>
            <a:ext cx="8520600" cy="318976"/>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dirty="0">
                <a:solidFill>
                  <a:schemeClr val="lt1"/>
                </a:solidFill>
              </a:rPr>
              <a:t>Distance Causes Challenges</a:t>
            </a:r>
            <a:endParaRPr dirty="0">
              <a:solidFill>
                <a:schemeClr val="lt1"/>
              </a:solidFill>
            </a:endParaRPr>
          </a:p>
        </p:txBody>
      </p:sp>
      <p:sp>
        <p:nvSpPr>
          <p:cNvPr id="479" name="Google Shape;479;p32"/>
          <p:cNvSpPr>
            <a:spLocks noGrp="1"/>
          </p:cNvSpPr>
          <p:nvPr>
            <p:ph type="pic" idx="2"/>
          </p:nvPr>
        </p:nvSpPr>
        <p:spPr>
          <a:xfrm>
            <a:off x="5900738" y="1052513"/>
            <a:ext cx="3243262" cy="3752850"/>
          </a:xfrm>
          <a:prstGeom prst="rect">
            <a:avLst/>
          </a:prstGeom>
          <a:noFill/>
          <a:ln>
            <a:noFill/>
          </a:ln>
        </p:spPr>
        <p:txBody>
          <a:bodyPr/>
          <a:lstStyle/>
          <a:p>
            <a:endParaRPr lang="en-US"/>
          </a:p>
        </p:txBody>
      </p:sp>
      <p:sp>
        <p:nvSpPr>
          <p:cNvPr id="480" name="Google Shape;480;p32"/>
          <p:cNvSpPr txBox="1">
            <a:spLocks noGrp="1"/>
          </p:cNvSpPr>
          <p:nvPr>
            <p:ph type="body" idx="1"/>
          </p:nvPr>
        </p:nvSpPr>
        <p:spPr>
          <a:xfrm>
            <a:off x="165946" y="887041"/>
            <a:ext cx="3389997" cy="3964264"/>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lt1"/>
              </a:buClr>
              <a:buSzPts val="1200"/>
              <a:buNone/>
            </a:pPr>
            <a:r>
              <a:rPr lang="en-US" sz="2000" dirty="0">
                <a:solidFill>
                  <a:schemeClr val="lt1"/>
                </a:solidFill>
              </a:rPr>
              <a:t>Heirs may not all live on or near the land.</a:t>
            </a:r>
            <a:endParaRPr dirty="0"/>
          </a:p>
          <a:p>
            <a:pPr marL="0" lvl="0" indent="0" algn="l" rtl="0">
              <a:lnSpc>
                <a:spcPct val="115000"/>
              </a:lnSpc>
              <a:spcBef>
                <a:spcPts val="1600"/>
              </a:spcBef>
              <a:spcAft>
                <a:spcPts val="0"/>
              </a:spcAft>
              <a:buClr>
                <a:schemeClr val="lt1"/>
              </a:buClr>
              <a:buSzPts val="1200"/>
              <a:buNone/>
            </a:pPr>
            <a:endParaRPr sz="2000" dirty="0">
              <a:solidFill>
                <a:schemeClr val="lt1"/>
              </a:solidFill>
            </a:endParaRPr>
          </a:p>
          <a:p>
            <a:pPr marL="0" lvl="0" indent="0" algn="l" rtl="0">
              <a:lnSpc>
                <a:spcPct val="115000"/>
              </a:lnSpc>
              <a:spcBef>
                <a:spcPts val="1600"/>
              </a:spcBef>
              <a:spcAft>
                <a:spcPts val="1600"/>
              </a:spcAft>
              <a:buClr>
                <a:schemeClr val="lt1"/>
              </a:buClr>
              <a:buSzPts val="1200"/>
              <a:buNone/>
            </a:pPr>
            <a:r>
              <a:rPr lang="en-US" sz="2000" dirty="0">
                <a:solidFill>
                  <a:schemeClr val="lt1"/>
                </a:solidFill>
              </a:rPr>
              <a:t>Distance can lead to disinterest.</a:t>
            </a:r>
          </a:p>
          <a:p>
            <a:pPr marL="0" lvl="0" indent="0" algn="l" rtl="0">
              <a:lnSpc>
                <a:spcPct val="115000"/>
              </a:lnSpc>
              <a:spcBef>
                <a:spcPts val="1600"/>
              </a:spcBef>
              <a:spcAft>
                <a:spcPts val="1600"/>
              </a:spcAft>
              <a:buClr>
                <a:schemeClr val="lt1"/>
              </a:buClr>
              <a:buSzPts val="1200"/>
              <a:buNone/>
            </a:pPr>
            <a:r>
              <a:rPr lang="en-US" sz="1600" dirty="0"/>
              <a:t>(Stars are just an example showing how families can become geographically scattered.)</a:t>
            </a:r>
          </a:p>
          <a:p>
            <a:pPr marL="0" lvl="0" indent="0" algn="l" rtl="0">
              <a:lnSpc>
                <a:spcPct val="115000"/>
              </a:lnSpc>
              <a:spcBef>
                <a:spcPts val="1600"/>
              </a:spcBef>
              <a:spcAft>
                <a:spcPts val="1600"/>
              </a:spcAft>
              <a:buClr>
                <a:schemeClr val="lt1"/>
              </a:buClr>
              <a:buSzPts val="1200"/>
              <a:buNone/>
            </a:pPr>
            <a:endParaRPr dirty="0"/>
          </a:p>
        </p:txBody>
      </p:sp>
      <p:pic>
        <p:nvPicPr>
          <p:cNvPr id="481" name="Google Shape;481;p32" descr="Map  Description automatically generated with medium confidence"/>
          <p:cNvPicPr preferRelativeResize="0"/>
          <p:nvPr/>
        </p:nvPicPr>
        <p:blipFill rotWithShape="1">
          <a:blip r:embed="rId3">
            <a:alphaModFix/>
            <a:extLst>
              <a:ext uri="{BEBA8EAE-BF5A-486C-A8C5-ECC9F3942E4B}">
                <a14:imgProps xmlns:a14="http://schemas.microsoft.com/office/drawing/2010/main">
                  <a14:imgLayer r:embed="rId4">
                    <a14:imgEffect>
                      <a14:brightnessContrast bright="20000" contrast="-40000"/>
                    </a14:imgEffect>
                  </a14:imgLayer>
                </a14:imgProps>
              </a:ext>
            </a:extLst>
          </a:blip>
          <a:srcRect/>
          <a:stretch/>
        </p:blipFill>
        <p:spPr>
          <a:xfrm>
            <a:off x="3447496" y="1051154"/>
            <a:ext cx="5578062" cy="3449102"/>
          </a:xfrm>
          <a:prstGeom prst="rect">
            <a:avLst/>
          </a:prstGeom>
          <a:noFill/>
          <a:ln>
            <a:noFill/>
          </a:ln>
        </p:spPr>
      </p:pic>
      <p:sp>
        <p:nvSpPr>
          <p:cNvPr id="483" name="Google Shape;483;p32"/>
          <p:cNvSpPr/>
          <p:nvPr/>
        </p:nvSpPr>
        <p:spPr>
          <a:xfrm>
            <a:off x="7985235" y="1911292"/>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4" name="Google Shape;484;p32"/>
          <p:cNvSpPr/>
          <p:nvPr/>
        </p:nvSpPr>
        <p:spPr>
          <a:xfrm>
            <a:off x="7464877" y="3453009"/>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5" name="Google Shape;485;p32"/>
          <p:cNvSpPr/>
          <p:nvPr/>
        </p:nvSpPr>
        <p:spPr>
          <a:xfrm>
            <a:off x="4805856" y="2263389"/>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6" name="Google Shape;486;p32"/>
          <p:cNvSpPr/>
          <p:nvPr/>
        </p:nvSpPr>
        <p:spPr>
          <a:xfrm>
            <a:off x="7086582" y="3462245"/>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7" name="Google Shape;487;p32"/>
          <p:cNvSpPr/>
          <p:nvPr/>
        </p:nvSpPr>
        <p:spPr>
          <a:xfrm>
            <a:off x="6512909" y="3678626"/>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8" name="Google Shape;488;p32"/>
          <p:cNvSpPr/>
          <p:nvPr/>
        </p:nvSpPr>
        <p:spPr>
          <a:xfrm>
            <a:off x="6658209" y="3810679"/>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9" name="Google Shape;489;p32"/>
          <p:cNvSpPr/>
          <p:nvPr/>
        </p:nvSpPr>
        <p:spPr>
          <a:xfrm>
            <a:off x="6545251" y="3630936"/>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90" name="Google Shape;490;p32"/>
          <p:cNvSpPr/>
          <p:nvPr/>
        </p:nvSpPr>
        <p:spPr>
          <a:xfrm>
            <a:off x="6466425" y="3709820"/>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91" name="Google Shape;491;p32"/>
          <p:cNvSpPr/>
          <p:nvPr/>
        </p:nvSpPr>
        <p:spPr>
          <a:xfrm>
            <a:off x="6443183" y="3660520"/>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92" name="Google Shape;492;p32"/>
          <p:cNvSpPr/>
          <p:nvPr/>
        </p:nvSpPr>
        <p:spPr>
          <a:xfrm>
            <a:off x="6505838" y="3558113"/>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93" name="Google Shape;493;p32"/>
          <p:cNvSpPr/>
          <p:nvPr/>
        </p:nvSpPr>
        <p:spPr>
          <a:xfrm>
            <a:off x="6426393" y="3587697"/>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94" name="Google Shape;494;p32"/>
          <p:cNvSpPr/>
          <p:nvPr/>
        </p:nvSpPr>
        <p:spPr>
          <a:xfrm>
            <a:off x="6737036" y="3254904"/>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95" name="Google Shape;495;p32"/>
          <p:cNvSpPr/>
          <p:nvPr/>
        </p:nvSpPr>
        <p:spPr>
          <a:xfrm>
            <a:off x="6487415" y="2813111"/>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96" name="Google Shape;496;p32"/>
          <p:cNvSpPr/>
          <p:nvPr/>
        </p:nvSpPr>
        <p:spPr>
          <a:xfrm>
            <a:off x="4571999" y="3163975"/>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 name="Google Shape;496;p32">
            <a:extLst>
              <a:ext uri="{FF2B5EF4-FFF2-40B4-BE49-F238E27FC236}">
                <a16:creationId xmlns:a16="http://schemas.microsoft.com/office/drawing/2014/main" id="{0D4D2375-5391-4C78-A045-49EDDF57A96B}"/>
              </a:ext>
            </a:extLst>
          </p:cNvPr>
          <p:cNvSpPr/>
          <p:nvPr/>
        </p:nvSpPr>
        <p:spPr>
          <a:xfrm>
            <a:off x="133604" y="3615055"/>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6" name="Google Shape;276;p10"/>
          <p:cNvSpPr txBox="1">
            <a:spLocks noGrp="1"/>
          </p:cNvSpPr>
          <p:nvPr>
            <p:ph type="body" idx="2"/>
          </p:nvPr>
        </p:nvSpPr>
        <p:spPr>
          <a:xfrm>
            <a:off x="0" y="1676400"/>
            <a:ext cx="3497262" cy="895350"/>
          </a:xfrm>
          <a:prstGeom prst="rect">
            <a:avLst/>
          </a:prstGeom>
          <a:noFill/>
          <a:ln>
            <a:noFill/>
          </a:ln>
        </p:spPr>
        <p:txBody>
          <a:bodyPr spcFirstLastPara="1" wrap="square" lIns="91425" tIns="91425" rIns="91425" bIns="91425" anchor="t" anchorCtr="0">
            <a:noAutofit/>
          </a:bodyPr>
          <a:lstStyle/>
          <a:p>
            <a:pPr marL="152400" lvl="0" indent="0" algn="ctr" rtl="0">
              <a:lnSpc>
                <a:spcPct val="115000"/>
              </a:lnSpc>
              <a:spcBef>
                <a:spcPts val="0"/>
              </a:spcBef>
              <a:spcAft>
                <a:spcPts val="0"/>
              </a:spcAft>
              <a:buSzPts val="1200"/>
              <a:buNone/>
            </a:pPr>
            <a:r>
              <a:rPr lang="en-US" dirty="0"/>
              <a:t>Heirs’ Property </a:t>
            </a:r>
            <a:br>
              <a:rPr lang="en-US" dirty="0"/>
            </a:br>
            <a:r>
              <a:rPr lang="en-US" dirty="0"/>
              <a:t>in the </a:t>
            </a:r>
            <a:endParaRPr dirty="0"/>
          </a:p>
          <a:p>
            <a:pPr marL="152400" lvl="0" indent="0" algn="ctr" rtl="0">
              <a:lnSpc>
                <a:spcPct val="115000"/>
              </a:lnSpc>
              <a:spcBef>
                <a:spcPts val="0"/>
              </a:spcBef>
              <a:spcAft>
                <a:spcPts val="0"/>
              </a:spcAft>
              <a:buSzPts val="1200"/>
              <a:buNone/>
            </a:pPr>
            <a:r>
              <a:rPr lang="en-US" dirty="0"/>
              <a:t>Southeast</a:t>
            </a:r>
            <a:endParaRPr dirty="0"/>
          </a:p>
        </p:txBody>
      </p:sp>
      <p:sp>
        <p:nvSpPr>
          <p:cNvPr id="3" name="Text Placeholder 2">
            <a:extLst>
              <a:ext uri="{FF2B5EF4-FFF2-40B4-BE49-F238E27FC236}">
                <a16:creationId xmlns:a16="http://schemas.microsoft.com/office/drawing/2014/main" id="{992F1F3D-AEE4-40BF-94B5-B1578F060FEE}"/>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A1B0ECC1-9CE2-46B9-AADA-A6280EA34209}"/>
              </a:ext>
            </a:extLst>
          </p:cNvPr>
          <p:cNvPicPr>
            <a:picLocks noChangeAspect="1"/>
          </p:cNvPicPr>
          <p:nvPr/>
        </p:nvPicPr>
        <p:blipFill>
          <a:blip r:embed="rId3"/>
          <a:stretch>
            <a:fillRect/>
          </a:stretch>
        </p:blipFill>
        <p:spPr>
          <a:xfrm>
            <a:off x="3418774" y="0"/>
            <a:ext cx="5887851" cy="51435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7" name="Picture 6">
            <a:extLst>
              <a:ext uri="{FF2B5EF4-FFF2-40B4-BE49-F238E27FC236}">
                <a16:creationId xmlns:a16="http://schemas.microsoft.com/office/drawing/2014/main" id="{914E5F89-02C3-4DA0-A24C-F06E3DC1A971}"/>
              </a:ext>
            </a:extLst>
          </p:cNvPr>
          <p:cNvPicPr>
            <a:picLocks noChangeAspect="1"/>
          </p:cNvPicPr>
          <p:nvPr/>
        </p:nvPicPr>
        <p:blipFill rotWithShape="1">
          <a:blip r:embed="rId3"/>
          <a:srcRect t="15545"/>
          <a:stretch/>
        </p:blipFill>
        <p:spPr>
          <a:xfrm>
            <a:off x="25390" y="1237789"/>
            <a:ext cx="9144000" cy="3679758"/>
          </a:xfrm>
          <a:prstGeom prst="rect">
            <a:avLst/>
          </a:prstGeom>
        </p:spPr>
      </p:pic>
      <p:pic>
        <p:nvPicPr>
          <p:cNvPr id="9" name="Picture 8">
            <a:extLst>
              <a:ext uri="{FF2B5EF4-FFF2-40B4-BE49-F238E27FC236}">
                <a16:creationId xmlns:a16="http://schemas.microsoft.com/office/drawing/2014/main" id="{37B445C4-6736-4894-A760-E0CF9A827937}"/>
              </a:ext>
            </a:extLst>
          </p:cNvPr>
          <p:cNvPicPr>
            <a:picLocks noChangeAspect="1"/>
          </p:cNvPicPr>
          <p:nvPr/>
        </p:nvPicPr>
        <p:blipFill rotWithShape="1">
          <a:blip r:embed="rId4"/>
          <a:srcRect t="7008"/>
          <a:stretch/>
        </p:blipFill>
        <p:spPr>
          <a:xfrm>
            <a:off x="-1" y="936701"/>
            <a:ext cx="4619693" cy="1315844"/>
          </a:xfrm>
          <a:prstGeom prst="rect">
            <a:avLst/>
          </a:prstGeom>
        </p:spPr>
      </p:pic>
      <p:pic>
        <p:nvPicPr>
          <p:cNvPr id="19" name="Picture 18">
            <a:extLst>
              <a:ext uri="{FF2B5EF4-FFF2-40B4-BE49-F238E27FC236}">
                <a16:creationId xmlns:a16="http://schemas.microsoft.com/office/drawing/2014/main" id="{C7E8CA27-EC0D-4B5E-A1AB-A2D4C19A0C2D}"/>
              </a:ext>
            </a:extLst>
          </p:cNvPr>
          <p:cNvPicPr>
            <a:picLocks noChangeAspect="1"/>
          </p:cNvPicPr>
          <p:nvPr/>
        </p:nvPicPr>
        <p:blipFill>
          <a:blip r:embed="rId5"/>
          <a:stretch>
            <a:fillRect/>
          </a:stretch>
        </p:blipFill>
        <p:spPr>
          <a:xfrm>
            <a:off x="125749" y="40950"/>
            <a:ext cx="4397679" cy="828846"/>
          </a:xfrm>
          <a:prstGeom prst="rect">
            <a:avLst/>
          </a:prstGeom>
        </p:spPr>
      </p:pic>
    </p:spTree>
    <p:extLst>
      <p:ext uri="{BB962C8B-B14F-4D97-AF65-F5344CB8AC3E}">
        <p14:creationId xmlns:p14="http://schemas.microsoft.com/office/powerpoint/2010/main" val="2634274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g2b092e9f436_0_20"/>
          <p:cNvSpPr/>
          <p:nvPr/>
        </p:nvSpPr>
        <p:spPr>
          <a:xfrm rot="5400000">
            <a:off x="2685751" y="-1771350"/>
            <a:ext cx="3772500"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g2b092e9f436_0_20"/>
          <p:cNvSpPr/>
          <p:nvPr/>
        </p:nvSpPr>
        <p:spPr>
          <a:xfrm rot="10800000" flipH="1">
            <a:off x="96167" y="79514"/>
            <a:ext cx="4561500" cy="573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g2b092e9f436_0_20"/>
          <p:cNvSpPr txBox="1">
            <a:spLocks noGrp="1"/>
          </p:cNvSpPr>
          <p:nvPr>
            <p:ph type="title"/>
          </p:nvPr>
        </p:nvSpPr>
        <p:spPr>
          <a:xfrm>
            <a:off x="96167" y="313292"/>
            <a:ext cx="8520600" cy="318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Fractional Ownership</a:t>
            </a:r>
            <a:endParaRPr>
              <a:solidFill>
                <a:schemeClr val="lt1"/>
              </a:solidFill>
            </a:endParaRPr>
          </a:p>
        </p:txBody>
      </p:sp>
      <p:sp>
        <p:nvSpPr>
          <p:cNvPr id="326" name="Google Shape;326;g2b092e9f436_0_20"/>
          <p:cNvSpPr>
            <a:spLocks noGrp="1"/>
          </p:cNvSpPr>
          <p:nvPr>
            <p:ph type="pic" idx="2"/>
          </p:nvPr>
        </p:nvSpPr>
        <p:spPr>
          <a:xfrm>
            <a:off x="5900738" y="0"/>
            <a:ext cx="3243300" cy="1517100"/>
          </a:xfrm>
          <a:prstGeom prst="rect">
            <a:avLst/>
          </a:prstGeom>
          <a:noFill/>
          <a:ln>
            <a:noFill/>
          </a:ln>
        </p:spPr>
        <p:txBody>
          <a:bodyPr/>
          <a:lstStyle/>
          <a:p>
            <a:endParaRPr lang="en-US"/>
          </a:p>
        </p:txBody>
      </p:sp>
      <p:sp>
        <p:nvSpPr>
          <p:cNvPr id="327" name="Google Shape;327;g2b092e9f436_0_20"/>
          <p:cNvSpPr txBox="1">
            <a:spLocks noGrp="1"/>
          </p:cNvSpPr>
          <p:nvPr>
            <p:ph type="body" idx="1"/>
          </p:nvPr>
        </p:nvSpPr>
        <p:spPr>
          <a:xfrm>
            <a:off x="96838" y="1066800"/>
            <a:ext cx="5389500" cy="3738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lt1"/>
              </a:buClr>
              <a:buSzPts val="1200"/>
              <a:buNone/>
            </a:pPr>
            <a:r>
              <a:rPr lang="en-US" sz="2400">
                <a:solidFill>
                  <a:schemeClr val="lt1"/>
                </a:solidFill>
              </a:rPr>
              <a:t>The </a:t>
            </a:r>
            <a:r>
              <a:rPr lang="en-US" sz="3200" b="1">
                <a:solidFill>
                  <a:schemeClr val="lt1"/>
                </a:solidFill>
              </a:rPr>
              <a:t>SIZE</a:t>
            </a:r>
            <a:r>
              <a:rPr lang="en-US" sz="2400">
                <a:solidFill>
                  <a:schemeClr val="lt1"/>
                </a:solidFill>
              </a:rPr>
              <a:t> of each heirs’ fractional ownership interest depends on several factors such as:</a:t>
            </a:r>
            <a:endParaRPr/>
          </a:p>
          <a:p>
            <a:pPr marL="342900" lvl="0" indent="-342900" algn="l" rtl="0">
              <a:lnSpc>
                <a:spcPct val="115000"/>
              </a:lnSpc>
              <a:spcBef>
                <a:spcPts val="1600"/>
              </a:spcBef>
              <a:spcAft>
                <a:spcPts val="0"/>
              </a:spcAft>
              <a:buClr>
                <a:schemeClr val="lt1"/>
              </a:buClr>
              <a:buSzPts val="1200"/>
              <a:buFont typeface="Arial"/>
              <a:buChar char="•"/>
            </a:pPr>
            <a:r>
              <a:rPr lang="en-US" sz="2000">
                <a:solidFill>
                  <a:schemeClr val="lt1"/>
                </a:solidFill>
                <a:latin typeface="Catamaran Light"/>
                <a:ea typeface="Catamaran Light"/>
                <a:cs typeface="Catamaran Light"/>
                <a:sym typeface="Catamaran Light"/>
              </a:rPr>
              <a:t>How many generations removed is an heir from the original deceased landowner?</a:t>
            </a:r>
            <a:endParaRPr/>
          </a:p>
          <a:p>
            <a:pPr marL="342900" lvl="0" indent="-342900" algn="l" rtl="0">
              <a:lnSpc>
                <a:spcPct val="115000"/>
              </a:lnSpc>
              <a:spcBef>
                <a:spcPts val="1600"/>
              </a:spcBef>
              <a:spcAft>
                <a:spcPts val="0"/>
              </a:spcAft>
              <a:buClr>
                <a:schemeClr val="lt1"/>
              </a:buClr>
              <a:buSzPts val="1200"/>
              <a:buFont typeface="Arial"/>
              <a:buChar char="•"/>
            </a:pPr>
            <a:r>
              <a:rPr lang="en-US" sz="2000" i="0" u="none" strike="noStrike" cap="none">
                <a:solidFill>
                  <a:schemeClr val="lt1"/>
                </a:solidFill>
                <a:latin typeface="Catamaran Light"/>
                <a:ea typeface="Catamaran Light"/>
                <a:cs typeface="Catamaran Light"/>
                <a:sym typeface="Catamaran Light"/>
              </a:rPr>
              <a:t>How many </a:t>
            </a:r>
            <a:r>
              <a:rPr lang="en-US" sz="2000">
                <a:solidFill>
                  <a:schemeClr val="lt1"/>
                </a:solidFill>
                <a:latin typeface="Catamaran Light"/>
                <a:ea typeface="Catamaran Light"/>
                <a:cs typeface="Catamaran Light"/>
                <a:sym typeface="Catamaran Light"/>
              </a:rPr>
              <a:t>heirs can rightfully take their inheritance at a specific point in time?</a:t>
            </a:r>
            <a:endParaRPr sz="2000" i="0" u="none" strike="noStrike" cap="none">
              <a:solidFill>
                <a:schemeClr val="lt1"/>
              </a:solidFill>
              <a:latin typeface="Catamaran Light"/>
              <a:ea typeface="Catamaran Light"/>
              <a:cs typeface="Catamaran Light"/>
              <a:sym typeface="Catamaran Light"/>
            </a:endParaRPr>
          </a:p>
          <a:p>
            <a:pPr marL="0" lvl="0" indent="0" algn="l" rtl="0">
              <a:lnSpc>
                <a:spcPct val="115000"/>
              </a:lnSpc>
              <a:spcBef>
                <a:spcPts val="1600"/>
              </a:spcBef>
              <a:spcAft>
                <a:spcPts val="1600"/>
              </a:spcAft>
              <a:buClr>
                <a:schemeClr val="lt1"/>
              </a:buClr>
              <a:buSzPts val="1200"/>
              <a:buNone/>
            </a:pPr>
            <a:endParaRPr sz="2000">
              <a:solidFill>
                <a:schemeClr val="lt1"/>
              </a:solidFill>
            </a:endParaRPr>
          </a:p>
        </p:txBody>
      </p:sp>
      <p:pic>
        <p:nvPicPr>
          <p:cNvPr id="328" name="Google Shape;328;g2b092e9f436_0_20" descr="Chart, pie chart  Description automatically generated"/>
          <p:cNvPicPr preferRelativeResize="0"/>
          <p:nvPr/>
        </p:nvPicPr>
        <p:blipFill rotWithShape="1">
          <a:blip r:embed="rId3">
            <a:alphaModFix/>
          </a:blip>
          <a:srcRect/>
          <a:stretch/>
        </p:blipFill>
        <p:spPr>
          <a:xfrm>
            <a:off x="5462780" y="31159"/>
            <a:ext cx="3681220" cy="207068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2" name="Picture 1">
            <a:extLst>
              <a:ext uri="{FF2B5EF4-FFF2-40B4-BE49-F238E27FC236}">
                <a16:creationId xmlns:a16="http://schemas.microsoft.com/office/drawing/2014/main" id="{6488D18A-9899-457D-B7AA-2C1F49D10B40}"/>
              </a:ext>
            </a:extLst>
          </p:cNvPr>
          <p:cNvPicPr>
            <a:picLocks noChangeAspect="1"/>
          </p:cNvPicPr>
          <p:nvPr/>
        </p:nvPicPr>
        <p:blipFill rotWithShape="1">
          <a:blip r:embed="rId3"/>
          <a:srcRect l="12131" r="17130"/>
          <a:stretch/>
        </p:blipFill>
        <p:spPr>
          <a:xfrm>
            <a:off x="4962568" y="2017224"/>
            <a:ext cx="1499184" cy="14219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377" name="Google Shape;377;p23"/>
          <p:cNvGrpSpPr/>
          <p:nvPr/>
        </p:nvGrpSpPr>
        <p:grpSpPr>
          <a:xfrm>
            <a:off x="0" y="214965"/>
            <a:ext cx="9144000" cy="1390293"/>
            <a:chOff x="0" y="653115"/>
            <a:chExt cx="9144000" cy="1390293"/>
          </a:xfrm>
        </p:grpSpPr>
        <p:sp>
          <p:nvSpPr>
            <p:cNvPr id="378" name="Google Shape;378;p23"/>
            <p:cNvSpPr/>
            <p:nvPr/>
          </p:nvSpPr>
          <p:spPr>
            <a:xfrm>
              <a:off x="0" y="653115"/>
              <a:ext cx="9144000" cy="1390293"/>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23"/>
            <p:cNvSpPr txBox="1"/>
            <p:nvPr/>
          </p:nvSpPr>
          <p:spPr>
            <a:xfrm>
              <a:off x="169236" y="1047497"/>
              <a:ext cx="6292516" cy="487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Livvic"/>
                <a:buNone/>
              </a:pPr>
              <a:endParaRPr sz="4800" b="1" i="0" u="none" strike="noStrike" cap="none">
                <a:solidFill>
                  <a:schemeClr val="lt1"/>
                </a:solidFill>
                <a:latin typeface="Livvic"/>
                <a:ea typeface="Livvic"/>
                <a:cs typeface="Livvic"/>
                <a:sym typeface="Livvic"/>
              </a:endParaRPr>
            </a:p>
          </p:txBody>
        </p:sp>
      </p:grpSp>
      <p:grpSp>
        <p:nvGrpSpPr>
          <p:cNvPr id="380" name="Google Shape;380;p23"/>
          <p:cNvGrpSpPr/>
          <p:nvPr/>
        </p:nvGrpSpPr>
        <p:grpSpPr>
          <a:xfrm>
            <a:off x="253389" y="2021638"/>
            <a:ext cx="8638361" cy="2749235"/>
            <a:chOff x="1141" y="744851"/>
            <a:chExt cx="8638361" cy="2749235"/>
          </a:xfrm>
        </p:grpSpPr>
        <p:sp>
          <p:nvSpPr>
            <p:cNvPr id="381" name="Google Shape;381;p23"/>
            <p:cNvSpPr/>
            <p:nvPr/>
          </p:nvSpPr>
          <p:spPr>
            <a:xfrm>
              <a:off x="1141" y="744851"/>
              <a:ext cx="1485631" cy="1485631"/>
            </a:xfrm>
            <a:prstGeom prst="roundRect">
              <a:avLst>
                <a:gd name="adj" fmla="val 10000"/>
              </a:avLst>
            </a:prstGeom>
            <a:blipFill rotWithShape="1">
              <a:blip r:embed="rId4">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p23"/>
            <p:cNvSpPr/>
            <p:nvPr/>
          </p:nvSpPr>
          <p:spPr>
            <a:xfrm>
              <a:off x="298164" y="2008455"/>
              <a:ext cx="1485631" cy="1485631"/>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p23"/>
            <p:cNvSpPr txBox="1"/>
            <p:nvPr/>
          </p:nvSpPr>
          <p:spPr>
            <a:xfrm>
              <a:off x="341677" y="2051968"/>
              <a:ext cx="1398605" cy="1398605"/>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dirty="0">
                  <a:solidFill>
                    <a:schemeClr val="lt1"/>
                  </a:solidFill>
                  <a:latin typeface="Arial"/>
                  <a:ea typeface="Arial"/>
                  <a:cs typeface="Arial"/>
                  <a:sym typeface="Arial"/>
                </a:rPr>
                <a:t>Affects how land is managed</a:t>
              </a:r>
              <a:endParaRPr sz="1400" b="0" i="0" u="none" strike="noStrike" cap="none" dirty="0">
                <a:solidFill>
                  <a:srgbClr val="000000"/>
                </a:solidFill>
                <a:latin typeface="Arial"/>
                <a:ea typeface="Arial"/>
                <a:cs typeface="Arial"/>
                <a:sym typeface="Arial"/>
              </a:endParaRPr>
            </a:p>
          </p:txBody>
        </p:sp>
        <p:sp>
          <p:nvSpPr>
            <p:cNvPr id="384" name="Google Shape;384;p23"/>
            <p:cNvSpPr/>
            <p:nvPr/>
          </p:nvSpPr>
          <p:spPr>
            <a:xfrm>
              <a:off x="1772938" y="1309178"/>
              <a:ext cx="286165" cy="356976"/>
            </a:xfrm>
            <a:prstGeom prst="rightArrow">
              <a:avLst>
                <a:gd name="adj1" fmla="val 60000"/>
                <a:gd name="adj2" fmla="val 50000"/>
              </a:avLst>
            </a:prstGeom>
            <a:solidFill>
              <a:srgbClr val="C6C0B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p23"/>
            <p:cNvSpPr txBox="1"/>
            <p:nvPr/>
          </p:nvSpPr>
          <p:spPr>
            <a:xfrm>
              <a:off x="1772938" y="1380573"/>
              <a:ext cx="200316" cy="21418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300"/>
                <a:buFont typeface="Arial"/>
                <a:buNone/>
              </a:pPr>
              <a:endParaRPr sz="1300" b="0" i="0" u="none" strike="noStrike" cap="none">
                <a:solidFill>
                  <a:schemeClr val="lt1"/>
                </a:solidFill>
                <a:latin typeface="Arial"/>
                <a:ea typeface="Arial"/>
                <a:cs typeface="Arial"/>
                <a:sym typeface="Arial"/>
              </a:endParaRPr>
            </a:p>
          </p:txBody>
        </p:sp>
        <p:sp>
          <p:nvSpPr>
            <p:cNvPr id="386" name="Google Shape;386;p23"/>
            <p:cNvSpPr/>
            <p:nvPr/>
          </p:nvSpPr>
          <p:spPr>
            <a:xfrm>
              <a:off x="2304388" y="744851"/>
              <a:ext cx="1485631" cy="1485631"/>
            </a:xfrm>
            <a:prstGeom prst="roundRect">
              <a:avLst>
                <a:gd name="adj" fmla="val 10000"/>
              </a:avLst>
            </a:prstGeom>
            <a:blipFill rotWithShape="1">
              <a:blip r:embed="rId5">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p23"/>
            <p:cNvSpPr/>
            <p:nvPr/>
          </p:nvSpPr>
          <p:spPr>
            <a:xfrm>
              <a:off x="2601411" y="2008455"/>
              <a:ext cx="1485631" cy="1485631"/>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23"/>
            <p:cNvSpPr txBox="1"/>
            <p:nvPr/>
          </p:nvSpPr>
          <p:spPr>
            <a:xfrm>
              <a:off x="2644924" y="2051968"/>
              <a:ext cx="1398605" cy="1398605"/>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dirty="0">
                  <a:solidFill>
                    <a:schemeClr val="lt1"/>
                  </a:solidFill>
                  <a:latin typeface="Arial"/>
                  <a:ea typeface="Arial"/>
                  <a:cs typeface="Arial"/>
                  <a:sym typeface="Arial"/>
                </a:rPr>
                <a:t>Land cannot be developed to full potential</a:t>
              </a:r>
              <a:endParaRPr sz="1400" b="0" i="0" u="none" strike="noStrike" cap="none" dirty="0">
                <a:solidFill>
                  <a:srgbClr val="000000"/>
                </a:solidFill>
                <a:latin typeface="Arial"/>
                <a:ea typeface="Arial"/>
                <a:cs typeface="Arial"/>
                <a:sym typeface="Arial"/>
              </a:endParaRPr>
            </a:p>
          </p:txBody>
        </p:sp>
        <p:sp>
          <p:nvSpPr>
            <p:cNvPr id="389" name="Google Shape;389;p23"/>
            <p:cNvSpPr/>
            <p:nvPr/>
          </p:nvSpPr>
          <p:spPr>
            <a:xfrm>
              <a:off x="4076185" y="1309178"/>
              <a:ext cx="286165" cy="356976"/>
            </a:xfrm>
            <a:prstGeom prst="rightArrow">
              <a:avLst>
                <a:gd name="adj1" fmla="val 60000"/>
                <a:gd name="adj2" fmla="val 50000"/>
              </a:avLst>
            </a:prstGeom>
            <a:solidFill>
              <a:srgbClr val="C6C0B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p23"/>
            <p:cNvSpPr txBox="1"/>
            <p:nvPr/>
          </p:nvSpPr>
          <p:spPr>
            <a:xfrm>
              <a:off x="4076185" y="1380573"/>
              <a:ext cx="200316" cy="21418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300"/>
                <a:buFont typeface="Arial"/>
                <a:buNone/>
              </a:pPr>
              <a:endParaRPr sz="1300" b="0" i="0" u="none" strike="noStrike" cap="none">
                <a:solidFill>
                  <a:schemeClr val="lt1"/>
                </a:solidFill>
                <a:latin typeface="Arial"/>
                <a:ea typeface="Arial"/>
                <a:cs typeface="Arial"/>
                <a:sym typeface="Arial"/>
              </a:endParaRPr>
            </a:p>
          </p:txBody>
        </p:sp>
        <p:sp>
          <p:nvSpPr>
            <p:cNvPr id="392" name="Google Shape;392;p23"/>
            <p:cNvSpPr/>
            <p:nvPr/>
          </p:nvSpPr>
          <p:spPr>
            <a:xfrm>
              <a:off x="4904659" y="2008455"/>
              <a:ext cx="1485631" cy="1485631"/>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23"/>
            <p:cNvSpPr/>
            <p:nvPr/>
          </p:nvSpPr>
          <p:spPr>
            <a:xfrm>
              <a:off x="6379433" y="1309178"/>
              <a:ext cx="286165" cy="356976"/>
            </a:xfrm>
            <a:prstGeom prst="rightArrow">
              <a:avLst>
                <a:gd name="adj1" fmla="val 60000"/>
                <a:gd name="adj2" fmla="val 50000"/>
              </a:avLst>
            </a:prstGeom>
            <a:solidFill>
              <a:srgbClr val="C6C0B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23"/>
            <p:cNvSpPr txBox="1"/>
            <p:nvPr/>
          </p:nvSpPr>
          <p:spPr>
            <a:xfrm>
              <a:off x="6379433" y="1380573"/>
              <a:ext cx="200316" cy="21418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300"/>
                <a:buFont typeface="Arial"/>
                <a:buNone/>
              </a:pPr>
              <a:endParaRPr sz="1300" b="0" i="0" u="none" strike="noStrike" cap="none">
                <a:solidFill>
                  <a:schemeClr val="lt1"/>
                </a:solidFill>
                <a:latin typeface="Arial"/>
                <a:ea typeface="Arial"/>
                <a:cs typeface="Arial"/>
                <a:sym typeface="Arial"/>
              </a:endParaRPr>
            </a:p>
          </p:txBody>
        </p:sp>
        <p:sp>
          <p:nvSpPr>
            <p:cNvPr id="396" name="Google Shape;396;p23"/>
            <p:cNvSpPr/>
            <p:nvPr/>
          </p:nvSpPr>
          <p:spPr>
            <a:xfrm>
              <a:off x="6910883" y="744851"/>
              <a:ext cx="1485631" cy="1485631"/>
            </a:xfrm>
            <a:prstGeom prst="roundRect">
              <a:avLst>
                <a:gd name="adj" fmla="val 10000"/>
              </a:avLst>
            </a:prstGeom>
            <a:blipFill rotWithShape="1">
              <a:blip r:embed="rId6">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23"/>
            <p:cNvSpPr/>
            <p:nvPr/>
          </p:nvSpPr>
          <p:spPr>
            <a:xfrm>
              <a:off x="7153871" y="2008455"/>
              <a:ext cx="1485631" cy="1485631"/>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23"/>
            <p:cNvSpPr txBox="1"/>
            <p:nvPr/>
          </p:nvSpPr>
          <p:spPr>
            <a:xfrm>
              <a:off x="7197384" y="2051968"/>
              <a:ext cx="1398605" cy="1398605"/>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dirty="0">
                  <a:solidFill>
                    <a:schemeClr val="lt1"/>
                  </a:solidFill>
                  <a:latin typeface="Arial"/>
                  <a:ea typeface="Arial"/>
                  <a:cs typeface="Arial"/>
                  <a:sym typeface="Arial"/>
                </a:rPr>
                <a:t>Lost opportunities for improvements</a:t>
              </a:r>
              <a:endParaRPr sz="1400" b="0" i="0" u="none" strike="noStrike" cap="none" dirty="0">
                <a:solidFill>
                  <a:srgbClr val="000000"/>
                </a:solidFill>
                <a:latin typeface="Arial"/>
                <a:ea typeface="Arial"/>
                <a:cs typeface="Arial"/>
                <a:sym typeface="Arial"/>
              </a:endParaRPr>
            </a:p>
          </p:txBody>
        </p:sp>
        <p:sp>
          <p:nvSpPr>
            <p:cNvPr id="393" name="Google Shape;393;p23"/>
            <p:cNvSpPr txBox="1"/>
            <p:nvPr/>
          </p:nvSpPr>
          <p:spPr>
            <a:xfrm>
              <a:off x="4948172" y="2051968"/>
              <a:ext cx="1398605" cy="1398605"/>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dirty="0">
                  <a:solidFill>
                    <a:schemeClr val="lt1"/>
                  </a:solidFill>
                </a:rPr>
                <a:t>Potential Loss of Property</a:t>
              </a:r>
              <a:endParaRPr sz="1400" b="0" i="0" u="none" strike="noStrike" cap="none" dirty="0">
                <a:solidFill>
                  <a:srgbClr val="000000"/>
                </a:solidFill>
                <a:latin typeface="Arial"/>
                <a:ea typeface="Arial"/>
                <a:cs typeface="Arial"/>
                <a:sym typeface="Arial"/>
              </a:endParaRPr>
            </a:p>
          </p:txBody>
        </p:sp>
      </p:grpSp>
      <p:sp>
        <p:nvSpPr>
          <p:cNvPr id="399" name="Google Shape;399;p23"/>
          <p:cNvSpPr txBox="1">
            <a:spLocks noGrp="1"/>
          </p:cNvSpPr>
          <p:nvPr>
            <p:ph type="body" idx="1"/>
          </p:nvPr>
        </p:nvSpPr>
        <p:spPr>
          <a:xfrm>
            <a:off x="301570" y="372627"/>
            <a:ext cx="8842429" cy="72231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Livvic"/>
              <a:buNone/>
            </a:pPr>
            <a:r>
              <a:rPr lang="en-US" sz="2800" b="1" i="0" u="none" strike="noStrike" cap="none" dirty="0">
                <a:solidFill>
                  <a:schemeClr val="lt1"/>
                </a:solidFill>
                <a:latin typeface="Livvic"/>
                <a:ea typeface="Livvic"/>
                <a:cs typeface="Livvic"/>
                <a:sym typeface="Livvic"/>
              </a:rPr>
              <a:t>Impact of Heirs’ Property:</a:t>
            </a:r>
            <a:endParaRPr dirty="0"/>
          </a:p>
          <a:p>
            <a:pPr marL="0" marR="0" lvl="0" indent="0" algn="l" rtl="0">
              <a:lnSpc>
                <a:spcPct val="100000"/>
              </a:lnSpc>
              <a:spcBef>
                <a:spcPts val="0"/>
              </a:spcBef>
              <a:spcAft>
                <a:spcPts val="0"/>
              </a:spcAft>
              <a:buClr>
                <a:srgbClr val="000000"/>
              </a:buClr>
              <a:buSzPts val="2800"/>
              <a:buFont typeface="Livvic"/>
              <a:buNone/>
            </a:pPr>
            <a:r>
              <a:rPr lang="en-US" sz="2800" b="1" i="0" u="none" strike="noStrike" cap="none" dirty="0">
                <a:solidFill>
                  <a:schemeClr val="lt1"/>
                </a:solidFill>
                <a:latin typeface="Livvic"/>
                <a:ea typeface="Livvic"/>
                <a:cs typeface="Livvic"/>
                <a:sym typeface="Livvic"/>
              </a:rPr>
              <a:t>On Heirs &amp; Community</a:t>
            </a:r>
            <a:endParaRPr sz="4800" b="1" i="0" u="none" strike="noStrike" cap="none" dirty="0">
              <a:solidFill>
                <a:schemeClr val="lt1"/>
              </a:solidFill>
              <a:latin typeface="Livvic"/>
              <a:ea typeface="Livvic"/>
              <a:cs typeface="Livvic"/>
              <a:sym typeface="Livvic"/>
            </a:endParaRPr>
          </a:p>
          <a:p>
            <a:pPr marL="152400" lvl="0" indent="0" algn="l" rtl="0">
              <a:lnSpc>
                <a:spcPct val="115000"/>
              </a:lnSpc>
              <a:spcBef>
                <a:spcPts val="0"/>
              </a:spcBef>
              <a:spcAft>
                <a:spcPts val="0"/>
              </a:spcAft>
              <a:buSzPts val="1200"/>
              <a:buNone/>
            </a:pP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22"/>
          <p:cNvSpPr txBox="1">
            <a:spLocks noGrp="1"/>
          </p:cNvSpPr>
          <p:nvPr>
            <p:ph type="ctrTitle"/>
          </p:nvPr>
        </p:nvSpPr>
        <p:spPr>
          <a:xfrm>
            <a:off x="146552" y="222908"/>
            <a:ext cx="6889447" cy="596767"/>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3400" dirty="0">
                <a:solidFill>
                  <a:schemeClr val="lt1"/>
                </a:solidFill>
              </a:rPr>
              <a:t>Intestate:  Dying without a Will</a:t>
            </a:r>
            <a:endParaRPr sz="3400" dirty="0">
              <a:solidFill>
                <a:schemeClr val="lt1"/>
              </a:solidFill>
            </a:endParaRPr>
          </a:p>
        </p:txBody>
      </p:sp>
      <p:grpSp>
        <p:nvGrpSpPr>
          <p:cNvPr id="258" name="Google Shape;258;p22"/>
          <p:cNvGrpSpPr/>
          <p:nvPr/>
        </p:nvGrpSpPr>
        <p:grpSpPr>
          <a:xfrm>
            <a:off x="597688" y="1293809"/>
            <a:ext cx="7948622" cy="3404812"/>
            <a:chOff x="921" y="80072"/>
            <a:chExt cx="7948622" cy="3404812"/>
          </a:xfrm>
        </p:grpSpPr>
        <p:cxnSp>
          <p:nvCxnSpPr>
            <p:cNvPr id="259" name="Google Shape;259;p22"/>
            <p:cNvCxnSpPr/>
            <p:nvPr/>
          </p:nvCxnSpPr>
          <p:spPr>
            <a:xfrm>
              <a:off x="921" y="420553"/>
              <a:ext cx="0" cy="3064331"/>
            </a:xfrm>
            <a:prstGeom prst="straightConnector1">
              <a:avLst/>
            </a:prstGeom>
            <a:solidFill>
              <a:schemeClr val="lt1">
                <a:alpha val="89803"/>
              </a:schemeClr>
            </a:solidFill>
            <a:ln w="25400" cap="flat" cmpd="sng">
              <a:solidFill>
                <a:srgbClr val="8F8269"/>
              </a:solidFill>
              <a:prstDash val="solid"/>
              <a:round/>
              <a:headEnd type="none" w="sm" len="sm"/>
              <a:tailEnd type="none" w="sm" len="sm"/>
            </a:ln>
          </p:spPr>
        </p:cxnSp>
        <p:sp>
          <p:nvSpPr>
            <p:cNvPr id="260" name="Google Shape;260;p22"/>
            <p:cNvSpPr/>
            <p:nvPr/>
          </p:nvSpPr>
          <p:spPr>
            <a:xfrm>
              <a:off x="86042" y="522697"/>
              <a:ext cx="1611667" cy="1378949"/>
            </a:xfrm>
            <a:prstGeom prst="rect">
              <a:avLst/>
            </a:prstGeom>
            <a:blipFill rotWithShape="1">
              <a:blip r:embed="rId3">
                <a:alphaModFix/>
              </a:blip>
              <a:stretch>
                <a:fillRect l="-6998" r="-6999"/>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261;p22"/>
            <p:cNvSpPr/>
            <p:nvPr/>
          </p:nvSpPr>
          <p:spPr>
            <a:xfrm>
              <a:off x="86042" y="1901646"/>
              <a:ext cx="1611667" cy="158323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2" name="Google Shape;262;p22"/>
            <p:cNvSpPr txBox="1"/>
            <p:nvPr/>
          </p:nvSpPr>
          <p:spPr>
            <a:xfrm>
              <a:off x="86042" y="1901646"/>
              <a:ext cx="1611667" cy="1583237"/>
            </a:xfrm>
            <a:prstGeom prst="rect">
              <a:avLst/>
            </a:prstGeom>
            <a:noFill/>
            <a:ln>
              <a:noFill/>
            </a:ln>
          </p:spPr>
          <p:txBody>
            <a:bodyPr spcFirstLastPara="1" wrap="square" lIns="45700" tIns="45700" rIns="45700" bIns="45700" anchor="t"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State law determines distribution</a:t>
              </a:r>
              <a:endParaRPr dirty="0"/>
            </a:p>
          </p:txBody>
        </p:sp>
        <p:sp>
          <p:nvSpPr>
            <p:cNvPr id="263" name="Google Shape;263;p22"/>
            <p:cNvSpPr/>
            <p:nvPr/>
          </p:nvSpPr>
          <p:spPr>
            <a:xfrm>
              <a:off x="921" y="80072"/>
              <a:ext cx="1702406" cy="340481"/>
            </a:xfrm>
            <a:prstGeom prst="rect">
              <a:avLst/>
            </a:prstGeom>
            <a:solidFill>
              <a:srgbClr val="8F8269"/>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 name="Google Shape;264;p22"/>
            <p:cNvSpPr txBox="1"/>
            <p:nvPr/>
          </p:nvSpPr>
          <p:spPr>
            <a:xfrm>
              <a:off x="921" y="80072"/>
              <a:ext cx="1702406" cy="340481"/>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dirty="0">
                  <a:solidFill>
                    <a:schemeClr val="lt1"/>
                  </a:solidFill>
                  <a:latin typeface="Arial"/>
                  <a:ea typeface="Arial"/>
                  <a:cs typeface="Arial"/>
                  <a:sym typeface="Arial"/>
                </a:rPr>
                <a:t>Distribution</a:t>
              </a:r>
              <a:endParaRPr dirty="0"/>
            </a:p>
          </p:txBody>
        </p:sp>
        <p:cxnSp>
          <p:nvCxnSpPr>
            <p:cNvPr id="265" name="Google Shape;265;p22"/>
            <p:cNvCxnSpPr/>
            <p:nvPr/>
          </p:nvCxnSpPr>
          <p:spPr>
            <a:xfrm>
              <a:off x="2082993" y="420553"/>
              <a:ext cx="0" cy="3064331"/>
            </a:xfrm>
            <a:prstGeom prst="straightConnector1">
              <a:avLst/>
            </a:prstGeom>
            <a:solidFill>
              <a:schemeClr val="lt1">
                <a:alpha val="89803"/>
              </a:schemeClr>
            </a:solidFill>
            <a:ln w="25400" cap="flat" cmpd="sng">
              <a:solidFill>
                <a:srgbClr val="8F8269"/>
              </a:solidFill>
              <a:prstDash val="solid"/>
              <a:round/>
              <a:headEnd type="none" w="sm" len="sm"/>
              <a:tailEnd type="none" w="sm" len="sm"/>
            </a:ln>
          </p:spPr>
        </p:cxnSp>
        <p:sp>
          <p:nvSpPr>
            <p:cNvPr id="266" name="Google Shape;266;p22"/>
            <p:cNvSpPr/>
            <p:nvPr/>
          </p:nvSpPr>
          <p:spPr>
            <a:xfrm>
              <a:off x="2168114" y="522697"/>
              <a:ext cx="1611667" cy="1378949"/>
            </a:xfrm>
            <a:prstGeom prst="rect">
              <a:avLst/>
            </a:prstGeom>
            <a:blipFill rotWithShape="1">
              <a:blip r:embed="rId4">
                <a:alphaModFix/>
              </a:blip>
              <a:stretch>
                <a:fillRect l="-31998" r="-31997"/>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 name="Google Shape;267;p22"/>
            <p:cNvSpPr/>
            <p:nvPr/>
          </p:nvSpPr>
          <p:spPr>
            <a:xfrm>
              <a:off x="2168114" y="1901646"/>
              <a:ext cx="1611667" cy="158323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 name="Google Shape;268;p22"/>
            <p:cNvSpPr txBox="1"/>
            <p:nvPr/>
          </p:nvSpPr>
          <p:spPr>
            <a:xfrm>
              <a:off x="2168114" y="1901646"/>
              <a:ext cx="1611667" cy="1583237"/>
            </a:xfrm>
            <a:prstGeom prst="rect">
              <a:avLst/>
            </a:prstGeom>
            <a:noFill/>
            <a:ln>
              <a:noFill/>
            </a:ln>
          </p:spPr>
          <p:txBody>
            <a:bodyPr spcFirstLastPara="1" wrap="square" lIns="45700" tIns="45700" rIns="45700" bIns="45700" anchor="t"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Court appoints children’s guardian</a:t>
              </a:r>
              <a:endParaRPr dirty="0"/>
            </a:p>
          </p:txBody>
        </p:sp>
        <p:sp>
          <p:nvSpPr>
            <p:cNvPr id="269" name="Google Shape;269;p22"/>
            <p:cNvSpPr/>
            <p:nvPr/>
          </p:nvSpPr>
          <p:spPr>
            <a:xfrm>
              <a:off x="2082993" y="80072"/>
              <a:ext cx="1702406" cy="340481"/>
            </a:xfrm>
            <a:prstGeom prst="rect">
              <a:avLst/>
            </a:prstGeom>
            <a:solidFill>
              <a:srgbClr val="8F8269"/>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0" name="Google Shape;270;p22"/>
            <p:cNvSpPr txBox="1"/>
            <p:nvPr/>
          </p:nvSpPr>
          <p:spPr>
            <a:xfrm>
              <a:off x="2082993" y="80072"/>
              <a:ext cx="1702406" cy="340481"/>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dirty="0">
                  <a:solidFill>
                    <a:schemeClr val="lt1"/>
                  </a:solidFill>
                  <a:latin typeface="Arial"/>
                  <a:ea typeface="Arial"/>
                  <a:cs typeface="Arial"/>
                  <a:sym typeface="Arial"/>
                </a:rPr>
                <a:t>Children</a:t>
              </a:r>
              <a:endParaRPr dirty="0"/>
            </a:p>
          </p:txBody>
        </p:sp>
        <p:cxnSp>
          <p:nvCxnSpPr>
            <p:cNvPr id="271" name="Google Shape;271;p22"/>
            <p:cNvCxnSpPr/>
            <p:nvPr/>
          </p:nvCxnSpPr>
          <p:spPr>
            <a:xfrm>
              <a:off x="4165065" y="420553"/>
              <a:ext cx="0" cy="3064331"/>
            </a:xfrm>
            <a:prstGeom prst="straightConnector1">
              <a:avLst/>
            </a:prstGeom>
            <a:solidFill>
              <a:schemeClr val="lt1">
                <a:alpha val="89803"/>
              </a:schemeClr>
            </a:solidFill>
            <a:ln w="25400" cap="flat" cmpd="sng">
              <a:solidFill>
                <a:srgbClr val="8F8269"/>
              </a:solidFill>
              <a:prstDash val="solid"/>
              <a:round/>
              <a:headEnd type="none" w="sm" len="sm"/>
              <a:tailEnd type="none" w="sm" len="sm"/>
            </a:ln>
          </p:spPr>
        </p:cxnSp>
        <p:sp>
          <p:nvSpPr>
            <p:cNvPr id="272" name="Google Shape;272;p22"/>
            <p:cNvSpPr/>
            <p:nvPr/>
          </p:nvSpPr>
          <p:spPr>
            <a:xfrm>
              <a:off x="4250186" y="522697"/>
              <a:ext cx="1611667" cy="1378949"/>
            </a:xfrm>
            <a:prstGeom prst="rect">
              <a:avLst/>
            </a:prstGeom>
            <a:blipFill rotWithShape="1">
              <a:blip r:embed="rId5">
                <a:alphaModFix/>
              </a:blip>
              <a:stretch>
                <a:fillRect l="-13997" r="-13999"/>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3" name="Google Shape;273;p22"/>
            <p:cNvSpPr/>
            <p:nvPr/>
          </p:nvSpPr>
          <p:spPr>
            <a:xfrm>
              <a:off x="4250186" y="1901646"/>
              <a:ext cx="1611667" cy="158323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4" name="Google Shape;274;p22"/>
            <p:cNvSpPr txBox="1"/>
            <p:nvPr/>
          </p:nvSpPr>
          <p:spPr>
            <a:xfrm>
              <a:off x="4250186" y="1901646"/>
              <a:ext cx="1611667" cy="1583237"/>
            </a:xfrm>
            <a:prstGeom prst="rect">
              <a:avLst/>
            </a:prstGeom>
            <a:noFill/>
            <a:ln>
              <a:noFill/>
            </a:ln>
          </p:spPr>
          <p:txBody>
            <a:bodyPr spcFirstLastPara="1" wrap="square" lIns="45700" tIns="45700" rIns="45700" bIns="45700" anchor="t"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Takes longer to settle estate</a:t>
              </a:r>
              <a:endParaRPr dirty="0"/>
            </a:p>
          </p:txBody>
        </p:sp>
        <p:sp>
          <p:nvSpPr>
            <p:cNvPr id="275" name="Google Shape;275;p22"/>
            <p:cNvSpPr/>
            <p:nvPr/>
          </p:nvSpPr>
          <p:spPr>
            <a:xfrm>
              <a:off x="4165065" y="80072"/>
              <a:ext cx="1702406" cy="340481"/>
            </a:xfrm>
            <a:prstGeom prst="rect">
              <a:avLst/>
            </a:prstGeom>
            <a:solidFill>
              <a:srgbClr val="8F8269"/>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6" name="Google Shape;276;p22"/>
            <p:cNvSpPr txBox="1"/>
            <p:nvPr/>
          </p:nvSpPr>
          <p:spPr>
            <a:xfrm>
              <a:off x="4165065" y="80072"/>
              <a:ext cx="1702406" cy="340481"/>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dirty="0">
                  <a:solidFill>
                    <a:schemeClr val="lt1"/>
                  </a:solidFill>
                  <a:latin typeface="Arial"/>
                  <a:ea typeface="Arial"/>
                  <a:cs typeface="Arial"/>
                  <a:sym typeface="Arial"/>
                </a:rPr>
                <a:t>Time</a:t>
              </a:r>
              <a:endParaRPr dirty="0"/>
            </a:p>
          </p:txBody>
        </p:sp>
        <p:cxnSp>
          <p:nvCxnSpPr>
            <p:cNvPr id="277" name="Google Shape;277;p22"/>
            <p:cNvCxnSpPr/>
            <p:nvPr/>
          </p:nvCxnSpPr>
          <p:spPr>
            <a:xfrm>
              <a:off x="6247137" y="420553"/>
              <a:ext cx="0" cy="3064331"/>
            </a:xfrm>
            <a:prstGeom prst="straightConnector1">
              <a:avLst/>
            </a:prstGeom>
            <a:solidFill>
              <a:schemeClr val="lt1">
                <a:alpha val="89803"/>
              </a:schemeClr>
            </a:solidFill>
            <a:ln w="25400" cap="flat" cmpd="sng">
              <a:solidFill>
                <a:srgbClr val="8F8269"/>
              </a:solidFill>
              <a:prstDash val="solid"/>
              <a:round/>
              <a:headEnd type="none" w="sm" len="sm"/>
              <a:tailEnd type="none" w="sm" len="sm"/>
            </a:ln>
          </p:spPr>
        </p:cxnSp>
        <p:sp>
          <p:nvSpPr>
            <p:cNvPr id="278" name="Google Shape;278;p22"/>
            <p:cNvSpPr/>
            <p:nvPr/>
          </p:nvSpPr>
          <p:spPr>
            <a:xfrm>
              <a:off x="6332258" y="522697"/>
              <a:ext cx="1611667" cy="1378949"/>
            </a:xfrm>
            <a:prstGeom prst="rect">
              <a:avLst/>
            </a:prstGeom>
            <a:blipFill rotWithShape="1">
              <a:blip r:embed="rId6">
                <a:alphaModFix/>
              </a:blip>
              <a:stretch>
                <a:fillRect t="-7998" b="-7999"/>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9" name="Google Shape;279;p22"/>
            <p:cNvSpPr/>
            <p:nvPr/>
          </p:nvSpPr>
          <p:spPr>
            <a:xfrm>
              <a:off x="6332258" y="1901646"/>
              <a:ext cx="1611667" cy="158323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80;p22"/>
            <p:cNvSpPr txBox="1"/>
            <p:nvPr/>
          </p:nvSpPr>
          <p:spPr>
            <a:xfrm>
              <a:off x="6332258" y="1901646"/>
              <a:ext cx="1611667" cy="1583237"/>
            </a:xfrm>
            <a:prstGeom prst="rect">
              <a:avLst/>
            </a:prstGeom>
            <a:noFill/>
            <a:ln>
              <a:noFill/>
            </a:ln>
          </p:spPr>
          <p:txBody>
            <a:bodyPr spcFirstLastPara="1" wrap="square" lIns="45700" tIns="45700" rIns="45700" bIns="45700" anchor="t"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May have tax consequences</a:t>
              </a:r>
              <a:endParaRPr dirty="0"/>
            </a:p>
          </p:txBody>
        </p:sp>
        <p:sp>
          <p:nvSpPr>
            <p:cNvPr id="281" name="Google Shape;281;p22"/>
            <p:cNvSpPr/>
            <p:nvPr/>
          </p:nvSpPr>
          <p:spPr>
            <a:xfrm>
              <a:off x="6247137" y="80072"/>
              <a:ext cx="1702406" cy="340481"/>
            </a:xfrm>
            <a:prstGeom prst="rect">
              <a:avLst/>
            </a:prstGeom>
            <a:solidFill>
              <a:srgbClr val="8F8269"/>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2" name="Google Shape;282;p22"/>
            <p:cNvSpPr txBox="1"/>
            <p:nvPr/>
          </p:nvSpPr>
          <p:spPr>
            <a:xfrm>
              <a:off x="6247137" y="80072"/>
              <a:ext cx="1702406" cy="340481"/>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dirty="0">
                  <a:solidFill>
                    <a:schemeClr val="lt1"/>
                  </a:solidFill>
                  <a:latin typeface="Arial"/>
                  <a:ea typeface="Arial"/>
                  <a:cs typeface="Arial"/>
                  <a:sym typeface="Arial"/>
                </a:rPr>
                <a:t>Taxes</a:t>
              </a:r>
              <a:endParaRPr dirty="0"/>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5F12C34-DEAB-414B-92BD-CA3AA79905D2}"/>
              </a:ext>
            </a:extLst>
          </p:cNvPr>
          <p:cNvSpPr>
            <a:spLocks noGrp="1"/>
          </p:cNvSpPr>
          <p:nvPr>
            <p:ph type="body" idx="1"/>
          </p:nvPr>
        </p:nvSpPr>
        <p:spPr>
          <a:xfrm>
            <a:off x="454025" y="188464"/>
            <a:ext cx="4151313" cy="1117600"/>
          </a:xfrm>
        </p:spPr>
        <p:txBody>
          <a:bodyPr wrap="square" anchor="t">
            <a:normAutofit/>
          </a:bodyPr>
          <a:lstStyle/>
          <a:p>
            <a:pPr>
              <a:spcAft>
                <a:spcPts val="600"/>
              </a:spcAft>
            </a:pPr>
            <a:r>
              <a:rPr lang="en-US" dirty="0"/>
              <a:t>Purpose:</a:t>
            </a:r>
          </a:p>
        </p:txBody>
      </p:sp>
      <p:sp>
        <p:nvSpPr>
          <p:cNvPr id="8" name="Text Placeholder 7">
            <a:extLst>
              <a:ext uri="{FF2B5EF4-FFF2-40B4-BE49-F238E27FC236}">
                <a16:creationId xmlns:a16="http://schemas.microsoft.com/office/drawing/2014/main" id="{42D13339-603D-4222-8D46-8A73F089FAA7}"/>
              </a:ext>
            </a:extLst>
          </p:cNvPr>
          <p:cNvSpPr>
            <a:spLocks noGrp="1"/>
          </p:cNvSpPr>
          <p:nvPr>
            <p:ph type="body" idx="2"/>
          </p:nvPr>
        </p:nvSpPr>
        <p:spPr>
          <a:xfrm>
            <a:off x="454025" y="1173084"/>
            <a:ext cx="3976688" cy="1911786"/>
          </a:xfrm>
        </p:spPr>
        <p:txBody>
          <a:bodyPr wrap="square" anchor="t">
            <a:normAutofit/>
          </a:bodyPr>
          <a:lstStyle/>
          <a:p>
            <a:pPr marL="152400" indent="0" algn="ctr">
              <a:spcAft>
                <a:spcPts val="600"/>
              </a:spcAft>
              <a:buNone/>
            </a:pPr>
            <a:r>
              <a:rPr lang="en-US" dirty="0"/>
              <a:t>To prepare Extension/outreach professionals to disseminate training on heirs’ property to communities and individuals.</a:t>
            </a:r>
          </a:p>
        </p:txBody>
      </p:sp>
      <p:sp>
        <p:nvSpPr>
          <p:cNvPr id="7" name="Slide Number Placeholder 6">
            <a:extLst>
              <a:ext uri="{FF2B5EF4-FFF2-40B4-BE49-F238E27FC236}">
                <a16:creationId xmlns:a16="http://schemas.microsoft.com/office/drawing/2014/main" id="{5F79E263-7A14-492B-9FCD-BA06479D02FB}"/>
              </a:ext>
            </a:extLst>
          </p:cNvPr>
          <p:cNvSpPr>
            <a:spLocks noGrp="1"/>
          </p:cNvSpPr>
          <p:nvPr>
            <p:ph type="sldNum" sz="quarter" idx="4294967295"/>
          </p:nvPr>
        </p:nvSpPr>
        <p:spPr>
          <a:xfrm>
            <a:off x="0" y="0"/>
            <a:ext cx="0" cy="0"/>
          </a:xfrm>
        </p:spPr>
        <p:txBody>
          <a:bodyPr/>
          <a:lstStyle/>
          <a:p>
            <a:pPr>
              <a:spcAft>
                <a:spcPts val="600"/>
              </a:spcAft>
            </a:pPr>
            <a:fld id="{0F1556C4-DFC3-4611-A7CC-780699185E26}" type="slidenum">
              <a:rPr lang="en-US" noProof="0" smtClean="0"/>
              <a:pPr>
                <a:spcAft>
                  <a:spcPts val="600"/>
                </a:spcAft>
              </a:pPr>
              <a:t>2</a:t>
            </a:fld>
            <a:endParaRPr lang="en-US" noProof="0"/>
          </a:p>
        </p:txBody>
      </p:sp>
      <p:pic>
        <p:nvPicPr>
          <p:cNvPr id="10" name="Picture 9">
            <a:extLst>
              <a:ext uri="{FF2B5EF4-FFF2-40B4-BE49-F238E27FC236}">
                <a16:creationId xmlns:a16="http://schemas.microsoft.com/office/drawing/2014/main" id="{41949C19-3EC9-4F97-84F4-3C391E7A6B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934" y="4173131"/>
            <a:ext cx="2896870" cy="616585"/>
          </a:xfrm>
          <a:prstGeom prst="rect">
            <a:avLst/>
          </a:prstGeom>
        </p:spPr>
      </p:pic>
      <p:pic>
        <p:nvPicPr>
          <p:cNvPr id="11" name="Picture 10">
            <a:extLst>
              <a:ext uri="{FF2B5EF4-FFF2-40B4-BE49-F238E27FC236}">
                <a16:creationId xmlns:a16="http://schemas.microsoft.com/office/drawing/2014/main" id="{C2C089E2-60B6-48B4-A9DF-AD3A4F2BD8AC}"/>
              </a:ext>
            </a:extLst>
          </p:cNvPr>
          <p:cNvPicPr>
            <a:picLocks noChangeAspect="1"/>
          </p:cNvPicPr>
          <p:nvPr/>
        </p:nvPicPr>
        <p:blipFill rotWithShape="1">
          <a:blip r:embed="rId3">
            <a:extLst>
              <a:ext uri="{28A0092B-C50C-407E-A947-70E740481C1C}">
                <a14:useLocalDpi xmlns:a14="http://schemas.microsoft.com/office/drawing/2010/main" val="0"/>
              </a:ext>
            </a:extLst>
          </a:blip>
          <a:srcRect r="76041" b="-5419"/>
          <a:stretch/>
        </p:blipFill>
        <p:spPr bwMode="auto">
          <a:xfrm>
            <a:off x="1866170" y="3084870"/>
            <a:ext cx="906526" cy="84860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231031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24"/>
          <p:cNvSpPr txBox="1">
            <a:spLocks noGrp="1"/>
          </p:cNvSpPr>
          <p:nvPr>
            <p:ph type="title"/>
          </p:nvPr>
        </p:nvSpPr>
        <p:spPr>
          <a:xfrm>
            <a:off x="1935126" y="445025"/>
            <a:ext cx="6897174"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SUMMARIZING</a:t>
            </a:r>
            <a:endParaRPr/>
          </a:p>
        </p:txBody>
      </p:sp>
      <p:sp>
        <p:nvSpPr>
          <p:cNvPr id="405" name="Google Shape;405;p24"/>
          <p:cNvSpPr txBox="1">
            <a:spLocks noGrp="1"/>
          </p:cNvSpPr>
          <p:nvPr>
            <p:ph type="body" idx="1"/>
          </p:nvPr>
        </p:nvSpPr>
        <p:spPr>
          <a:xfrm>
            <a:off x="1935126" y="1277316"/>
            <a:ext cx="6897687" cy="504825"/>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a:t>Up to this point we know that…</a:t>
            </a:r>
            <a:endParaRPr/>
          </a:p>
        </p:txBody>
      </p:sp>
      <p:sp>
        <p:nvSpPr>
          <p:cNvPr id="406" name="Google Shape;406;p24"/>
          <p:cNvSpPr txBox="1">
            <a:spLocks noGrp="1"/>
          </p:cNvSpPr>
          <p:nvPr>
            <p:ph type="body" idx="2"/>
          </p:nvPr>
        </p:nvSpPr>
        <p:spPr>
          <a:xfrm>
            <a:off x="1935163" y="1792288"/>
            <a:ext cx="6897687" cy="779462"/>
          </a:xfrm>
          <a:prstGeom prst="rect">
            <a:avLst/>
          </a:prstGeom>
          <a:noFill/>
          <a:ln>
            <a:noFill/>
          </a:ln>
        </p:spPr>
        <p:txBody>
          <a:bodyPr spcFirstLastPara="1" wrap="square" lIns="91425" tIns="91425" rIns="91425" bIns="91425" anchor="ctr" anchorCtr="0">
            <a:noAutofit/>
          </a:bodyPr>
          <a:lstStyle/>
          <a:p>
            <a:pPr marL="152400" lvl="0" indent="0" algn="l" rtl="0">
              <a:lnSpc>
                <a:spcPct val="115000"/>
              </a:lnSpc>
              <a:spcBef>
                <a:spcPts val="0"/>
              </a:spcBef>
              <a:spcAft>
                <a:spcPts val="0"/>
              </a:spcAft>
              <a:buSzPts val="1200"/>
              <a:buNone/>
            </a:pPr>
            <a:r>
              <a:rPr lang="en-US" sz="2000" b="0" dirty="0">
                <a:latin typeface="Catamaran Light"/>
                <a:ea typeface="Catamaran Light"/>
                <a:cs typeface="Catamaran Light"/>
                <a:sym typeface="Catamaran Light"/>
              </a:rPr>
              <a:t>Heirs’ property land is held without clear title</a:t>
            </a:r>
            <a:endParaRPr dirty="0"/>
          </a:p>
        </p:txBody>
      </p:sp>
      <p:sp>
        <p:nvSpPr>
          <p:cNvPr id="407" name="Google Shape;407;p24"/>
          <p:cNvSpPr txBox="1">
            <a:spLocks noGrp="1"/>
          </p:cNvSpPr>
          <p:nvPr>
            <p:ph type="body" idx="3"/>
          </p:nvPr>
        </p:nvSpPr>
        <p:spPr>
          <a:xfrm>
            <a:off x="1934613" y="2686844"/>
            <a:ext cx="6897687" cy="779462"/>
          </a:xfrm>
          <a:prstGeom prst="rect">
            <a:avLst/>
          </a:prstGeom>
          <a:noFill/>
          <a:ln>
            <a:noFill/>
          </a:ln>
        </p:spPr>
        <p:txBody>
          <a:bodyPr spcFirstLastPara="1" wrap="square" lIns="91425" tIns="91425" rIns="91425" bIns="91425" anchor="ctr" anchorCtr="0">
            <a:noAutofit/>
          </a:bodyPr>
          <a:lstStyle/>
          <a:p>
            <a:pPr marL="152400" lvl="0" indent="0" algn="l" rtl="0">
              <a:lnSpc>
                <a:spcPct val="115000"/>
              </a:lnSpc>
              <a:spcBef>
                <a:spcPts val="0"/>
              </a:spcBef>
              <a:spcAft>
                <a:spcPts val="0"/>
              </a:spcAft>
              <a:buSzPts val="1200"/>
              <a:buNone/>
            </a:pPr>
            <a:r>
              <a:rPr lang="en-US" sz="2000" b="0" i="0" u="none" strike="noStrike" cap="none">
                <a:solidFill>
                  <a:schemeClr val="dk1"/>
                </a:solidFill>
                <a:latin typeface="Catamaran Light"/>
                <a:ea typeface="Catamaran Light"/>
                <a:cs typeface="Catamaran Light"/>
                <a:sym typeface="Catamaran Light"/>
              </a:rPr>
              <a:t>Heirs’ property is passed from one generation to the next due to lack of probated will or judicial proceeding</a:t>
            </a:r>
            <a:endParaRPr/>
          </a:p>
          <a:p>
            <a:pPr marL="152400" lvl="0" indent="0" algn="l" rtl="0">
              <a:lnSpc>
                <a:spcPct val="115000"/>
              </a:lnSpc>
              <a:spcBef>
                <a:spcPts val="0"/>
              </a:spcBef>
              <a:spcAft>
                <a:spcPts val="0"/>
              </a:spcAft>
              <a:buSzPts val="1200"/>
              <a:buNone/>
            </a:pPr>
            <a:endParaRPr/>
          </a:p>
        </p:txBody>
      </p:sp>
      <p:sp>
        <p:nvSpPr>
          <p:cNvPr id="408" name="Google Shape;408;p24"/>
          <p:cNvSpPr txBox="1">
            <a:spLocks noGrp="1"/>
          </p:cNvSpPr>
          <p:nvPr>
            <p:ph type="body" idx="4"/>
          </p:nvPr>
        </p:nvSpPr>
        <p:spPr>
          <a:xfrm>
            <a:off x="1934613" y="3476453"/>
            <a:ext cx="6897687" cy="779462"/>
          </a:xfrm>
          <a:prstGeom prst="rect">
            <a:avLst/>
          </a:prstGeom>
          <a:noFill/>
          <a:ln>
            <a:noFill/>
          </a:ln>
        </p:spPr>
        <p:txBody>
          <a:bodyPr spcFirstLastPara="1" wrap="square" lIns="91425" tIns="91425" rIns="91425" bIns="91425" anchor="ctr" anchorCtr="0">
            <a:noAutofit/>
          </a:bodyPr>
          <a:lstStyle/>
          <a:p>
            <a:pPr marL="152400" lvl="0" indent="0" algn="l" rtl="0">
              <a:lnSpc>
                <a:spcPct val="115000"/>
              </a:lnSpc>
              <a:spcBef>
                <a:spcPts val="0"/>
              </a:spcBef>
              <a:spcAft>
                <a:spcPts val="0"/>
              </a:spcAft>
              <a:buSzPts val="1200"/>
              <a:buNone/>
            </a:pPr>
            <a:r>
              <a:rPr lang="en-US" sz="2000" b="0" i="0" u="none" strike="noStrike" cap="none" dirty="0">
                <a:solidFill>
                  <a:schemeClr val="dk1"/>
                </a:solidFill>
                <a:latin typeface="Catamaran Light"/>
                <a:ea typeface="Catamaran Light"/>
                <a:cs typeface="Catamaran Light"/>
                <a:sym typeface="Catamaran Light"/>
              </a:rPr>
              <a:t>Heirs’ property has limited investment potential and is at risk for loss through legal and other means</a:t>
            </a:r>
            <a:endParaRPr dirty="0"/>
          </a:p>
          <a:p>
            <a:pPr marL="152400" lvl="0" indent="0" algn="l" rtl="0">
              <a:lnSpc>
                <a:spcPct val="115000"/>
              </a:lnSpc>
              <a:spcBef>
                <a:spcPts val="0"/>
              </a:spcBef>
              <a:spcAft>
                <a:spcPts val="0"/>
              </a:spcAft>
              <a:buSzPts val="1200"/>
              <a:buNone/>
            </a:pP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30"/>
          <p:cNvSpPr txBox="1">
            <a:spLocks noGrp="1"/>
          </p:cNvSpPr>
          <p:nvPr>
            <p:ph type="ctrTitle"/>
          </p:nvPr>
        </p:nvSpPr>
        <p:spPr>
          <a:xfrm>
            <a:off x="501586" y="2237166"/>
            <a:ext cx="8140822" cy="661209"/>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800"/>
              <a:buNone/>
            </a:pPr>
            <a:r>
              <a:rPr lang="en-US" sz="4000" dirty="0">
                <a:solidFill>
                  <a:schemeClr val="lt1"/>
                </a:solidFill>
              </a:rPr>
              <a:t>Business Structures  </a:t>
            </a:r>
            <a:br>
              <a:rPr lang="en-US" sz="4000" dirty="0">
                <a:solidFill>
                  <a:schemeClr val="lt1"/>
                </a:solidFill>
              </a:rPr>
            </a:br>
            <a:r>
              <a:rPr lang="en-US" sz="4000" dirty="0">
                <a:solidFill>
                  <a:schemeClr val="lt1"/>
                </a:solidFill>
              </a:rPr>
              <a:t> Taxes &amp; Title to Real Property</a:t>
            </a:r>
            <a:endParaRPr sz="4000" dirty="0">
              <a:solidFill>
                <a:schemeClr val="lt1"/>
              </a:solidFill>
              <a:latin typeface="Livvic"/>
              <a:ea typeface="Livvic"/>
              <a:cs typeface="Livvic"/>
              <a:sym typeface="Livvic"/>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28"/>
          <p:cNvSpPr txBox="1">
            <a:spLocks noGrp="1"/>
          </p:cNvSpPr>
          <p:nvPr>
            <p:ph type="ctrTitle"/>
          </p:nvPr>
        </p:nvSpPr>
        <p:spPr>
          <a:xfrm>
            <a:off x="817619" y="274200"/>
            <a:ext cx="8326331"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dirty="0">
                <a:solidFill>
                  <a:schemeClr val="dk1"/>
                </a:solidFill>
              </a:rPr>
              <a:t>Placing Property in an Entity – An Alternative Approach to Physically Dividing Property</a:t>
            </a:r>
            <a:endParaRPr sz="2800" dirty="0">
              <a:solidFill>
                <a:schemeClr val="dk1"/>
              </a:solidFill>
            </a:endParaRPr>
          </a:p>
        </p:txBody>
      </p:sp>
      <p:sp>
        <p:nvSpPr>
          <p:cNvPr id="333" name="Google Shape;333;p28"/>
          <p:cNvSpPr txBox="1"/>
          <p:nvPr/>
        </p:nvSpPr>
        <p:spPr>
          <a:xfrm>
            <a:off x="295844" y="1549667"/>
            <a:ext cx="8552312" cy="301473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2400" b="0" i="0" u="none" strike="noStrike" cap="none" dirty="0">
                <a:solidFill>
                  <a:schemeClr val="dk2"/>
                </a:solidFill>
                <a:latin typeface="Catamaran Light"/>
                <a:ea typeface="Catamaran Light"/>
                <a:cs typeface="Catamaran Light"/>
                <a:sym typeface="Catamaran Light"/>
              </a:rPr>
              <a:t>Your property can be conveyed to a trust, corporation, limited liability company or other entity</a:t>
            </a:r>
            <a:endParaRPr dirty="0"/>
          </a:p>
          <a:p>
            <a:pPr marL="0" marR="0" lvl="0" indent="0" algn="l" rtl="0">
              <a:lnSpc>
                <a:spcPct val="100000"/>
              </a:lnSpc>
              <a:spcBef>
                <a:spcPts val="0"/>
              </a:spcBef>
              <a:spcAft>
                <a:spcPts val="0"/>
              </a:spcAft>
              <a:buNone/>
            </a:pPr>
            <a:endParaRPr sz="2400" b="0" i="0" u="none" strike="noStrike" cap="none" dirty="0">
              <a:solidFill>
                <a:schemeClr val="dk2"/>
              </a:solidFill>
              <a:latin typeface="Catamaran Light"/>
              <a:ea typeface="Catamaran Light"/>
              <a:cs typeface="Catamaran Light"/>
              <a:sym typeface="Catamaran Light"/>
            </a:endParaRPr>
          </a:p>
          <a:p>
            <a:pPr marL="285750" marR="0" lvl="0" indent="-285750" algn="l" rtl="0">
              <a:lnSpc>
                <a:spcPct val="100000"/>
              </a:lnSpc>
              <a:spcBef>
                <a:spcPts val="0"/>
              </a:spcBef>
              <a:spcAft>
                <a:spcPts val="0"/>
              </a:spcAft>
              <a:buClr>
                <a:srgbClr val="000000"/>
              </a:buClr>
              <a:buSzPts val="2400"/>
              <a:buFont typeface="Arial"/>
              <a:buChar char="•"/>
            </a:pPr>
            <a:r>
              <a:rPr lang="en-US" sz="2400" b="0" i="0" u="none" strike="noStrike" cap="none" dirty="0">
                <a:solidFill>
                  <a:schemeClr val="dk2"/>
                </a:solidFill>
                <a:latin typeface="Catamaran Light"/>
                <a:ea typeface="Catamaran Light"/>
                <a:cs typeface="Catamaran Light"/>
                <a:sym typeface="Catamaran Light"/>
              </a:rPr>
              <a:t>Prior to your death – Seek advice on property taxes (if homestead)</a:t>
            </a:r>
            <a:endParaRPr dirty="0"/>
          </a:p>
          <a:p>
            <a:pPr marL="285750" marR="0" lvl="0" indent="-285750" algn="l" rtl="0">
              <a:lnSpc>
                <a:spcPct val="100000"/>
              </a:lnSpc>
              <a:spcBef>
                <a:spcPts val="0"/>
              </a:spcBef>
              <a:spcAft>
                <a:spcPts val="0"/>
              </a:spcAft>
              <a:buClr>
                <a:srgbClr val="000000"/>
              </a:buClr>
              <a:buSzPts val="2400"/>
              <a:buFont typeface="Arial"/>
              <a:buChar char="•"/>
            </a:pPr>
            <a:r>
              <a:rPr lang="en-US" sz="2400" b="0" i="0" u="none" strike="noStrike" cap="none" dirty="0">
                <a:solidFill>
                  <a:schemeClr val="dk2"/>
                </a:solidFill>
                <a:latin typeface="Catamaran Light"/>
                <a:ea typeface="Catamaran Light"/>
                <a:cs typeface="Catamaran Light"/>
                <a:sym typeface="Catamaran Light"/>
              </a:rPr>
              <a:t>Upon death if designated in your will</a:t>
            </a:r>
            <a:endParaRPr dirty="0"/>
          </a:p>
          <a:p>
            <a:pPr marL="285750" marR="0" lvl="0" indent="-133350" algn="l" rtl="0">
              <a:lnSpc>
                <a:spcPct val="100000"/>
              </a:lnSpc>
              <a:spcBef>
                <a:spcPts val="0"/>
              </a:spcBef>
              <a:spcAft>
                <a:spcPts val="0"/>
              </a:spcAft>
              <a:buClr>
                <a:srgbClr val="000000"/>
              </a:buClr>
              <a:buSzPts val="2400"/>
              <a:buFont typeface="Arial"/>
              <a:buNone/>
            </a:pPr>
            <a:endParaRPr sz="2400" b="0" i="0" u="none" strike="noStrike" cap="none" dirty="0">
              <a:solidFill>
                <a:schemeClr val="dk2"/>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None/>
            </a:pPr>
            <a:r>
              <a:rPr lang="en-US" sz="2400" b="0" i="0" u="none" strike="noStrike" cap="none" dirty="0">
                <a:solidFill>
                  <a:schemeClr val="dk2"/>
                </a:solidFill>
                <a:latin typeface="Catamaran Light"/>
                <a:ea typeface="Catamaran Light"/>
                <a:cs typeface="Catamaran Light"/>
                <a:sym typeface="Catamaran Light"/>
              </a:rPr>
              <a:t>Be sure to seek a lawyer’s assistance.</a:t>
            </a: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28"/>
          <p:cNvSpPr txBox="1">
            <a:spLocks noGrp="1"/>
          </p:cNvSpPr>
          <p:nvPr>
            <p:ph type="ctrTitle"/>
          </p:nvPr>
        </p:nvSpPr>
        <p:spPr>
          <a:xfrm>
            <a:off x="817619" y="274200"/>
            <a:ext cx="8326200" cy="487500"/>
          </a:xfrm>
          <a:prstGeom prst="rect">
            <a:avLst/>
          </a:prstGeom>
          <a:noFill/>
          <a:ln>
            <a:noFill/>
          </a:ln>
        </p:spPr>
        <p:txBody>
          <a:bodyPr spcFirstLastPara="1" vert="horz" wrap="square" lIns="91425" tIns="91425" rIns="91425" bIns="91425" rtlCol="0" anchor="t" anchorCtr="0">
            <a:noAutofit/>
          </a:bodyPr>
          <a:lstStyle/>
          <a:p>
            <a:r>
              <a:rPr lang="en-US" sz="3000" dirty="0"/>
              <a:t>Examples of Legal Structures to Hold Land:</a:t>
            </a:r>
            <a:endParaRPr sz="3000" dirty="0"/>
          </a:p>
        </p:txBody>
      </p:sp>
      <p:sp>
        <p:nvSpPr>
          <p:cNvPr id="535" name="Google Shape;535;p28"/>
          <p:cNvSpPr txBox="1"/>
          <p:nvPr/>
        </p:nvSpPr>
        <p:spPr>
          <a:xfrm flipH="1">
            <a:off x="390779" y="1504823"/>
            <a:ext cx="5086816" cy="1996023"/>
          </a:xfrm>
          <a:prstGeom prst="rect">
            <a:avLst/>
          </a:prstGeom>
          <a:noFill/>
          <a:ln>
            <a:noFill/>
          </a:ln>
        </p:spPr>
        <p:txBody>
          <a:bodyPr spcFirstLastPara="1" wrap="square" lIns="91425" tIns="91425" rIns="91425" bIns="91425" anchor="t" anchorCtr="0">
            <a:noAutofit/>
          </a:bodyPr>
          <a:lstStyle/>
          <a:p>
            <a:pPr marL="457189" indent="-380990">
              <a:buClr>
                <a:schemeClr val="accent2"/>
              </a:buClr>
              <a:buSzPts val="2400"/>
              <a:buFont typeface="Catamaran Light"/>
              <a:buChar char="●"/>
            </a:pPr>
            <a:r>
              <a:rPr lang="en-US" sz="2400" dirty="0">
                <a:solidFill>
                  <a:schemeClr val="dk1"/>
                </a:solidFill>
                <a:latin typeface="Livvic"/>
                <a:ea typeface="Livvic"/>
                <a:cs typeface="Livvic"/>
                <a:sym typeface="Livvic"/>
              </a:rPr>
              <a:t>Trusts</a:t>
            </a:r>
            <a:endParaRPr sz="2400" dirty="0">
              <a:solidFill>
                <a:schemeClr val="dk1"/>
              </a:solidFill>
              <a:latin typeface="Livvic"/>
              <a:ea typeface="Livvic"/>
              <a:cs typeface="Livvic"/>
              <a:sym typeface="Livvic"/>
            </a:endParaRPr>
          </a:p>
          <a:p>
            <a:pPr>
              <a:buClr>
                <a:srgbClr val="000000"/>
              </a:buClr>
              <a:buSzPts val="2400"/>
            </a:pPr>
            <a:endParaRPr sz="2400" dirty="0">
              <a:solidFill>
                <a:schemeClr val="dk1"/>
              </a:solidFill>
              <a:latin typeface="Livvic"/>
              <a:ea typeface="Livvic"/>
              <a:cs typeface="Livvic"/>
              <a:sym typeface="Livvic"/>
            </a:endParaRPr>
          </a:p>
          <a:p>
            <a:pPr marL="457189" indent="-380990">
              <a:buClr>
                <a:schemeClr val="accent2"/>
              </a:buClr>
              <a:buSzPts val="2400"/>
              <a:buFont typeface="Catamaran Light"/>
              <a:buChar char="●"/>
            </a:pPr>
            <a:r>
              <a:rPr lang="en-US" sz="2400" dirty="0">
                <a:solidFill>
                  <a:schemeClr val="dk1"/>
                </a:solidFill>
                <a:latin typeface="Livvic"/>
                <a:ea typeface="Livvic"/>
                <a:cs typeface="Livvic"/>
                <a:sym typeface="Livvic"/>
              </a:rPr>
              <a:t>Limited Liability Company (LLC)</a:t>
            </a:r>
            <a:endParaRPr sz="2400" dirty="0">
              <a:solidFill>
                <a:schemeClr val="dk1"/>
              </a:solidFill>
              <a:latin typeface="Livvic"/>
              <a:ea typeface="Livvic"/>
              <a:cs typeface="Livvic"/>
              <a:sym typeface="Livvic"/>
            </a:endParaRPr>
          </a:p>
          <a:p>
            <a:pPr>
              <a:buClr>
                <a:srgbClr val="000000"/>
              </a:buClr>
              <a:buSzPts val="2400"/>
            </a:pPr>
            <a:endParaRPr sz="2400" dirty="0">
              <a:solidFill>
                <a:schemeClr val="dk1"/>
              </a:solidFill>
              <a:latin typeface="Livvic"/>
              <a:ea typeface="Livvic"/>
              <a:cs typeface="Livvic"/>
              <a:sym typeface="Livvic"/>
            </a:endParaRPr>
          </a:p>
          <a:p>
            <a:pPr marL="457189" indent="-380990">
              <a:buClr>
                <a:schemeClr val="accent2"/>
              </a:buClr>
              <a:buSzPts val="2400"/>
              <a:buFont typeface="Catamaran Light"/>
              <a:buChar char="●"/>
            </a:pPr>
            <a:r>
              <a:rPr lang="en-US" sz="2400" dirty="0">
                <a:solidFill>
                  <a:schemeClr val="dk1"/>
                </a:solidFill>
                <a:latin typeface="Livvic"/>
                <a:ea typeface="Livvic"/>
                <a:cs typeface="Livvic"/>
                <a:sym typeface="Livvic"/>
              </a:rPr>
              <a:t>Tenant-in-Common Agreement</a:t>
            </a:r>
            <a:endParaRPr sz="2400" dirty="0">
              <a:solidFill>
                <a:schemeClr val="dk1"/>
              </a:solidFill>
              <a:latin typeface="Catamaran Light"/>
              <a:ea typeface="Catamaran Light"/>
              <a:cs typeface="Catamaran Light"/>
              <a:sym typeface="Catamaran Light"/>
            </a:endParaRPr>
          </a:p>
          <a:p>
            <a:pPr>
              <a:lnSpc>
                <a:spcPct val="115000"/>
              </a:lnSpc>
              <a:spcBef>
                <a:spcPts val="1600"/>
              </a:spcBef>
              <a:spcAft>
                <a:spcPts val="1600"/>
              </a:spcAft>
              <a:buClr>
                <a:schemeClr val="dk1"/>
              </a:buClr>
              <a:buSzPts val="1200"/>
            </a:pPr>
            <a:endParaRPr sz="1200" dirty="0">
              <a:solidFill>
                <a:schemeClr val="dk1"/>
              </a:solidFill>
              <a:latin typeface="Catamaran Light"/>
              <a:ea typeface="Catamaran Light"/>
              <a:cs typeface="Catamaran Light"/>
              <a:sym typeface="Catamaran Light"/>
            </a:endParaRPr>
          </a:p>
        </p:txBody>
      </p:sp>
      <p:pic>
        <p:nvPicPr>
          <p:cNvPr id="536" name="Google Shape;536;p28" descr="A grassy field with trees in the background&#10;&#10;Description automatically generated with medium confidence"/>
          <p:cNvPicPr preferRelativeResize="0"/>
          <p:nvPr/>
        </p:nvPicPr>
        <p:blipFill rotWithShape="1">
          <a:blip r:embed="rId3">
            <a:alphaModFix/>
          </a:blip>
          <a:srcRect/>
          <a:stretch/>
        </p:blipFill>
        <p:spPr>
          <a:xfrm>
            <a:off x="5627984" y="1461090"/>
            <a:ext cx="3125238" cy="2083492"/>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0784"/>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
        <p:cNvGrpSpPr/>
        <p:nvPr/>
      </p:nvGrpSpPr>
      <p:grpSpPr>
        <a:xfrm>
          <a:off x="0" y="0"/>
          <a:ext cx="0" cy="0"/>
          <a:chOff x="0" y="0"/>
          <a:chExt cx="0" cy="0"/>
        </a:xfrm>
      </p:grpSpPr>
      <p:sp>
        <p:nvSpPr>
          <p:cNvPr id="89" name="Google Shape;89;p1"/>
          <p:cNvSpPr txBox="1">
            <a:spLocks noGrp="1"/>
          </p:cNvSpPr>
          <p:nvPr>
            <p:ph type="ctrTitle"/>
          </p:nvPr>
        </p:nvSpPr>
        <p:spPr>
          <a:xfrm>
            <a:off x="563252" y="565294"/>
            <a:ext cx="6858000" cy="2971848"/>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6000" dirty="0">
                <a:solidFill>
                  <a:schemeClr val="lt1"/>
                </a:solidFill>
              </a:rPr>
              <a:t>PREVENTING HEIRS’ PROPERTY</a:t>
            </a:r>
            <a:endParaRPr sz="6000" dirty="0">
              <a:solidFill>
                <a:schemeClr val="lt1"/>
              </a:solidFill>
              <a:latin typeface="Livvic"/>
              <a:ea typeface="Livvic"/>
              <a:cs typeface="Livvic"/>
              <a:sym typeface="Livvic"/>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a:spLocks noGrp="1"/>
          </p:cNvSpPr>
          <p:nvPr>
            <p:ph type="body" idx="1"/>
          </p:nvPr>
        </p:nvSpPr>
        <p:spPr>
          <a:xfrm>
            <a:off x="0" y="1751798"/>
            <a:ext cx="9144000" cy="3391702"/>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200"/>
              <a:buNone/>
            </a:pPr>
            <a:endParaRPr lang="en-US" sz="3600" dirty="0"/>
          </a:p>
          <a:p>
            <a:pPr marL="457200" lvl="0" indent="-228600" algn="l" rtl="0">
              <a:lnSpc>
                <a:spcPct val="115000"/>
              </a:lnSpc>
              <a:spcBef>
                <a:spcPts val="0"/>
              </a:spcBef>
              <a:spcAft>
                <a:spcPts val="0"/>
              </a:spcAft>
              <a:buSzPts val="1200"/>
              <a:buNone/>
            </a:pPr>
            <a:endParaRPr lang="en-US" sz="3600" dirty="0"/>
          </a:p>
          <a:p>
            <a:pPr marL="457200" lvl="0" indent="-228600" algn="l" rtl="0">
              <a:lnSpc>
                <a:spcPct val="115000"/>
              </a:lnSpc>
              <a:spcBef>
                <a:spcPts val="0"/>
              </a:spcBef>
              <a:spcAft>
                <a:spcPts val="0"/>
              </a:spcAft>
              <a:buSzPts val="1200"/>
              <a:buNone/>
            </a:pPr>
            <a:endParaRPr lang="en-US" sz="3600" dirty="0"/>
          </a:p>
          <a:p>
            <a:pPr marL="457200" lvl="0" indent="-228600" algn="ctr" rtl="0">
              <a:lnSpc>
                <a:spcPct val="115000"/>
              </a:lnSpc>
              <a:spcBef>
                <a:spcPts val="0"/>
              </a:spcBef>
              <a:spcAft>
                <a:spcPts val="0"/>
              </a:spcAft>
              <a:buSzPts val="1200"/>
              <a:buNone/>
            </a:pPr>
            <a:r>
              <a:rPr lang="en-US" sz="3600" dirty="0"/>
              <a:t>Complete the VSU Heirs’ Property worksheet with participants</a:t>
            </a:r>
            <a:endParaRPr sz="3600" dirty="0"/>
          </a:p>
        </p:txBody>
      </p:sp>
      <p:sp>
        <p:nvSpPr>
          <p:cNvPr id="119" name="Google Shape;119;p6"/>
          <p:cNvSpPr txBox="1">
            <a:spLocks noGrp="1"/>
          </p:cNvSpPr>
          <p:nvPr>
            <p:ph type="ctrTitle"/>
          </p:nvPr>
        </p:nvSpPr>
        <p:spPr>
          <a:xfrm>
            <a:off x="185001" y="628564"/>
            <a:ext cx="9143999"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4000" dirty="0">
                <a:solidFill>
                  <a:schemeClr val="lt1"/>
                </a:solidFill>
              </a:rPr>
              <a:t>Heirs Property Check Sheet</a:t>
            </a:r>
            <a:endParaRPr dirty="0"/>
          </a:p>
        </p:txBody>
      </p:sp>
      <p:pic>
        <p:nvPicPr>
          <p:cNvPr id="120" name="Google Shape;120;p6" descr="A young child with his hand on his chin&#10;&#10;Description automatically generated with low confidence"/>
          <p:cNvPicPr preferRelativeResize="0">
            <a:picLocks noGrp="1"/>
          </p:cNvPicPr>
          <p:nvPr>
            <p:ph type="pic" idx="2"/>
          </p:nvPr>
        </p:nvPicPr>
        <p:blipFill rotWithShape="1">
          <a:blip r:embed="rId3">
            <a:alphaModFix/>
          </a:blip>
          <a:srcRect l="8552" r="8552"/>
          <a:stretch/>
        </p:blipFill>
        <p:spPr>
          <a:xfrm>
            <a:off x="2938421" y="1945360"/>
            <a:ext cx="2478206" cy="174685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6"/>
          <p:cNvSpPr txBox="1">
            <a:spLocks noGrp="1"/>
          </p:cNvSpPr>
          <p:nvPr>
            <p:ph type="ctrTitle"/>
          </p:nvPr>
        </p:nvSpPr>
        <p:spPr>
          <a:xfrm>
            <a:off x="501589" y="1732548"/>
            <a:ext cx="8140822" cy="1560676"/>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800"/>
              <a:buNone/>
            </a:pPr>
            <a:r>
              <a:rPr lang="en-US" sz="4000" dirty="0">
                <a:solidFill>
                  <a:schemeClr val="lt1"/>
                </a:solidFill>
              </a:rPr>
              <a:t>Basics of Estate and </a:t>
            </a:r>
            <a:br>
              <a:rPr lang="en-US" sz="4000" dirty="0">
                <a:solidFill>
                  <a:schemeClr val="lt1"/>
                </a:solidFill>
              </a:rPr>
            </a:br>
            <a:r>
              <a:rPr lang="en-US" sz="4000" dirty="0">
                <a:solidFill>
                  <a:schemeClr val="lt1"/>
                </a:solidFill>
              </a:rPr>
              <a:t>Succession Planning</a:t>
            </a:r>
            <a:endParaRPr sz="4000" dirty="0">
              <a:solidFill>
                <a:schemeClr val="lt1"/>
              </a:solidFill>
              <a:latin typeface="Livvic"/>
              <a:ea typeface="Livvic"/>
              <a:cs typeface="Livvic"/>
              <a:sym typeface="Livvic"/>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8"/>
          <p:cNvSpPr txBox="1">
            <a:spLocks noGrp="1"/>
          </p:cNvSpPr>
          <p:nvPr>
            <p:ph type="title"/>
          </p:nvPr>
        </p:nvSpPr>
        <p:spPr>
          <a:xfrm>
            <a:off x="5495378" y="2798761"/>
            <a:ext cx="3611714" cy="218367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t>What are the costs of not having an estate plan in place?</a:t>
            </a:r>
            <a:endParaRPr dirty="0"/>
          </a:p>
        </p:txBody>
      </p:sp>
      <p:sp>
        <p:nvSpPr>
          <p:cNvPr id="135" name="Google Shape;135;p8"/>
          <p:cNvSpPr txBox="1">
            <a:spLocks noGrp="1"/>
          </p:cNvSpPr>
          <p:nvPr>
            <p:ph type="sldNum" idx="12"/>
          </p:nvPr>
        </p:nvSpPr>
        <p:spPr>
          <a:xfrm>
            <a:off x="0" y="0"/>
            <a:ext cx="0" cy="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27</a:t>
            </a:fld>
            <a:endParaRPr sz="1400" b="0" i="0" u="none" strike="noStrike" cap="none" dirty="0">
              <a:solidFill>
                <a:srgbClr val="000000"/>
              </a:solidFill>
              <a:latin typeface="Arial"/>
              <a:ea typeface="Arial"/>
              <a:cs typeface="Arial"/>
              <a:sym typeface="Arial"/>
            </a:endParaRPr>
          </a:p>
        </p:txBody>
      </p:sp>
      <p:pic>
        <p:nvPicPr>
          <p:cNvPr id="136" name="Google Shape;136;p8" descr="A pile of paper money&#10;&#10;Description automatically generated with low confidence"/>
          <p:cNvPicPr preferRelativeResize="0"/>
          <p:nvPr/>
        </p:nvPicPr>
        <p:blipFill rotWithShape="1">
          <a:blip r:embed="rId3">
            <a:alphaModFix/>
          </a:blip>
          <a:srcRect/>
          <a:stretch/>
        </p:blipFill>
        <p:spPr>
          <a:xfrm>
            <a:off x="0" y="351693"/>
            <a:ext cx="6077776" cy="40518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9"/>
          <p:cNvSpPr txBox="1">
            <a:spLocks noGrp="1"/>
          </p:cNvSpPr>
          <p:nvPr>
            <p:ph type="title"/>
          </p:nvPr>
        </p:nvSpPr>
        <p:spPr>
          <a:xfrm>
            <a:off x="688429" y="1581669"/>
            <a:ext cx="4797971" cy="2296683"/>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sz="3600" dirty="0"/>
              <a:t>What are the reasons for not having an estate plan in place?</a:t>
            </a:r>
            <a:endParaRPr dirty="0"/>
          </a:p>
        </p:txBody>
      </p:sp>
      <p:sp>
        <p:nvSpPr>
          <p:cNvPr id="143" name="Google Shape;143;p9"/>
          <p:cNvSpPr txBox="1">
            <a:spLocks noGrp="1"/>
          </p:cNvSpPr>
          <p:nvPr>
            <p:ph type="sldNum" idx="12"/>
          </p:nvPr>
        </p:nvSpPr>
        <p:spPr>
          <a:xfrm>
            <a:off x="0" y="0"/>
            <a:ext cx="0" cy="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28</a:t>
            </a:fld>
            <a:endParaRPr sz="1400" b="0" i="0" u="none" strike="noStrike" cap="none" dirty="0">
              <a:solidFill>
                <a:srgbClr val="000000"/>
              </a:solidFill>
              <a:latin typeface="Arial"/>
              <a:ea typeface="Arial"/>
              <a:cs typeface="Arial"/>
              <a:sym typeface="Arial"/>
            </a:endParaRPr>
          </a:p>
        </p:txBody>
      </p:sp>
      <p:pic>
        <p:nvPicPr>
          <p:cNvPr id="144" name="Google Shape;144;p9" descr="A picture containing text&#10;&#10;Description automatically generated"/>
          <p:cNvPicPr preferRelativeResize="0"/>
          <p:nvPr/>
        </p:nvPicPr>
        <p:blipFill rotWithShape="1">
          <a:blip r:embed="rId3">
            <a:alphaModFix/>
          </a:blip>
          <a:srcRect/>
          <a:stretch/>
        </p:blipFill>
        <p:spPr>
          <a:xfrm>
            <a:off x="5322804" y="1581668"/>
            <a:ext cx="3453326" cy="2296683"/>
          </a:xfrm>
          <a:prstGeom prst="rect">
            <a:avLst/>
          </a:prstGeom>
          <a:noFill/>
          <a:ln>
            <a:noFill/>
          </a:ln>
        </p:spPr>
      </p:pic>
      <p:cxnSp>
        <p:nvCxnSpPr>
          <p:cNvPr id="145" name="Google Shape;145;p9"/>
          <p:cNvCxnSpPr/>
          <p:nvPr/>
        </p:nvCxnSpPr>
        <p:spPr>
          <a:xfrm>
            <a:off x="5290340" y="1155714"/>
            <a:ext cx="3165231" cy="314859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146" name="Google Shape;146;p9"/>
          <p:cNvCxnSpPr/>
          <p:nvPr/>
        </p:nvCxnSpPr>
        <p:spPr>
          <a:xfrm flipH="1">
            <a:off x="5518864" y="1155714"/>
            <a:ext cx="2936707" cy="314859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1"/>
          <p:cNvSpPr txBox="1">
            <a:spLocks noGrp="1"/>
          </p:cNvSpPr>
          <p:nvPr>
            <p:ph type="ctrTitle"/>
          </p:nvPr>
        </p:nvSpPr>
        <p:spPr>
          <a:xfrm>
            <a:off x="905530" y="129414"/>
            <a:ext cx="8289694" cy="5710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400" dirty="0"/>
              <a:t>What Are the Main Reasons You Don’t Have a Will?</a:t>
            </a:r>
            <a:endParaRPr dirty="0"/>
          </a:p>
        </p:txBody>
      </p:sp>
      <p:graphicFrame>
        <p:nvGraphicFramePr>
          <p:cNvPr id="159" name="Google Shape;159;p11"/>
          <p:cNvGraphicFramePr/>
          <p:nvPr/>
        </p:nvGraphicFramePr>
        <p:xfrm>
          <a:off x="747423" y="539750"/>
          <a:ext cx="7426518" cy="4064000"/>
        </p:xfrm>
        <a:graphic>
          <a:graphicData uri="http://schemas.openxmlformats.org/drawingml/2006/chart">
            <c:chart xmlns:c="http://schemas.openxmlformats.org/drawingml/2006/chart" xmlns:r="http://schemas.openxmlformats.org/officeDocument/2006/relationships" r:id="rId3"/>
          </a:graphicData>
        </a:graphic>
      </p:graphicFrame>
      <p:pic>
        <p:nvPicPr>
          <p:cNvPr id="160" name="Google Shape;160;p11"/>
          <p:cNvPicPr preferRelativeResize="0"/>
          <p:nvPr/>
        </p:nvPicPr>
        <p:blipFill rotWithShape="1">
          <a:blip r:embed="rId4">
            <a:alphaModFix/>
          </a:blip>
          <a:srcRect l="83569" t="88818" r="3195" b="4687"/>
          <a:stretch/>
        </p:blipFill>
        <p:spPr>
          <a:xfrm>
            <a:off x="7354958" y="4595854"/>
            <a:ext cx="1097280" cy="318052"/>
          </a:xfrm>
          <a:prstGeom prst="rect">
            <a:avLst/>
          </a:prstGeom>
          <a:noFill/>
          <a:ln>
            <a:noFill/>
          </a:ln>
        </p:spPr>
      </p:pic>
      <p:sp>
        <p:nvSpPr>
          <p:cNvPr id="161" name="Google Shape;161;p11"/>
          <p:cNvSpPr txBox="1"/>
          <p:nvPr/>
        </p:nvSpPr>
        <p:spPr>
          <a:xfrm>
            <a:off x="357809" y="4603750"/>
            <a:ext cx="607479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100" b="0" i="0" u="none" strike="noStrike" cap="none" dirty="0">
                <a:solidFill>
                  <a:srgbClr val="000000"/>
                </a:solidFill>
                <a:latin typeface="Arial"/>
                <a:ea typeface="Arial"/>
                <a:cs typeface="Arial"/>
                <a:sym typeface="Arial"/>
              </a:rPr>
              <a:t>Source:  https://www.caring.com/caregivers/estate-planning/wills-survey/</a:t>
            </a:r>
            <a:endParaRPr dirty="0"/>
          </a:p>
          <a:p>
            <a:pPr marL="0" marR="0" lvl="0" indent="0" algn="l" rtl="0">
              <a:lnSpc>
                <a:spcPct val="100000"/>
              </a:lnSpc>
              <a:spcBef>
                <a:spcPts val="0"/>
              </a:spcBef>
              <a:spcAft>
                <a:spcPts val="0"/>
              </a:spcAft>
              <a:buNone/>
            </a:pPr>
            <a:r>
              <a:rPr lang="en-US" sz="1100" b="0" i="0" u="none" strike="noStrike" cap="none" dirty="0">
                <a:solidFill>
                  <a:srgbClr val="000000"/>
                </a:solidFill>
                <a:latin typeface="Arial"/>
                <a:ea typeface="Arial"/>
                <a:cs typeface="Arial"/>
                <a:sym typeface="Arial"/>
              </a:rPr>
              <a:t> </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2"/>
          <p:cNvSpPr txBox="1">
            <a:spLocks noGrp="1"/>
          </p:cNvSpPr>
          <p:nvPr>
            <p:ph type="body" idx="1"/>
          </p:nvPr>
        </p:nvSpPr>
        <p:spPr>
          <a:xfrm>
            <a:off x="324998" y="383544"/>
            <a:ext cx="8080872" cy="4149725"/>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sz="2400" dirty="0">
                <a:solidFill>
                  <a:schemeClr val="lt1"/>
                </a:solidFill>
              </a:rPr>
              <a:t>Important Notes before We Begin:</a:t>
            </a:r>
            <a:br>
              <a:rPr lang="en-US" sz="2400" dirty="0">
                <a:solidFill>
                  <a:schemeClr val="lt1"/>
                </a:solidFill>
              </a:rPr>
            </a:br>
            <a:br>
              <a:rPr lang="en-US" sz="1800" dirty="0">
                <a:solidFill>
                  <a:schemeClr val="lt1"/>
                </a:solidFill>
              </a:rPr>
            </a:br>
            <a:r>
              <a:rPr lang="en-US" sz="1800" b="1" dirty="0">
                <a:solidFill>
                  <a:schemeClr val="lt1"/>
                </a:solidFill>
              </a:rPr>
              <a:t>These materials are intended to present general information as to preventing heirs’ property.</a:t>
            </a:r>
            <a:br>
              <a:rPr lang="en-US" sz="1800" b="1" dirty="0">
                <a:solidFill>
                  <a:schemeClr val="lt1"/>
                </a:solidFill>
              </a:rPr>
            </a:br>
            <a:r>
              <a:rPr lang="en-US" sz="1800" b="1" dirty="0">
                <a:solidFill>
                  <a:schemeClr val="lt1"/>
                </a:solidFill>
              </a:rPr>
              <a:t> </a:t>
            </a:r>
            <a:br>
              <a:rPr lang="en-US" sz="1800" dirty="0">
                <a:solidFill>
                  <a:schemeClr val="lt1"/>
                </a:solidFill>
              </a:rPr>
            </a:br>
            <a:r>
              <a:rPr lang="en-US" sz="1800" b="1" dirty="0">
                <a:solidFill>
                  <a:schemeClr val="lt1"/>
                </a:solidFill>
              </a:rPr>
              <a:t>They primarily draw upon information in the southern United States. </a:t>
            </a:r>
            <a:br>
              <a:rPr lang="en-US" sz="1800" b="1" dirty="0">
                <a:solidFill>
                  <a:schemeClr val="lt1"/>
                </a:solidFill>
              </a:rPr>
            </a:br>
            <a:br>
              <a:rPr lang="en-US" sz="1800" b="1" dirty="0">
                <a:solidFill>
                  <a:schemeClr val="lt1"/>
                </a:solidFill>
              </a:rPr>
            </a:br>
            <a:r>
              <a:rPr lang="en-US" sz="1800" b="1" dirty="0">
                <a:solidFill>
                  <a:schemeClr val="lt1"/>
                </a:solidFill>
              </a:rPr>
              <a:t>The information may not be applicable to every state or territory. </a:t>
            </a:r>
            <a:br>
              <a:rPr lang="en-US" sz="1800" b="1" dirty="0">
                <a:solidFill>
                  <a:schemeClr val="lt1"/>
                </a:solidFill>
              </a:rPr>
            </a:br>
            <a:br>
              <a:rPr lang="en-US" sz="1800" b="1" dirty="0">
                <a:solidFill>
                  <a:schemeClr val="lt1"/>
                </a:solidFill>
              </a:rPr>
            </a:br>
            <a:r>
              <a:rPr lang="en-US" sz="1800" b="1" dirty="0">
                <a:solidFill>
                  <a:schemeClr val="lt1"/>
                </a:solidFill>
              </a:rPr>
              <a:t>These materials do not provide </a:t>
            </a:r>
            <a:r>
              <a:rPr lang="en-US" sz="1800" dirty="0">
                <a:solidFill>
                  <a:schemeClr val="lt1"/>
                </a:solidFill>
              </a:rPr>
              <a:t>legal advice.  </a:t>
            </a:r>
            <a:r>
              <a:rPr lang="en-US" sz="1800" b="1" dirty="0">
                <a:solidFill>
                  <a:schemeClr val="lt1"/>
                </a:solidFill>
              </a:rPr>
              <a:t>Specific advice should be obtained from an attorney</a:t>
            </a:r>
            <a:r>
              <a:rPr lang="en-US" sz="1800" dirty="0">
                <a:solidFill>
                  <a:schemeClr val="lt1"/>
                </a:solidFill>
              </a:rPr>
              <a:t> </a:t>
            </a:r>
            <a:r>
              <a:rPr lang="en-US" sz="1800" b="1" dirty="0">
                <a:solidFill>
                  <a:schemeClr val="lt1"/>
                </a:solidFill>
              </a:rPr>
              <a:t>or another professional well versed in the facts and circumstances related to the individual seeking advice and the jurisdiction where the property is located. </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12"/>
          <p:cNvPicPr preferRelativeResize="0"/>
          <p:nvPr/>
        </p:nvPicPr>
        <p:blipFill rotWithShape="1">
          <a:blip r:embed="rId3">
            <a:alphaModFix/>
          </a:blip>
          <a:srcRect t="17320"/>
          <a:stretch/>
        </p:blipFill>
        <p:spPr>
          <a:xfrm>
            <a:off x="2227291" y="583799"/>
            <a:ext cx="6843153" cy="4559701"/>
          </a:xfrm>
          <a:prstGeom prst="rect">
            <a:avLst/>
          </a:prstGeom>
          <a:noFill/>
          <a:ln>
            <a:noFill/>
          </a:ln>
        </p:spPr>
      </p:pic>
      <p:sp>
        <p:nvSpPr>
          <p:cNvPr id="167" name="Google Shape;167;p12"/>
          <p:cNvSpPr txBox="1">
            <a:spLocks noGrp="1"/>
          </p:cNvSpPr>
          <p:nvPr>
            <p:ph type="ctrTitle"/>
          </p:nvPr>
        </p:nvSpPr>
        <p:spPr>
          <a:xfrm>
            <a:off x="812265" y="1"/>
            <a:ext cx="9025418" cy="48347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400" dirty="0"/>
              <a:t>Percentage of Americans Having a Will by Subgroup</a:t>
            </a:r>
            <a:endParaRPr dirty="0"/>
          </a:p>
        </p:txBody>
      </p:sp>
      <p:sp>
        <p:nvSpPr>
          <p:cNvPr id="168" name="Google Shape;168;p12"/>
          <p:cNvSpPr txBox="1"/>
          <p:nvPr/>
        </p:nvSpPr>
        <p:spPr>
          <a:xfrm>
            <a:off x="67197" y="1002579"/>
            <a:ext cx="2044261" cy="25545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0" i="0" u="none" strike="noStrike" cap="none" dirty="0">
                <a:solidFill>
                  <a:srgbClr val="000000"/>
                </a:solidFill>
                <a:latin typeface="Arial"/>
                <a:ea typeface="Arial"/>
                <a:cs typeface="Arial"/>
                <a:sym typeface="Arial"/>
              </a:rPr>
              <a:t>Do you have a will that describes how you would like your money and estate to be handled after your death?</a:t>
            </a:r>
            <a:endParaRPr dirty="0"/>
          </a:p>
        </p:txBody>
      </p:sp>
      <p:sp>
        <p:nvSpPr>
          <p:cNvPr id="169" name="Google Shape;169;p12"/>
          <p:cNvSpPr txBox="1"/>
          <p:nvPr/>
        </p:nvSpPr>
        <p:spPr>
          <a:xfrm>
            <a:off x="166975" y="4140921"/>
            <a:ext cx="1844703" cy="9387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100" b="1" i="0" u="none" strike="noStrike" cap="none" dirty="0">
                <a:solidFill>
                  <a:srgbClr val="000000"/>
                </a:solidFill>
                <a:latin typeface="Arial"/>
                <a:ea typeface="Arial"/>
                <a:cs typeface="Arial"/>
                <a:sym typeface="Arial"/>
              </a:rPr>
              <a:t>Source:       </a:t>
            </a:r>
            <a:r>
              <a:rPr lang="en-US" sz="1100" b="0" i="0" u="none" strike="noStrike" cap="none" dirty="0">
                <a:solidFill>
                  <a:srgbClr val="000000"/>
                </a:solidFill>
                <a:latin typeface="Arial"/>
                <a:ea typeface="Arial"/>
                <a:cs typeface="Arial"/>
                <a:sym typeface="Arial"/>
              </a:rPr>
              <a:t>https://news.gallup.com/poll/351500/how-many-americans-have-will.aspx</a:t>
            </a:r>
            <a:endParaRPr dirty="0"/>
          </a:p>
          <a:p>
            <a:pPr marL="0" marR="0" lvl="0" indent="0" algn="l" rtl="0">
              <a:lnSpc>
                <a:spcPct val="100000"/>
              </a:lnSpc>
              <a:spcBef>
                <a:spcPts val="0"/>
              </a:spcBef>
              <a:spcAft>
                <a:spcPts val="0"/>
              </a:spcAft>
              <a:buNone/>
            </a:pPr>
            <a:endParaRPr sz="1100" b="0" i="0" u="none" strike="noStrike" cap="none" dirty="0">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8"/>
        <p:cNvGrpSpPr/>
        <p:nvPr/>
      </p:nvGrpSpPr>
      <p:grpSpPr>
        <a:xfrm>
          <a:off x="0" y="0"/>
          <a:ext cx="0" cy="0"/>
          <a:chOff x="0" y="0"/>
          <a:chExt cx="0" cy="0"/>
        </a:xfrm>
      </p:grpSpPr>
      <p:sp>
        <p:nvSpPr>
          <p:cNvPr id="209" name="Google Shape;209;p17"/>
          <p:cNvSpPr txBox="1">
            <a:spLocks noGrp="1"/>
          </p:cNvSpPr>
          <p:nvPr>
            <p:ph type="subTitle" idx="1"/>
          </p:nvPr>
        </p:nvSpPr>
        <p:spPr>
          <a:xfrm flipH="1">
            <a:off x="354321" y="1277291"/>
            <a:ext cx="2665604" cy="2577543"/>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None/>
            </a:pPr>
            <a:r>
              <a:rPr lang="en-US" sz="2000" dirty="0">
                <a:latin typeface="Catamaran"/>
                <a:ea typeface="Catamaran"/>
                <a:cs typeface="Catamaran"/>
                <a:sym typeface="Catamaran"/>
              </a:rPr>
              <a:t>This session will focus on questions of property.</a:t>
            </a:r>
            <a:endParaRPr dirty="0"/>
          </a:p>
          <a:p>
            <a:pPr marL="0" lvl="0" indent="0" algn="l" rtl="0">
              <a:lnSpc>
                <a:spcPct val="115000"/>
              </a:lnSpc>
              <a:spcBef>
                <a:spcPts val="0"/>
              </a:spcBef>
              <a:spcAft>
                <a:spcPts val="0"/>
              </a:spcAft>
              <a:buClr>
                <a:schemeClr val="dk1"/>
              </a:buClr>
              <a:buSzPts val="1100"/>
              <a:buNone/>
            </a:pPr>
            <a:endParaRPr sz="2000" dirty="0">
              <a:latin typeface="Catamaran"/>
              <a:ea typeface="Catamaran"/>
              <a:cs typeface="Catamaran"/>
              <a:sym typeface="Catamaran"/>
            </a:endParaRPr>
          </a:p>
          <a:p>
            <a:pPr marL="0" lvl="0" indent="0" algn="l" rtl="0">
              <a:lnSpc>
                <a:spcPct val="115000"/>
              </a:lnSpc>
              <a:spcBef>
                <a:spcPts val="0"/>
              </a:spcBef>
              <a:spcAft>
                <a:spcPts val="0"/>
              </a:spcAft>
              <a:buClr>
                <a:schemeClr val="dk1"/>
              </a:buClr>
              <a:buSzPts val="1100"/>
              <a:buNone/>
            </a:pPr>
            <a:r>
              <a:rPr lang="en-US" sz="2000" dirty="0">
                <a:latin typeface="Catamaran"/>
                <a:ea typeface="Catamaran"/>
                <a:cs typeface="Catamaran"/>
                <a:sym typeface="Catamaran"/>
              </a:rPr>
              <a:t>Estate planning guides your loved ones in decision-making in the event you are no longer capable or if you die.</a:t>
            </a:r>
            <a:endParaRPr dirty="0"/>
          </a:p>
          <a:p>
            <a:pPr marL="0" lvl="0" indent="0" algn="l" rtl="0">
              <a:lnSpc>
                <a:spcPct val="115000"/>
              </a:lnSpc>
              <a:spcBef>
                <a:spcPts val="0"/>
              </a:spcBef>
              <a:spcAft>
                <a:spcPts val="0"/>
              </a:spcAft>
              <a:buSzPts val="1100"/>
              <a:buNone/>
            </a:pPr>
            <a:endParaRPr dirty="0"/>
          </a:p>
          <a:p>
            <a:pPr marL="0" lvl="0" indent="0" algn="l" rtl="0">
              <a:lnSpc>
                <a:spcPct val="115000"/>
              </a:lnSpc>
              <a:spcBef>
                <a:spcPts val="0"/>
              </a:spcBef>
              <a:spcAft>
                <a:spcPts val="0"/>
              </a:spcAft>
              <a:buSzPts val="1200"/>
              <a:buNone/>
            </a:pPr>
            <a:endParaRPr dirty="0"/>
          </a:p>
        </p:txBody>
      </p:sp>
      <p:sp>
        <p:nvSpPr>
          <p:cNvPr id="210" name="Google Shape;210;p17"/>
          <p:cNvSpPr txBox="1">
            <a:spLocks noGrp="1"/>
          </p:cNvSpPr>
          <p:nvPr>
            <p:ph type="title"/>
          </p:nvPr>
        </p:nvSpPr>
        <p:spPr>
          <a:xfrm>
            <a:off x="354321" y="275067"/>
            <a:ext cx="5577117" cy="634932"/>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dirty="0"/>
              <a:t>We All Need an Estate Plan</a:t>
            </a:r>
            <a:endParaRPr dirty="0"/>
          </a:p>
        </p:txBody>
      </p:sp>
      <p:sp>
        <p:nvSpPr>
          <p:cNvPr id="211" name="Google Shape;211;p17"/>
          <p:cNvSpPr>
            <a:spLocks noGrp="1"/>
          </p:cNvSpPr>
          <p:nvPr>
            <p:ph type="pic" idx="2"/>
          </p:nvPr>
        </p:nvSpPr>
        <p:spPr>
          <a:xfrm>
            <a:off x="5492750" y="1597025"/>
            <a:ext cx="3375025" cy="2865438"/>
          </a:xfrm>
          <a:prstGeom prst="rect">
            <a:avLst/>
          </a:prstGeom>
          <a:noFill/>
          <a:ln>
            <a:noFill/>
          </a:ln>
        </p:spPr>
        <p:txBody>
          <a:bodyPr/>
          <a:lstStyle/>
          <a:p>
            <a:endParaRPr lang="en-US"/>
          </a:p>
        </p:txBody>
      </p:sp>
      <p:pic>
        <p:nvPicPr>
          <p:cNvPr id="212" name="Google Shape;212;p17" descr="Text&#10;&#10;Description automatically generated"/>
          <p:cNvPicPr preferRelativeResize="0"/>
          <p:nvPr/>
        </p:nvPicPr>
        <p:blipFill rotWithShape="1">
          <a:blip r:embed="rId3">
            <a:alphaModFix/>
          </a:blip>
          <a:srcRect l="3108" r="2196"/>
          <a:stretch/>
        </p:blipFill>
        <p:spPr>
          <a:xfrm>
            <a:off x="3816653" y="1436662"/>
            <a:ext cx="5110570" cy="3025801"/>
          </a:xfrm>
          <a:prstGeom prst="rect">
            <a:avLst/>
          </a:prstGeom>
          <a:noFill/>
          <a:ln>
            <a:noFill/>
          </a:ln>
        </p:spPr>
      </p:pic>
      <p:sp>
        <p:nvSpPr>
          <p:cNvPr id="213" name="Google Shape;213;p17"/>
          <p:cNvSpPr/>
          <p:nvPr/>
        </p:nvSpPr>
        <p:spPr>
          <a:xfrm rot="-5400000">
            <a:off x="4529891" y="-3555326"/>
            <a:ext cx="84218" cy="914399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3"/>
          <p:cNvSpPr txBox="1">
            <a:spLocks noGrp="1"/>
          </p:cNvSpPr>
          <p:nvPr>
            <p:ph type="ctrTitle"/>
          </p:nvPr>
        </p:nvSpPr>
        <p:spPr>
          <a:xfrm>
            <a:off x="479905" y="874161"/>
            <a:ext cx="8483125" cy="184266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t>How comfortable are you talking about death?</a:t>
            </a:r>
            <a:endParaRPr dirty="0"/>
          </a:p>
        </p:txBody>
      </p:sp>
      <p:sp>
        <p:nvSpPr>
          <p:cNvPr id="175" name="Google Shape;175;p13"/>
          <p:cNvSpPr txBox="1">
            <a:spLocks noGrp="1"/>
          </p:cNvSpPr>
          <p:nvPr>
            <p:ph type="subTitle" idx="4294967295"/>
          </p:nvPr>
        </p:nvSpPr>
        <p:spPr>
          <a:xfrm flipH="1">
            <a:off x="298935" y="1648641"/>
            <a:ext cx="8845063" cy="1192531"/>
          </a:xfrm>
          <a:prstGeom prst="rect">
            <a:avLst/>
          </a:prstGeom>
          <a:noFill/>
          <a:ln>
            <a:noFill/>
          </a:ln>
        </p:spPr>
        <p:txBody>
          <a:bodyPr spcFirstLastPara="1" wrap="square" lIns="91425" tIns="91425" rIns="91425" bIns="91425" anchor="t" anchorCtr="0">
            <a:noAutofit/>
          </a:bodyPr>
          <a:lstStyle/>
          <a:p>
            <a:pPr marL="152400" marR="0" lvl="0" indent="0" algn="l" rtl="0">
              <a:lnSpc>
                <a:spcPct val="115000"/>
              </a:lnSpc>
              <a:spcBef>
                <a:spcPts val="0"/>
              </a:spcBef>
              <a:spcAft>
                <a:spcPts val="0"/>
              </a:spcAft>
              <a:buClr>
                <a:schemeClr val="dk1"/>
              </a:buClr>
              <a:buSzPts val="1200"/>
              <a:buFont typeface="Catamaran Light"/>
              <a:buNone/>
            </a:pPr>
            <a:r>
              <a:rPr lang="en-US" sz="2400" b="0" i="0" u="none" strike="noStrike" cap="none" dirty="0">
                <a:solidFill>
                  <a:schemeClr val="dk1"/>
                </a:solidFill>
                <a:latin typeface="Catamaran Light"/>
                <a:ea typeface="Catamaran Light"/>
                <a:cs typeface="Catamaran Light"/>
                <a:sym typeface="Catamaran Light"/>
              </a:rPr>
              <a:t>1	2	3	4	5	6	7	8	9	10</a:t>
            </a:r>
            <a:endParaRPr dirty="0"/>
          </a:p>
        </p:txBody>
      </p:sp>
      <p:sp>
        <p:nvSpPr>
          <p:cNvPr id="2" name="TextBox 1">
            <a:extLst>
              <a:ext uri="{FF2B5EF4-FFF2-40B4-BE49-F238E27FC236}">
                <a16:creationId xmlns:a16="http://schemas.microsoft.com/office/drawing/2014/main" id="{6A2439CF-C7A0-93DF-921B-93525C390379}"/>
              </a:ext>
            </a:extLst>
          </p:cNvPr>
          <p:cNvSpPr txBox="1"/>
          <p:nvPr/>
        </p:nvSpPr>
        <p:spPr>
          <a:xfrm>
            <a:off x="479905" y="2809568"/>
            <a:ext cx="8339630" cy="1969770"/>
          </a:xfrm>
          <a:prstGeom prst="rect">
            <a:avLst/>
          </a:prstGeom>
          <a:noFill/>
        </p:spPr>
        <p:txBody>
          <a:bodyPr wrap="square" rtlCol="0">
            <a:spAutoFit/>
          </a:bodyPr>
          <a:lstStyle/>
          <a:p>
            <a:pPr algn="l"/>
            <a:r>
              <a:rPr lang="en-US" sz="2000" b="0" i="0" dirty="0">
                <a:solidFill>
                  <a:srgbClr val="181818"/>
                </a:solidFill>
                <a:effectLst/>
                <a:latin typeface="+mn-lt"/>
              </a:rPr>
              <a:t>“Anything that’s human is mentionable, and anything that is mentionable can be more manageable. When we can talk about our feelings, they become less overwhelming, less upsetting, and less scary. The people we trust with that important talk can help us know that we are not alone.”</a:t>
            </a:r>
          </a:p>
          <a:p>
            <a:r>
              <a:rPr lang="en-US" dirty="0"/>
              <a:t>				</a:t>
            </a:r>
          </a:p>
          <a:p>
            <a:pPr algn="ctr"/>
            <a:r>
              <a:rPr lang="en-US" dirty="0"/>
              <a:t>-- Mr. Fred Rogers </a:t>
            </a:r>
            <a:br>
              <a:rPr lang="en-US" dirty="0"/>
            </a:b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26"/>
          <p:cNvSpPr txBox="1">
            <a:spLocks noGrp="1"/>
          </p:cNvSpPr>
          <p:nvPr>
            <p:ph type="ctrTitle"/>
          </p:nvPr>
        </p:nvSpPr>
        <p:spPr>
          <a:xfrm>
            <a:off x="817619" y="274200"/>
            <a:ext cx="8326331" cy="487500"/>
          </a:xfrm>
          <a:prstGeom prst="rect">
            <a:avLst/>
          </a:prstGeom>
          <a:noFill/>
          <a:ln>
            <a:noFill/>
          </a:ln>
        </p:spPr>
        <p:txBody>
          <a:bodyPr spcFirstLastPara="1" wrap="square" lIns="91425" tIns="91425" rIns="91425" bIns="91425" anchor="t" anchorCtr="0">
            <a:noAutofit/>
          </a:bodyPr>
          <a:lstStyle/>
          <a:p>
            <a:pPr marL="0" lvl="1" indent="0" algn="l" rtl="0">
              <a:lnSpc>
                <a:spcPct val="100000"/>
              </a:lnSpc>
              <a:spcBef>
                <a:spcPts val="0"/>
              </a:spcBef>
              <a:spcAft>
                <a:spcPts val="0"/>
              </a:spcAft>
              <a:buClr>
                <a:schemeClr val="dk2"/>
              </a:buClr>
              <a:buSzPts val="1200"/>
              <a:buNone/>
            </a:pPr>
            <a:r>
              <a:rPr lang="en-US" sz="2800" b="1" dirty="0">
                <a:solidFill>
                  <a:schemeClr val="dk2"/>
                </a:solidFill>
              </a:rPr>
              <a:t>Updating </a:t>
            </a:r>
            <a:r>
              <a:rPr lang="en-US" sz="2800" dirty="0">
                <a:solidFill>
                  <a:schemeClr val="dk2"/>
                </a:solidFill>
              </a:rPr>
              <a:t>Your Will</a:t>
            </a:r>
            <a:endParaRPr sz="2000" dirty="0">
              <a:solidFill>
                <a:schemeClr val="dk2"/>
              </a:solidFill>
            </a:endParaRPr>
          </a:p>
        </p:txBody>
      </p:sp>
      <p:sp>
        <p:nvSpPr>
          <p:cNvPr id="318" name="Google Shape;318;p26"/>
          <p:cNvSpPr txBox="1"/>
          <p:nvPr/>
        </p:nvSpPr>
        <p:spPr>
          <a:xfrm>
            <a:off x="1209843" y="1577762"/>
            <a:ext cx="3030893" cy="90994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US" sz="2400" b="1" i="0" u="none" strike="noStrike" cap="none" dirty="0">
                <a:solidFill>
                  <a:schemeClr val="dk2"/>
                </a:solidFill>
                <a:latin typeface="Catamaran Light"/>
                <a:ea typeface="Catamaran Light"/>
                <a:cs typeface="Catamaran Light"/>
                <a:sym typeface="Catamaran Light"/>
              </a:rPr>
              <a:t>When someone named in your will dies</a:t>
            </a:r>
            <a:endParaRPr dirty="0"/>
          </a:p>
          <a:p>
            <a:pPr marL="0" marR="0" lvl="0" indent="0" algn="ctr" rtl="0">
              <a:lnSpc>
                <a:spcPct val="100000"/>
              </a:lnSpc>
              <a:spcBef>
                <a:spcPts val="0"/>
              </a:spcBef>
              <a:spcAft>
                <a:spcPts val="0"/>
              </a:spcAft>
              <a:buNone/>
            </a:pPr>
            <a:endParaRPr sz="2400" b="1" i="0" u="none" strike="noStrike" cap="none" dirty="0">
              <a:solidFill>
                <a:schemeClr val="dk2"/>
              </a:solidFill>
              <a:latin typeface="Catamaran Light"/>
              <a:ea typeface="Catamaran Light"/>
              <a:cs typeface="Catamaran Light"/>
              <a:sym typeface="Catamaran Light"/>
            </a:endParaRPr>
          </a:p>
          <a:p>
            <a:pPr marL="0" marR="0" lvl="0" indent="0" algn="ctr" rtl="0">
              <a:lnSpc>
                <a:spcPct val="100000"/>
              </a:lnSpc>
              <a:spcBef>
                <a:spcPts val="0"/>
              </a:spcBef>
              <a:spcAft>
                <a:spcPts val="0"/>
              </a:spcAft>
              <a:buNone/>
            </a:pPr>
            <a:r>
              <a:rPr lang="en-US" sz="2400" b="1" i="0" u="none" strike="noStrike" cap="none" dirty="0">
                <a:solidFill>
                  <a:schemeClr val="dk2"/>
                </a:solidFill>
                <a:latin typeface="Catamaran Light"/>
                <a:ea typeface="Catamaran Light"/>
                <a:cs typeface="Catamaran Light"/>
                <a:sym typeface="Catamaran Light"/>
              </a:rPr>
              <a:t>When circumstances change</a:t>
            </a:r>
            <a:endParaRPr dirty="0"/>
          </a:p>
        </p:txBody>
      </p:sp>
      <p:pic>
        <p:nvPicPr>
          <p:cNvPr id="319" name="Google Shape;319;p26" descr="A bouquet of white flowers&#10;&#10;Description automatically generated with medium confidence"/>
          <p:cNvPicPr preferRelativeResize="0"/>
          <p:nvPr/>
        </p:nvPicPr>
        <p:blipFill rotWithShape="1">
          <a:blip r:embed="rId3">
            <a:alphaModFix/>
          </a:blip>
          <a:srcRect/>
          <a:stretch/>
        </p:blipFill>
        <p:spPr>
          <a:xfrm>
            <a:off x="5519590" y="1053359"/>
            <a:ext cx="3235266" cy="260843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p29" descr="A picture containing text, businesscard, envelope&#10;&#10;Description automatically generated"/>
          <p:cNvPicPr preferRelativeResize="0"/>
          <p:nvPr/>
        </p:nvPicPr>
        <p:blipFill rotWithShape="1">
          <a:blip r:embed="rId3">
            <a:alphaModFix/>
          </a:blip>
          <a:srcRect/>
          <a:stretch/>
        </p:blipFill>
        <p:spPr>
          <a:xfrm>
            <a:off x="3683725" y="1761916"/>
            <a:ext cx="2438400" cy="1888789"/>
          </a:xfrm>
          <a:prstGeom prst="rect">
            <a:avLst/>
          </a:prstGeom>
          <a:noFill/>
          <a:ln>
            <a:noFill/>
          </a:ln>
        </p:spPr>
      </p:pic>
      <p:sp>
        <p:nvSpPr>
          <p:cNvPr id="339" name="Google Shape;339;p29"/>
          <p:cNvSpPr txBox="1">
            <a:spLocks noGrp="1"/>
          </p:cNvSpPr>
          <p:nvPr>
            <p:ph type="ctrTitle"/>
          </p:nvPr>
        </p:nvSpPr>
        <p:spPr>
          <a:xfrm>
            <a:off x="817619" y="274200"/>
            <a:ext cx="8326331"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dirty="0">
                <a:solidFill>
                  <a:schemeClr val="dk1"/>
                </a:solidFill>
              </a:rPr>
              <a:t>Placing Property in an Entity – An Alternative Approach to Physically Dividing Property</a:t>
            </a:r>
            <a:endParaRPr sz="2800" dirty="0">
              <a:solidFill>
                <a:schemeClr val="dk1"/>
              </a:solidFill>
            </a:endParaRPr>
          </a:p>
        </p:txBody>
      </p:sp>
      <p:sp>
        <p:nvSpPr>
          <p:cNvPr id="340" name="Google Shape;340;p29"/>
          <p:cNvSpPr txBox="1"/>
          <p:nvPr/>
        </p:nvSpPr>
        <p:spPr>
          <a:xfrm>
            <a:off x="105400" y="1303036"/>
            <a:ext cx="3578325" cy="356626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2400" b="1" i="0" u="none" strike="noStrike" cap="none" dirty="0">
                <a:solidFill>
                  <a:schemeClr val="dk2"/>
                </a:solidFill>
                <a:latin typeface="Catamaran Light"/>
                <a:ea typeface="Catamaran Light"/>
                <a:cs typeface="Catamaran Light"/>
                <a:sym typeface="Catamaran Light"/>
              </a:rPr>
              <a:t>Advantages</a:t>
            </a:r>
            <a:r>
              <a:rPr lang="en-US" sz="1800" b="1" i="0" u="none" strike="noStrike" cap="none" dirty="0">
                <a:solidFill>
                  <a:schemeClr val="dk2"/>
                </a:solidFill>
                <a:latin typeface="Catamaran Light"/>
                <a:ea typeface="Catamaran Light"/>
                <a:cs typeface="Catamaran Light"/>
                <a:sym typeface="Catamaran Light"/>
              </a:rPr>
              <a:t>:</a:t>
            </a:r>
            <a:endParaRPr dirty="0"/>
          </a:p>
          <a:p>
            <a:pPr marL="0" marR="0" lvl="0" indent="0" algn="l" rtl="0">
              <a:lnSpc>
                <a:spcPct val="100000"/>
              </a:lnSpc>
              <a:spcBef>
                <a:spcPts val="0"/>
              </a:spcBef>
              <a:spcAft>
                <a:spcPts val="0"/>
              </a:spcAft>
              <a:buNone/>
            </a:pPr>
            <a:endParaRPr sz="1800" b="1" i="0" u="none" strike="noStrike" cap="none" dirty="0">
              <a:solidFill>
                <a:schemeClr val="dk2"/>
              </a:solidFill>
              <a:latin typeface="Catamaran Light"/>
              <a:ea typeface="Catamaran Light"/>
              <a:cs typeface="Catamaran Light"/>
              <a:sym typeface="Catamaran Light"/>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chemeClr val="dk2"/>
                </a:solidFill>
                <a:latin typeface="Catamaran Light"/>
                <a:ea typeface="Catamaran Light"/>
                <a:cs typeface="Catamaran Light"/>
                <a:sym typeface="Catamaran Light"/>
              </a:rPr>
              <a:t>Property stays together in one undivided tract.</a:t>
            </a:r>
            <a:endParaRPr dirty="0"/>
          </a:p>
          <a:p>
            <a:pPr marL="285750" marR="0" lvl="0" indent="-158750" algn="l" rtl="0">
              <a:lnSpc>
                <a:spcPct val="100000"/>
              </a:lnSpc>
              <a:spcBef>
                <a:spcPts val="0"/>
              </a:spcBef>
              <a:spcAft>
                <a:spcPts val="0"/>
              </a:spcAft>
              <a:buClr>
                <a:srgbClr val="000000"/>
              </a:buClr>
              <a:buSzPts val="2000"/>
              <a:buFont typeface="Arial"/>
              <a:buNone/>
            </a:pPr>
            <a:endParaRPr sz="2000" b="0" i="0" u="none" strike="noStrike" cap="none" dirty="0">
              <a:solidFill>
                <a:schemeClr val="dk2"/>
              </a:solidFill>
              <a:latin typeface="Catamaran Light"/>
              <a:ea typeface="Catamaran Light"/>
              <a:cs typeface="Catamaran Light"/>
              <a:sym typeface="Catamaran Light"/>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chemeClr val="dk2"/>
                </a:solidFill>
                <a:latin typeface="Catamaran Light"/>
                <a:ea typeface="Catamaran Light"/>
                <a:cs typeface="Catamaran Light"/>
                <a:sym typeface="Catamaran Light"/>
              </a:rPr>
              <a:t>Unanimous consent is not required for most management actions</a:t>
            </a:r>
          </a:p>
          <a:p>
            <a:pPr marL="285750" marR="0" lvl="0" indent="-285750" algn="l" rtl="0">
              <a:lnSpc>
                <a:spcPct val="100000"/>
              </a:lnSpc>
              <a:spcBef>
                <a:spcPts val="0"/>
              </a:spcBef>
              <a:spcAft>
                <a:spcPts val="0"/>
              </a:spcAft>
              <a:buClr>
                <a:srgbClr val="000000"/>
              </a:buClr>
              <a:buSzPts val="2000"/>
              <a:buFont typeface="Arial"/>
              <a:buChar char="•"/>
            </a:pPr>
            <a:endParaRPr lang="en-US" sz="2000" dirty="0">
              <a:solidFill>
                <a:schemeClr val="dk2"/>
              </a:solidFill>
              <a:latin typeface="Catamaran Light"/>
              <a:cs typeface="Catamaran Light"/>
              <a:sym typeface="Catamaran Light"/>
            </a:endParaRPr>
          </a:p>
          <a:p>
            <a:pPr marL="285750" marR="0" lvl="0" indent="-285750" algn="l" rtl="0">
              <a:lnSpc>
                <a:spcPct val="100000"/>
              </a:lnSpc>
              <a:spcBef>
                <a:spcPts val="0"/>
              </a:spcBef>
              <a:spcAft>
                <a:spcPts val="0"/>
              </a:spcAft>
              <a:buClr>
                <a:srgbClr val="000000"/>
              </a:buClr>
              <a:buSzPts val="2000"/>
              <a:buFont typeface="Arial"/>
              <a:buChar char="•"/>
            </a:pPr>
            <a:r>
              <a:rPr lang="en-US" sz="2000" dirty="0">
                <a:solidFill>
                  <a:schemeClr val="dk2"/>
                </a:solidFill>
                <a:latin typeface="Catamaran Light"/>
                <a:cs typeface="Catamaran Light"/>
                <a:sym typeface="Catamaran Light"/>
              </a:rPr>
              <a:t>There may be a prohibition on sale of property or interests</a:t>
            </a:r>
            <a:endParaRPr dirty="0"/>
          </a:p>
        </p:txBody>
      </p:sp>
      <p:sp>
        <p:nvSpPr>
          <p:cNvPr id="341" name="Google Shape;341;p29"/>
          <p:cNvSpPr txBox="1"/>
          <p:nvPr/>
        </p:nvSpPr>
        <p:spPr>
          <a:xfrm>
            <a:off x="6086814" y="1303036"/>
            <a:ext cx="3057186" cy="280655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r>
              <a:rPr lang="en-US" sz="2400" b="1" i="0" u="none" strike="noStrike" cap="none" dirty="0">
                <a:solidFill>
                  <a:schemeClr val="dk2"/>
                </a:solidFill>
                <a:latin typeface="Catamaran Light"/>
                <a:ea typeface="Catamaran Light"/>
                <a:cs typeface="Catamaran Light"/>
                <a:sym typeface="Catamaran Light"/>
              </a:rPr>
              <a:t>Disadvantages</a:t>
            </a:r>
            <a:r>
              <a:rPr lang="en-US" sz="1800" b="1" i="0" u="none" strike="noStrike" cap="none" dirty="0">
                <a:solidFill>
                  <a:schemeClr val="dk2"/>
                </a:solidFill>
                <a:latin typeface="Catamaran Light"/>
                <a:ea typeface="Catamaran Light"/>
                <a:cs typeface="Catamaran Light"/>
                <a:sym typeface="Catamaran Light"/>
              </a:rPr>
              <a:t>:</a:t>
            </a:r>
            <a:endParaRPr dirty="0"/>
          </a:p>
          <a:p>
            <a:pPr marL="0" marR="0" lvl="0" indent="0" algn="l" rtl="0">
              <a:lnSpc>
                <a:spcPct val="100000"/>
              </a:lnSpc>
              <a:spcBef>
                <a:spcPts val="0"/>
              </a:spcBef>
              <a:spcAft>
                <a:spcPts val="0"/>
              </a:spcAft>
              <a:buNone/>
            </a:pPr>
            <a:endParaRPr sz="1800" b="1" i="0" u="none" strike="noStrike" cap="none" dirty="0">
              <a:solidFill>
                <a:schemeClr val="dk2"/>
              </a:solidFill>
              <a:latin typeface="Catamaran Light"/>
              <a:ea typeface="Catamaran Light"/>
              <a:cs typeface="Catamaran Light"/>
              <a:sym typeface="Catamaran Light"/>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chemeClr val="dk2"/>
                </a:solidFill>
                <a:latin typeface="Catamaran Light"/>
                <a:ea typeface="Catamaran Light"/>
                <a:cs typeface="Catamaran Light"/>
                <a:sym typeface="Catamaran Light"/>
              </a:rPr>
              <a:t>Restrictions may make sale of a person’s interest difficult.</a:t>
            </a:r>
            <a:endParaRPr dirty="0"/>
          </a:p>
          <a:p>
            <a:pPr marL="285750" marR="0" lvl="0" indent="-158750" algn="l" rtl="0">
              <a:lnSpc>
                <a:spcPct val="100000"/>
              </a:lnSpc>
              <a:spcBef>
                <a:spcPts val="0"/>
              </a:spcBef>
              <a:spcAft>
                <a:spcPts val="0"/>
              </a:spcAft>
              <a:buClr>
                <a:srgbClr val="000000"/>
              </a:buClr>
              <a:buSzPts val="2000"/>
              <a:buFont typeface="Arial"/>
              <a:buNone/>
            </a:pPr>
            <a:endParaRPr sz="2000" b="0" i="0" u="none" strike="noStrike" cap="none" dirty="0">
              <a:solidFill>
                <a:schemeClr val="dk2"/>
              </a:solidFill>
              <a:latin typeface="Catamaran Light"/>
              <a:ea typeface="Catamaran Light"/>
              <a:cs typeface="Catamaran Light"/>
              <a:sym typeface="Catamaran Light"/>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chemeClr val="dk2"/>
                </a:solidFill>
                <a:latin typeface="Catamaran Light"/>
                <a:ea typeface="Catamaran Light"/>
                <a:cs typeface="Catamaran Light"/>
                <a:sym typeface="Catamaran Light"/>
              </a:rPr>
              <a:t>Disagreements on management decisions may cause friction.</a:t>
            </a:r>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8"/>
          <p:cNvSpPr txBox="1">
            <a:spLocks noGrp="1"/>
          </p:cNvSpPr>
          <p:nvPr>
            <p:ph type="title"/>
          </p:nvPr>
        </p:nvSpPr>
        <p:spPr>
          <a:xfrm>
            <a:off x="311699" y="22001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400">
                <a:solidFill>
                  <a:schemeClr val="dk1"/>
                </a:solidFill>
              </a:rPr>
              <a:t>For example, if you die without a will in </a:t>
            </a:r>
            <a:r>
              <a:rPr lang="en-US"/>
              <a:t>Virginia…</a:t>
            </a:r>
            <a:endParaRPr/>
          </a:p>
        </p:txBody>
      </p:sp>
      <p:graphicFrame>
        <p:nvGraphicFramePr>
          <p:cNvPr id="311" name="Google Shape;311;p8"/>
          <p:cNvGraphicFramePr/>
          <p:nvPr/>
        </p:nvGraphicFramePr>
        <p:xfrm>
          <a:off x="242775" y="1240275"/>
          <a:ext cx="8658450" cy="3672630"/>
        </p:xfrm>
        <a:graphic>
          <a:graphicData uri="http://schemas.openxmlformats.org/drawingml/2006/table">
            <a:tbl>
              <a:tblPr>
                <a:noFill/>
              </a:tblPr>
              <a:tblGrid>
                <a:gridCol w="4329225">
                  <a:extLst>
                    <a:ext uri="{9D8B030D-6E8A-4147-A177-3AD203B41FA5}">
                      <a16:colId xmlns:a16="http://schemas.microsoft.com/office/drawing/2014/main" val="20000"/>
                    </a:ext>
                  </a:extLst>
                </a:gridCol>
                <a:gridCol w="4329225">
                  <a:extLst>
                    <a:ext uri="{9D8B030D-6E8A-4147-A177-3AD203B41FA5}">
                      <a16:colId xmlns:a16="http://schemas.microsoft.com/office/drawing/2014/main" val="20001"/>
                    </a:ext>
                  </a:extLst>
                </a:gridCol>
              </a:tblGrid>
              <a:tr h="385525">
                <a:tc>
                  <a:txBody>
                    <a:bodyPr/>
                    <a:lstStyle/>
                    <a:p>
                      <a:pPr marL="0" lvl="0" indent="0" algn="l" rtl="0">
                        <a:spcBef>
                          <a:spcPts val="0"/>
                        </a:spcBef>
                        <a:spcAft>
                          <a:spcPts val="0"/>
                        </a:spcAft>
                        <a:buNone/>
                      </a:pPr>
                      <a:r>
                        <a:rPr lang="en-US" b="1"/>
                        <a:t>If a person dies with: </a:t>
                      </a:r>
                      <a:endParaRPr b="1"/>
                    </a:p>
                  </a:txBody>
                  <a:tcPr marL="91425" marR="91425" marT="91425" marB="91425">
                    <a:solidFill>
                      <a:schemeClr val="lt2"/>
                    </a:solidFill>
                  </a:tcPr>
                </a:tc>
                <a:tc>
                  <a:txBody>
                    <a:bodyPr/>
                    <a:lstStyle/>
                    <a:p>
                      <a:pPr marL="0" lvl="0" indent="0" algn="l" rtl="0">
                        <a:spcBef>
                          <a:spcPts val="0"/>
                        </a:spcBef>
                        <a:spcAft>
                          <a:spcPts val="0"/>
                        </a:spcAft>
                        <a:buNone/>
                      </a:pPr>
                      <a:r>
                        <a:rPr lang="en-US" b="1"/>
                        <a:t>Here is who inherits: </a:t>
                      </a:r>
                      <a:endParaRPr b="1"/>
                    </a:p>
                  </a:txBody>
                  <a:tcPr marL="91425" marR="91425" marT="91425" marB="91425">
                    <a:solidFill>
                      <a:schemeClr val="lt2"/>
                    </a:solidFill>
                  </a:tcPr>
                </a:tc>
                <a:extLst>
                  <a:ext uri="{0D108BD9-81ED-4DB2-BD59-A6C34878D82A}">
                    <a16:rowId xmlns:a16="http://schemas.microsoft.com/office/drawing/2014/main" val="10000"/>
                  </a:ext>
                </a:extLst>
              </a:tr>
              <a:tr h="370675">
                <a:tc>
                  <a:txBody>
                    <a:bodyPr/>
                    <a:lstStyle/>
                    <a:p>
                      <a:pPr marL="0" lvl="0" indent="0" algn="l" rtl="0">
                        <a:spcBef>
                          <a:spcPts val="0"/>
                        </a:spcBef>
                        <a:spcAft>
                          <a:spcPts val="0"/>
                        </a:spcAft>
                        <a:buNone/>
                      </a:pPr>
                      <a:r>
                        <a:rPr lang="en-US" sz="1300"/>
                        <a:t>children but no spouse</a:t>
                      </a:r>
                      <a:endParaRPr sz="1300"/>
                    </a:p>
                  </a:txBody>
                  <a:tcPr marL="91425" marR="91425" marT="91425" marB="91425">
                    <a:solidFill>
                      <a:schemeClr val="accent3"/>
                    </a:solidFill>
                  </a:tcPr>
                </a:tc>
                <a:tc>
                  <a:txBody>
                    <a:bodyPr/>
                    <a:lstStyle/>
                    <a:p>
                      <a:pPr marL="0" lvl="0" indent="0" algn="l" rtl="0">
                        <a:spcBef>
                          <a:spcPts val="0"/>
                        </a:spcBef>
                        <a:spcAft>
                          <a:spcPts val="0"/>
                        </a:spcAft>
                        <a:buNone/>
                      </a:pPr>
                      <a:r>
                        <a:rPr lang="en-US" sz="1300"/>
                        <a:t>the children inherit everything equally </a:t>
                      </a:r>
                      <a:endParaRPr sz="1300"/>
                    </a:p>
                  </a:txBody>
                  <a:tcPr marL="91425" marR="91425" marT="91425" marB="91425">
                    <a:solidFill>
                      <a:schemeClr val="accent3"/>
                    </a:solidFill>
                  </a:tcPr>
                </a:tc>
                <a:extLst>
                  <a:ext uri="{0D108BD9-81ED-4DB2-BD59-A6C34878D82A}">
                    <a16:rowId xmlns:a16="http://schemas.microsoft.com/office/drawing/2014/main" val="10001"/>
                  </a:ext>
                </a:extLst>
              </a:tr>
              <a:tr h="370675">
                <a:tc>
                  <a:txBody>
                    <a:bodyPr/>
                    <a:lstStyle/>
                    <a:p>
                      <a:pPr marL="0" lvl="0" indent="0" algn="l" rtl="0">
                        <a:spcBef>
                          <a:spcPts val="0"/>
                        </a:spcBef>
                        <a:spcAft>
                          <a:spcPts val="0"/>
                        </a:spcAft>
                        <a:buNone/>
                      </a:pPr>
                      <a:r>
                        <a:rPr lang="en-US" sz="1300"/>
                        <a:t>a spouse but no descendents or parents</a:t>
                      </a:r>
                      <a:endParaRPr sz="1300"/>
                    </a:p>
                  </a:txBody>
                  <a:tcPr marL="91425" marR="91425" marT="91425" marB="91425">
                    <a:solidFill>
                      <a:schemeClr val="accent3"/>
                    </a:solidFill>
                  </a:tcPr>
                </a:tc>
                <a:tc>
                  <a:txBody>
                    <a:bodyPr/>
                    <a:lstStyle/>
                    <a:p>
                      <a:pPr marL="0" lvl="0" indent="0" algn="l" rtl="0">
                        <a:spcBef>
                          <a:spcPts val="0"/>
                        </a:spcBef>
                        <a:spcAft>
                          <a:spcPts val="0"/>
                        </a:spcAft>
                        <a:buNone/>
                      </a:pPr>
                      <a:r>
                        <a:rPr lang="en-US" sz="1300"/>
                        <a:t>the spouse inherits everything </a:t>
                      </a:r>
                      <a:endParaRPr sz="1300"/>
                    </a:p>
                  </a:txBody>
                  <a:tcPr marL="91425" marR="91425" marT="91425" marB="91425">
                    <a:solidFill>
                      <a:schemeClr val="accent3"/>
                    </a:solidFill>
                  </a:tcPr>
                </a:tc>
                <a:extLst>
                  <a:ext uri="{0D108BD9-81ED-4DB2-BD59-A6C34878D82A}">
                    <a16:rowId xmlns:a16="http://schemas.microsoft.com/office/drawing/2014/main" val="10002"/>
                  </a:ext>
                </a:extLst>
              </a:tr>
              <a:tr h="563475">
                <a:tc>
                  <a:txBody>
                    <a:bodyPr/>
                    <a:lstStyle/>
                    <a:p>
                      <a:pPr marL="0" lvl="0" indent="0" algn="l" rtl="0">
                        <a:spcBef>
                          <a:spcPts val="0"/>
                        </a:spcBef>
                        <a:spcAft>
                          <a:spcPts val="0"/>
                        </a:spcAft>
                        <a:buNone/>
                      </a:pPr>
                      <a:r>
                        <a:rPr lang="en-US" sz="1300"/>
                        <a:t>a spouse and descendants, all of whom are descendants of the decedent and the spouse  </a:t>
                      </a:r>
                      <a:endParaRPr sz="1300"/>
                    </a:p>
                  </a:txBody>
                  <a:tcPr marL="91425" marR="91425" marT="91425" marB="91425">
                    <a:solidFill>
                      <a:schemeClr val="accent3"/>
                    </a:solidFill>
                  </a:tcPr>
                </a:tc>
                <a:tc>
                  <a:txBody>
                    <a:bodyPr/>
                    <a:lstStyle/>
                    <a:p>
                      <a:pPr marL="0" lvl="0" indent="0" algn="l" rtl="0">
                        <a:spcBef>
                          <a:spcPts val="0"/>
                        </a:spcBef>
                        <a:spcAft>
                          <a:spcPts val="0"/>
                        </a:spcAft>
                        <a:buNone/>
                      </a:pPr>
                      <a:r>
                        <a:rPr lang="en-US" sz="1300"/>
                        <a:t>the spouse inherits everything </a:t>
                      </a:r>
                      <a:endParaRPr sz="1300"/>
                    </a:p>
                  </a:txBody>
                  <a:tcPr marL="91425" marR="91425" marT="91425" marB="91425">
                    <a:solidFill>
                      <a:schemeClr val="accent3"/>
                    </a:solidFill>
                  </a:tcPr>
                </a:tc>
                <a:extLst>
                  <a:ext uri="{0D108BD9-81ED-4DB2-BD59-A6C34878D82A}">
                    <a16:rowId xmlns:a16="http://schemas.microsoft.com/office/drawing/2014/main" val="10003"/>
                  </a:ext>
                </a:extLst>
              </a:tr>
              <a:tr h="949050">
                <a:tc>
                  <a:txBody>
                    <a:bodyPr/>
                    <a:lstStyle/>
                    <a:p>
                      <a:pPr marL="0" lvl="0" indent="0" algn="l" rtl="0">
                        <a:spcBef>
                          <a:spcPts val="0"/>
                        </a:spcBef>
                        <a:spcAft>
                          <a:spcPts val="0"/>
                        </a:spcAft>
                        <a:buNone/>
                      </a:pPr>
                      <a:r>
                        <a:rPr lang="en-US" sz="1300"/>
                        <a:t>a spouse and descendants, at least one of whom who is not a child of the surviving spouse </a:t>
                      </a:r>
                      <a:endParaRPr sz="1300"/>
                    </a:p>
                  </a:txBody>
                  <a:tcPr marL="91425" marR="91425" marT="91425" marB="91425">
                    <a:solidFill>
                      <a:schemeClr val="accent3"/>
                    </a:solidFill>
                  </a:tcPr>
                </a:tc>
                <a:tc>
                  <a:txBody>
                    <a:bodyPr/>
                    <a:lstStyle/>
                    <a:p>
                      <a:pPr marL="0" lvl="0" indent="0" algn="l" rtl="0">
                        <a:spcBef>
                          <a:spcPts val="0"/>
                        </a:spcBef>
                        <a:spcAft>
                          <a:spcPts val="0"/>
                        </a:spcAft>
                        <a:buNone/>
                      </a:pPr>
                      <a:r>
                        <a:rPr lang="en-US" sz="1300"/>
                        <a:t>the spouse inherits one-third of the person’s estate, and the remaining two thirds is shared between the children of the decedent (whether from the surviving spouse or not)</a:t>
                      </a:r>
                      <a:endParaRPr sz="1300"/>
                    </a:p>
                  </a:txBody>
                  <a:tcPr marL="91425" marR="91425" marT="91425" marB="91425">
                    <a:solidFill>
                      <a:schemeClr val="accent3"/>
                    </a:solidFill>
                  </a:tcPr>
                </a:tc>
                <a:extLst>
                  <a:ext uri="{0D108BD9-81ED-4DB2-BD59-A6C34878D82A}">
                    <a16:rowId xmlns:a16="http://schemas.microsoft.com/office/drawing/2014/main" val="10004"/>
                  </a:ext>
                </a:extLst>
              </a:tr>
              <a:tr h="370675">
                <a:tc>
                  <a:txBody>
                    <a:bodyPr/>
                    <a:lstStyle/>
                    <a:p>
                      <a:pPr marL="0" lvl="0" indent="0" algn="l" rtl="0">
                        <a:spcBef>
                          <a:spcPts val="0"/>
                        </a:spcBef>
                        <a:spcAft>
                          <a:spcPts val="0"/>
                        </a:spcAft>
                        <a:buNone/>
                      </a:pPr>
                      <a:r>
                        <a:rPr lang="en-US" sz="1300"/>
                        <a:t>parents but no spouse or descendants </a:t>
                      </a:r>
                      <a:endParaRPr sz="1300"/>
                    </a:p>
                  </a:txBody>
                  <a:tcPr marL="91425" marR="91425" marT="91425" marB="91425">
                    <a:solidFill>
                      <a:schemeClr val="accent3"/>
                    </a:solidFill>
                  </a:tcPr>
                </a:tc>
                <a:tc>
                  <a:txBody>
                    <a:bodyPr/>
                    <a:lstStyle/>
                    <a:p>
                      <a:pPr marL="0" lvl="0" indent="0" algn="l" rtl="0">
                        <a:spcBef>
                          <a:spcPts val="0"/>
                        </a:spcBef>
                        <a:spcAft>
                          <a:spcPts val="0"/>
                        </a:spcAft>
                        <a:buNone/>
                      </a:pPr>
                      <a:r>
                        <a:rPr lang="en-US" sz="1300"/>
                        <a:t>the parents inherit everything equally</a:t>
                      </a:r>
                      <a:endParaRPr sz="1300"/>
                    </a:p>
                  </a:txBody>
                  <a:tcPr marL="91425" marR="91425" marT="91425" marB="91425">
                    <a:solidFill>
                      <a:schemeClr val="accent3"/>
                    </a:solidFill>
                  </a:tcPr>
                </a:tc>
                <a:extLst>
                  <a:ext uri="{0D108BD9-81ED-4DB2-BD59-A6C34878D82A}">
                    <a16:rowId xmlns:a16="http://schemas.microsoft.com/office/drawing/2014/main" val="10005"/>
                  </a:ext>
                </a:extLst>
              </a:tr>
              <a:tr h="578775">
                <a:tc>
                  <a:txBody>
                    <a:bodyPr/>
                    <a:lstStyle/>
                    <a:p>
                      <a:pPr marL="0" lvl="0" indent="0" algn="l" rtl="0">
                        <a:spcBef>
                          <a:spcPts val="0"/>
                        </a:spcBef>
                        <a:spcAft>
                          <a:spcPts val="0"/>
                        </a:spcAft>
                        <a:buNone/>
                      </a:pPr>
                      <a:r>
                        <a:rPr lang="en-US" sz="1300"/>
                        <a:t>siblings but no spouse, descendants, or parents </a:t>
                      </a:r>
                      <a:endParaRPr sz="1300"/>
                    </a:p>
                  </a:txBody>
                  <a:tcPr marL="91425" marR="91425" marT="91425" marB="91425">
                    <a:solidFill>
                      <a:schemeClr val="accent3"/>
                    </a:solidFill>
                  </a:tcPr>
                </a:tc>
                <a:tc>
                  <a:txBody>
                    <a:bodyPr/>
                    <a:lstStyle/>
                    <a:p>
                      <a:pPr marL="0" lvl="0" indent="0" algn="l" rtl="0">
                        <a:spcBef>
                          <a:spcPts val="0"/>
                        </a:spcBef>
                        <a:spcAft>
                          <a:spcPts val="0"/>
                        </a:spcAft>
                        <a:buNone/>
                      </a:pPr>
                      <a:r>
                        <a:rPr lang="en-US" sz="1300"/>
                        <a:t>the siblings or their descendants inherit everything equally </a:t>
                      </a:r>
                      <a:endParaRPr sz="1300"/>
                    </a:p>
                  </a:txBody>
                  <a:tcPr marL="91425" marR="91425" marT="91425" marB="91425">
                    <a:solidFill>
                      <a:schemeClr val="accent3"/>
                    </a:solidFill>
                  </a:tcPr>
                </a:tc>
                <a:extLst>
                  <a:ext uri="{0D108BD9-81ED-4DB2-BD59-A6C34878D82A}">
                    <a16:rowId xmlns:a16="http://schemas.microsoft.com/office/drawing/2014/main" val="10006"/>
                  </a:ext>
                </a:extLst>
              </a:tr>
            </a:tbl>
          </a:graphicData>
        </a:graphic>
      </p:graphicFrame>
      <p:sp>
        <p:nvSpPr>
          <p:cNvPr id="312" name="Google Shape;312;p8"/>
          <p:cNvSpPr txBox="1"/>
          <p:nvPr/>
        </p:nvSpPr>
        <p:spPr>
          <a:xfrm>
            <a:off x="311700" y="4802625"/>
            <a:ext cx="7570200" cy="18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chemeClr val="dk1"/>
                </a:solidFill>
                <a:latin typeface="Catamaran Light"/>
                <a:ea typeface="Catamaran Light"/>
                <a:cs typeface="Catamaran Light"/>
                <a:sym typeface="Catamaran Light"/>
              </a:rPr>
              <a:t>Intestate Succession in Virginia. Found in </a:t>
            </a:r>
            <a:r>
              <a:rPr lang="en-US" sz="1200" b="1">
                <a:solidFill>
                  <a:schemeClr val="dk1"/>
                </a:solidFill>
                <a:latin typeface="Catamaran"/>
                <a:ea typeface="Catamaran"/>
                <a:cs typeface="Catamaran"/>
                <a:sym typeface="Catamaran"/>
              </a:rPr>
              <a:t>Heirs Property: </a:t>
            </a:r>
            <a:r>
              <a:rPr lang="en-US" sz="1200">
                <a:solidFill>
                  <a:schemeClr val="dk1"/>
                </a:solidFill>
                <a:latin typeface="Catamaran Light"/>
                <a:ea typeface="Catamaran Light"/>
                <a:cs typeface="Catamaran Light"/>
                <a:sym typeface="Catamaran Light"/>
              </a:rPr>
              <a:t>Understanding the legal issues in Virginia, pg 4. </a:t>
            </a:r>
            <a:endParaRPr sz="1200">
              <a:solidFill>
                <a:schemeClr val="dk1"/>
              </a:solidFill>
              <a:latin typeface="Catamaran Light"/>
              <a:ea typeface="Catamaran Light"/>
              <a:cs typeface="Catamaran Light"/>
              <a:sym typeface="Catamaran Ligh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pic>
        <p:nvPicPr>
          <p:cNvPr id="516" name="Google Shape;516;p106"/>
          <p:cNvPicPr preferRelativeResize="0"/>
          <p:nvPr/>
        </p:nvPicPr>
        <p:blipFill rotWithShape="1">
          <a:blip r:embed="rId3">
            <a:alphaModFix/>
          </a:blip>
          <a:srcRect l="2456" r="4129" b="11190"/>
          <a:stretch/>
        </p:blipFill>
        <p:spPr>
          <a:xfrm>
            <a:off x="176997" y="1000046"/>
            <a:ext cx="6731804" cy="3409394"/>
          </a:xfrm>
          <a:prstGeom prst="rect">
            <a:avLst/>
          </a:prstGeom>
          <a:noFill/>
          <a:ln>
            <a:noFill/>
          </a:ln>
        </p:spPr>
      </p:pic>
      <p:sp>
        <p:nvSpPr>
          <p:cNvPr id="517" name="Google Shape;517;p106"/>
          <p:cNvSpPr txBox="1">
            <a:spLocks noGrp="1"/>
          </p:cNvSpPr>
          <p:nvPr>
            <p:ph type="ctrTitle"/>
          </p:nvPr>
        </p:nvSpPr>
        <p:spPr>
          <a:xfrm>
            <a:off x="176996" y="90506"/>
            <a:ext cx="8790008" cy="573689"/>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Uniform Partition of Heirs Property Act (UPHPA)</a:t>
            </a:r>
            <a:endParaRPr>
              <a:solidFill>
                <a:schemeClr val="lt1"/>
              </a:solidFill>
            </a:endParaRPr>
          </a:p>
        </p:txBody>
      </p:sp>
      <p:sp>
        <p:nvSpPr>
          <p:cNvPr id="518" name="Google Shape;518;p106"/>
          <p:cNvSpPr txBox="1"/>
          <p:nvPr/>
        </p:nvSpPr>
        <p:spPr>
          <a:xfrm>
            <a:off x="2110422" y="4650597"/>
            <a:ext cx="5086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Uniform Law Commission site at uniformlaws.org </a:t>
            </a:r>
            <a:endParaRPr sz="1400" b="0" i="0" u="none" strike="noStrike" cap="none">
              <a:solidFill>
                <a:srgbClr val="000000"/>
              </a:solidFill>
              <a:highlight>
                <a:srgbClr val="FFFF00"/>
              </a:highlight>
              <a:latin typeface="Arial"/>
              <a:ea typeface="Arial"/>
              <a:cs typeface="Arial"/>
              <a:sym typeface="Arial"/>
            </a:endParaRPr>
          </a:p>
        </p:txBody>
      </p:sp>
      <p:sp>
        <p:nvSpPr>
          <p:cNvPr id="519" name="Google Shape;519;p106"/>
          <p:cNvSpPr txBox="1"/>
          <p:nvPr/>
        </p:nvSpPr>
        <p:spPr>
          <a:xfrm>
            <a:off x="6573025" y="1701438"/>
            <a:ext cx="2464800" cy="23698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Where the Uniform Partition of Heirs Property Act has been </a:t>
            </a:r>
            <a:r>
              <a:rPr lang="en-US" sz="1800" b="1" i="0" u="none" strike="noStrike" cap="none">
                <a:solidFill>
                  <a:srgbClr val="1287C3"/>
                </a:solidFill>
                <a:latin typeface="Arial"/>
                <a:ea typeface="Arial"/>
                <a:cs typeface="Arial"/>
                <a:sym typeface="Arial"/>
              </a:rPr>
              <a:t>adopted</a:t>
            </a:r>
            <a:r>
              <a:rPr lang="en-US" sz="1800" b="0" i="0" u="none" strike="noStrike" cap="none">
                <a:solidFill>
                  <a:srgbClr val="000000"/>
                </a:solidFill>
                <a:latin typeface="Arial"/>
                <a:ea typeface="Arial"/>
                <a:cs typeface="Arial"/>
                <a:sym typeface="Arial"/>
              </a:rPr>
              <a:t> or </a:t>
            </a:r>
            <a:r>
              <a:rPr lang="en-US" sz="1800" b="1" i="0" u="none" strike="noStrike" cap="none">
                <a:solidFill>
                  <a:srgbClr val="88C312"/>
                </a:solidFill>
                <a:latin typeface="Arial"/>
                <a:ea typeface="Arial"/>
                <a:cs typeface="Arial"/>
                <a:sym typeface="Arial"/>
              </a:rPr>
              <a:t>introduced</a:t>
            </a:r>
            <a:r>
              <a:rPr lang="en-US" sz="1800" b="0" i="0" u="none" strike="noStrike" cap="none">
                <a:solidFill>
                  <a:srgbClr val="000000"/>
                </a:solidFill>
                <a:latin typeface="Arial"/>
                <a:ea typeface="Arial"/>
                <a:cs typeface="Arial"/>
                <a:sym typeface="Arial"/>
              </a:rPr>
              <a:t> – February 2023</a:t>
            </a:r>
            <a:endParaRPr sz="1400" b="0" i="0" u="none" strike="noStrike" cap="none">
              <a:solidFill>
                <a:srgbClr val="000000"/>
              </a:solidFill>
              <a:latin typeface="Arial"/>
              <a:ea typeface="Arial"/>
              <a:cs typeface="Arial"/>
              <a:sym typeface="Arial"/>
            </a:endParaRPr>
          </a:p>
          <a:p>
            <a:pPr marL="285750" marR="0" lvl="0" indent="-158750" algn="l" rtl="0">
              <a:lnSpc>
                <a:spcPct val="100000"/>
              </a:lnSpc>
              <a:spcBef>
                <a:spcPts val="0"/>
              </a:spcBef>
              <a:spcAft>
                <a:spcPts val="0"/>
              </a:spcAft>
              <a:buClr>
                <a:srgbClr val="000000"/>
              </a:buClr>
              <a:buSzPts val="2000"/>
              <a:buFont typeface="Arial"/>
              <a:buNone/>
            </a:pPr>
            <a:endParaRPr sz="20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2"/>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60"/>
          <p:cNvSpPr txBox="1">
            <a:spLocks noGrp="1"/>
          </p:cNvSpPr>
          <p:nvPr>
            <p:ph type="body" idx="1"/>
          </p:nvPr>
        </p:nvSpPr>
        <p:spPr>
          <a:xfrm>
            <a:off x="308345" y="5113"/>
            <a:ext cx="7304088" cy="722313"/>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sz="2800">
                <a:solidFill>
                  <a:schemeClr val="lt1"/>
                </a:solidFill>
              </a:rPr>
              <a:t>How Does the UPHPA Help?</a:t>
            </a:r>
            <a:endParaRPr/>
          </a:p>
        </p:txBody>
      </p:sp>
      <p:grpSp>
        <p:nvGrpSpPr>
          <p:cNvPr id="525" name="Google Shape;525;p60"/>
          <p:cNvGrpSpPr/>
          <p:nvPr/>
        </p:nvGrpSpPr>
        <p:grpSpPr>
          <a:xfrm>
            <a:off x="204085" y="1602887"/>
            <a:ext cx="8806564" cy="3186257"/>
            <a:chOff x="201506" y="1279695"/>
            <a:chExt cx="8806564" cy="3186257"/>
          </a:xfrm>
        </p:grpSpPr>
        <p:sp>
          <p:nvSpPr>
            <p:cNvPr id="526" name="Google Shape;526;p60"/>
            <p:cNvSpPr/>
            <p:nvPr/>
          </p:nvSpPr>
          <p:spPr>
            <a:xfrm>
              <a:off x="201506" y="1279695"/>
              <a:ext cx="1841011" cy="2981302"/>
            </a:xfrm>
            <a:prstGeom prst="roundRect">
              <a:avLst>
                <a:gd name="adj" fmla="val 10000"/>
              </a:avLst>
            </a:prstGeom>
            <a:solidFill>
              <a:srgbClr val="8F8269"/>
            </a:solidFill>
            <a:ln w="38100" cap="flat" cmpd="sng">
              <a:solidFill>
                <a:schemeClr val="lt1"/>
              </a:solidFill>
              <a:prstDash val="solid"/>
              <a:round/>
              <a:headEnd type="none" w="sm" len="sm"/>
              <a:tailEnd type="none" w="sm" len="sm"/>
            </a:ln>
            <a:effectLst>
              <a:outerShdw blurRad="40000" dist="20000" dir="5400000" rotWithShape="0">
                <a:srgbClr val="000000">
                  <a:alpha val="3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p60"/>
            <p:cNvSpPr/>
            <p:nvPr/>
          </p:nvSpPr>
          <p:spPr>
            <a:xfrm>
              <a:off x="406062" y="1474023"/>
              <a:ext cx="1841011" cy="2981302"/>
            </a:xfrm>
            <a:custGeom>
              <a:avLst/>
              <a:gdLst/>
              <a:ahLst/>
              <a:cxnLst/>
              <a:rect l="l" t="t" r="r" b="b"/>
              <a:pathLst>
                <a:path w="1841011" h="2981302" extrusionOk="0">
                  <a:moveTo>
                    <a:pt x="0" y="184101"/>
                  </a:moveTo>
                  <a:cubicBezTo>
                    <a:pt x="0" y="82425"/>
                    <a:pt x="82425" y="0"/>
                    <a:pt x="184101" y="0"/>
                  </a:cubicBezTo>
                  <a:lnTo>
                    <a:pt x="1656910" y="0"/>
                  </a:lnTo>
                  <a:cubicBezTo>
                    <a:pt x="1758586" y="0"/>
                    <a:pt x="1841011" y="82425"/>
                    <a:pt x="1841011" y="184101"/>
                  </a:cubicBezTo>
                  <a:lnTo>
                    <a:pt x="1841011" y="2797201"/>
                  </a:lnTo>
                  <a:cubicBezTo>
                    <a:pt x="1841011" y="2898877"/>
                    <a:pt x="1758586" y="2981302"/>
                    <a:pt x="1656910" y="2981302"/>
                  </a:cubicBezTo>
                  <a:lnTo>
                    <a:pt x="184101" y="2981302"/>
                  </a:lnTo>
                  <a:cubicBezTo>
                    <a:pt x="82425" y="2981302"/>
                    <a:pt x="0" y="2898877"/>
                    <a:pt x="0" y="2797201"/>
                  </a:cubicBezTo>
                  <a:lnTo>
                    <a:pt x="0" y="184101"/>
                  </a:lnTo>
                  <a:close/>
                </a:path>
              </a:pathLst>
            </a:custGeom>
            <a:solidFill>
              <a:schemeClr val="lt1">
                <a:alpha val="89019"/>
              </a:schemeClr>
            </a:solidFill>
            <a:ln w="25400" cap="flat" cmpd="sng">
              <a:solidFill>
                <a:srgbClr val="8F8269"/>
              </a:solidFill>
              <a:prstDash val="solid"/>
              <a:round/>
              <a:headEnd type="none" w="sm" len="sm"/>
              <a:tailEnd type="none" w="sm" len="sm"/>
            </a:ln>
          </p:spPr>
          <p:txBody>
            <a:bodyPr spcFirstLastPara="1" wrap="square" lIns="122500" tIns="122500" rIns="122500" bIns="1225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dk1"/>
                  </a:solidFill>
                  <a:latin typeface="Avenir"/>
                  <a:ea typeface="Avenir"/>
                  <a:cs typeface="Avenir"/>
                  <a:sym typeface="Avenir"/>
                </a:rPr>
                <a:t>May help heirs’ property landowners maintain their property</a:t>
              </a:r>
              <a:endParaRPr sz="1800" b="0" i="0" u="none" strike="noStrike" cap="none">
                <a:solidFill>
                  <a:schemeClr val="dk1"/>
                </a:solidFill>
                <a:latin typeface="Avenir"/>
                <a:ea typeface="Avenir"/>
                <a:cs typeface="Avenir"/>
                <a:sym typeface="Avenir"/>
              </a:endParaRPr>
            </a:p>
          </p:txBody>
        </p:sp>
        <p:sp>
          <p:nvSpPr>
            <p:cNvPr id="528" name="Google Shape;528;p60"/>
            <p:cNvSpPr/>
            <p:nvPr/>
          </p:nvSpPr>
          <p:spPr>
            <a:xfrm>
              <a:off x="2462253" y="1290321"/>
              <a:ext cx="1841011" cy="2981302"/>
            </a:xfrm>
            <a:prstGeom prst="roundRect">
              <a:avLst>
                <a:gd name="adj" fmla="val 10000"/>
              </a:avLst>
            </a:prstGeom>
            <a:solidFill>
              <a:srgbClr val="8F8269"/>
            </a:solidFill>
            <a:ln w="38100" cap="flat" cmpd="sng">
              <a:solidFill>
                <a:schemeClr val="lt1"/>
              </a:solidFill>
              <a:prstDash val="solid"/>
              <a:round/>
              <a:headEnd type="none" w="sm" len="sm"/>
              <a:tailEnd type="none" w="sm" len="sm"/>
            </a:ln>
            <a:effectLst>
              <a:outerShdw blurRad="40000" dist="20000" dir="5400000" rotWithShape="0">
                <a:srgbClr val="000000">
                  <a:alpha val="3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p60"/>
            <p:cNvSpPr/>
            <p:nvPr/>
          </p:nvSpPr>
          <p:spPr>
            <a:xfrm>
              <a:off x="2666809" y="1484650"/>
              <a:ext cx="1841011" cy="2981302"/>
            </a:xfrm>
            <a:custGeom>
              <a:avLst/>
              <a:gdLst/>
              <a:ahLst/>
              <a:cxnLst/>
              <a:rect l="l" t="t" r="r" b="b"/>
              <a:pathLst>
                <a:path w="1841011" h="2981302" extrusionOk="0">
                  <a:moveTo>
                    <a:pt x="0" y="184101"/>
                  </a:moveTo>
                  <a:cubicBezTo>
                    <a:pt x="0" y="82425"/>
                    <a:pt x="82425" y="0"/>
                    <a:pt x="184101" y="0"/>
                  </a:cubicBezTo>
                  <a:lnTo>
                    <a:pt x="1656910" y="0"/>
                  </a:lnTo>
                  <a:cubicBezTo>
                    <a:pt x="1758586" y="0"/>
                    <a:pt x="1841011" y="82425"/>
                    <a:pt x="1841011" y="184101"/>
                  </a:cubicBezTo>
                  <a:lnTo>
                    <a:pt x="1841011" y="2797201"/>
                  </a:lnTo>
                  <a:cubicBezTo>
                    <a:pt x="1841011" y="2898877"/>
                    <a:pt x="1758586" y="2981302"/>
                    <a:pt x="1656910" y="2981302"/>
                  </a:cubicBezTo>
                  <a:lnTo>
                    <a:pt x="184101" y="2981302"/>
                  </a:lnTo>
                  <a:cubicBezTo>
                    <a:pt x="82425" y="2981302"/>
                    <a:pt x="0" y="2898877"/>
                    <a:pt x="0" y="2797201"/>
                  </a:cubicBezTo>
                  <a:lnTo>
                    <a:pt x="0" y="184101"/>
                  </a:lnTo>
                  <a:close/>
                </a:path>
              </a:pathLst>
            </a:custGeom>
            <a:solidFill>
              <a:schemeClr val="lt1">
                <a:alpha val="89019"/>
              </a:schemeClr>
            </a:solidFill>
            <a:ln w="25400" cap="flat" cmpd="sng">
              <a:solidFill>
                <a:srgbClr val="8F8269"/>
              </a:solidFill>
              <a:prstDash val="solid"/>
              <a:round/>
              <a:headEnd type="none" w="sm" len="sm"/>
              <a:tailEnd type="none" w="sm" len="sm"/>
            </a:ln>
          </p:spPr>
          <p:txBody>
            <a:bodyPr spcFirstLastPara="1" wrap="square" lIns="122500" tIns="122500" rIns="122500" bIns="1225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dk1"/>
                </a:solidFill>
                <a:latin typeface="Avenir"/>
                <a:ea typeface="Avenir"/>
                <a:cs typeface="Avenir"/>
                <a:sym typeface="Avenir"/>
              </a:endParaRPr>
            </a:p>
          </p:txBody>
        </p:sp>
        <p:sp>
          <p:nvSpPr>
            <p:cNvPr id="530" name="Google Shape;530;p60"/>
            <p:cNvSpPr/>
            <p:nvPr/>
          </p:nvSpPr>
          <p:spPr>
            <a:xfrm>
              <a:off x="4712377" y="1290321"/>
              <a:ext cx="1841011" cy="2981302"/>
            </a:xfrm>
            <a:prstGeom prst="roundRect">
              <a:avLst>
                <a:gd name="adj" fmla="val 10000"/>
              </a:avLst>
            </a:prstGeom>
            <a:solidFill>
              <a:srgbClr val="8F8269"/>
            </a:solidFill>
            <a:ln w="38100" cap="flat" cmpd="sng">
              <a:solidFill>
                <a:schemeClr val="lt1"/>
              </a:solidFill>
              <a:prstDash val="solid"/>
              <a:round/>
              <a:headEnd type="none" w="sm" len="sm"/>
              <a:tailEnd type="none" w="sm" len="sm"/>
            </a:ln>
            <a:effectLst>
              <a:outerShdw blurRad="40000" dist="20000" dir="5400000" rotWithShape="0">
                <a:srgbClr val="000000">
                  <a:alpha val="3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p60"/>
            <p:cNvSpPr/>
            <p:nvPr/>
          </p:nvSpPr>
          <p:spPr>
            <a:xfrm>
              <a:off x="6962502" y="1290321"/>
              <a:ext cx="1841011" cy="2981302"/>
            </a:xfrm>
            <a:prstGeom prst="roundRect">
              <a:avLst>
                <a:gd name="adj" fmla="val 10000"/>
              </a:avLst>
            </a:prstGeom>
            <a:solidFill>
              <a:srgbClr val="8F8269"/>
            </a:solidFill>
            <a:ln w="38100" cap="flat" cmpd="sng">
              <a:solidFill>
                <a:schemeClr val="lt1"/>
              </a:solidFill>
              <a:prstDash val="solid"/>
              <a:round/>
              <a:headEnd type="none" w="sm" len="sm"/>
              <a:tailEnd type="none" w="sm" len="sm"/>
            </a:ln>
            <a:effectLst>
              <a:outerShdw blurRad="40000" dist="20000" dir="5400000" rotWithShape="0">
                <a:srgbClr val="000000">
                  <a:alpha val="3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 name="Google Shape;532;p60"/>
            <p:cNvSpPr/>
            <p:nvPr/>
          </p:nvSpPr>
          <p:spPr>
            <a:xfrm>
              <a:off x="7167059" y="1484650"/>
              <a:ext cx="1841011" cy="2981302"/>
            </a:xfrm>
            <a:custGeom>
              <a:avLst/>
              <a:gdLst/>
              <a:ahLst/>
              <a:cxnLst/>
              <a:rect l="l" t="t" r="r" b="b"/>
              <a:pathLst>
                <a:path w="1841011" h="2981302" extrusionOk="0">
                  <a:moveTo>
                    <a:pt x="0" y="184101"/>
                  </a:moveTo>
                  <a:cubicBezTo>
                    <a:pt x="0" y="82425"/>
                    <a:pt x="82425" y="0"/>
                    <a:pt x="184101" y="0"/>
                  </a:cubicBezTo>
                  <a:lnTo>
                    <a:pt x="1656910" y="0"/>
                  </a:lnTo>
                  <a:cubicBezTo>
                    <a:pt x="1758586" y="0"/>
                    <a:pt x="1841011" y="82425"/>
                    <a:pt x="1841011" y="184101"/>
                  </a:cubicBezTo>
                  <a:lnTo>
                    <a:pt x="1841011" y="2797201"/>
                  </a:lnTo>
                  <a:cubicBezTo>
                    <a:pt x="1841011" y="2898877"/>
                    <a:pt x="1758586" y="2981302"/>
                    <a:pt x="1656910" y="2981302"/>
                  </a:cubicBezTo>
                  <a:lnTo>
                    <a:pt x="184101" y="2981302"/>
                  </a:lnTo>
                  <a:cubicBezTo>
                    <a:pt x="82425" y="2981302"/>
                    <a:pt x="0" y="2898877"/>
                    <a:pt x="0" y="2797201"/>
                  </a:cubicBezTo>
                  <a:lnTo>
                    <a:pt x="0" y="184101"/>
                  </a:lnTo>
                  <a:close/>
                </a:path>
              </a:pathLst>
            </a:custGeom>
            <a:solidFill>
              <a:schemeClr val="lt1">
                <a:alpha val="89019"/>
              </a:schemeClr>
            </a:solidFill>
            <a:ln w="25400" cap="flat" cmpd="sng">
              <a:solidFill>
                <a:srgbClr val="8F8269"/>
              </a:solidFill>
              <a:prstDash val="solid"/>
              <a:round/>
              <a:headEnd type="none" w="sm" len="sm"/>
              <a:tailEnd type="none" w="sm" len="sm"/>
            </a:ln>
          </p:spPr>
          <p:txBody>
            <a:bodyPr spcFirstLastPara="1" wrap="square" lIns="122500" tIns="122500" rIns="122500" bIns="1225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dk1"/>
                  </a:solidFill>
                  <a:latin typeface="Avenir"/>
                  <a:ea typeface="Avenir"/>
                  <a:cs typeface="Avenir"/>
                  <a:sym typeface="Avenir"/>
                </a:rPr>
                <a:t>Preserves the right of a co-tenant to sell his or her interest in the property</a:t>
              </a:r>
              <a:endParaRPr sz="1800" b="0" i="0" u="none" strike="noStrike" cap="none">
                <a:solidFill>
                  <a:schemeClr val="dk1"/>
                </a:solidFill>
                <a:latin typeface="Avenir"/>
                <a:ea typeface="Avenir"/>
                <a:cs typeface="Avenir"/>
                <a:sym typeface="Avenir"/>
              </a:endParaRPr>
            </a:p>
          </p:txBody>
        </p:sp>
      </p:grpSp>
      <p:sp>
        <p:nvSpPr>
          <p:cNvPr id="533" name="Google Shape;533;p60"/>
          <p:cNvSpPr txBox="1"/>
          <p:nvPr/>
        </p:nvSpPr>
        <p:spPr>
          <a:xfrm>
            <a:off x="1718441" y="1007553"/>
            <a:ext cx="5849007"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accent5"/>
                </a:solidFill>
                <a:latin typeface="Arial"/>
                <a:ea typeface="Arial"/>
                <a:cs typeface="Arial"/>
                <a:sym typeface="Arial"/>
              </a:rPr>
              <a:t>Applies only to heirs’ property</a:t>
            </a:r>
            <a:endParaRPr sz="1400" b="0" i="0" u="none" strike="noStrike" cap="none">
              <a:solidFill>
                <a:srgbClr val="000000"/>
              </a:solidFill>
              <a:latin typeface="Arial"/>
              <a:ea typeface="Arial"/>
              <a:cs typeface="Arial"/>
              <a:sym typeface="Arial"/>
            </a:endParaRPr>
          </a:p>
        </p:txBody>
      </p:sp>
      <p:sp>
        <p:nvSpPr>
          <p:cNvPr id="534" name="Google Shape;534;p60"/>
          <p:cNvSpPr txBox="1"/>
          <p:nvPr/>
        </p:nvSpPr>
        <p:spPr>
          <a:xfrm>
            <a:off x="2724647" y="2867751"/>
            <a:ext cx="1749972" cy="84023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rgbClr val="434343"/>
                </a:solidFill>
                <a:latin typeface="Avenir"/>
                <a:ea typeface="Avenir"/>
                <a:cs typeface="Avenir"/>
                <a:sym typeface="Avenir"/>
              </a:rPr>
              <a:t>Restructures the way partition sales occur</a:t>
            </a:r>
            <a:endParaRPr sz="1400" b="0" i="0" u="none" strike="noStrike" cap="none">
              <a:solidFill>
                <a:srgbClr val="000000"/>
              </a:solidFill>
              <a:latin typeface="Arial"/>
              <a:ea typeface="Arial"/>
              <a:cs typeface="Arial"/>
              <a:sym typeface="Arial"/>
            </a:endParaRPr>
          </a:p>
        </p:txBody>
      </p:sp>
      <p:sp>
        <p:nvSpPr>
          <p:cNvPr id="535" name="Google Shape;535;p60"/>
          <p:cNvSpPr/>
          <p:nvPr/>
        </p:nvSpPr>
        <p:spPr>
          <a:xfrm>
            <a:off x="4930135" y="1807842"/>
            <a:ext cx="1841011" cy="2981302"/>
          </a:xfrm>
          <a:custGeom>
            <a:avLst/>
            <a:gdLst/>
            <a:ahLst/>
            <a:cxnLst/>
            <a:rect l="l" t="t" r="r" b="b"/>
            <a:pathLst>
              <a:path w="1841011" h="2981302" extrusionOk="0">
                <a:moveTo>
                  <a:pt x="0" y="184101"/>
                </a:moveTo>
                <a:cubicBezTo>
                  <a:pt x="0" y="82425"/>
                  <a:pt x="82425" y="0"/>
                  <a:pt x="184101" y="0"/>
                </a:cubicBezTo>
                <a:lnTo>
                  <a:pt x="1656910" y="0"/>
                </a:lnTo>
                <a:cubicBezTo>
                  <a:pt x="1758586" y="0"/>
                  <a:pt x="1841011" y="82425"/>
                  <a:pt x="1841011" y="184101"/>
                </a:cubicBezTo>
                <a:lnTo>
                  <a:pt x="1841011" y="2797201"/>
                </a:lnTo>
                <a:cubicBezTo>
                  <a:pt x="1841011" y="2898877"/>
                  <a:pt x="1758586" y="2981302"/>
                  <a:pt x="1656910" y="2981302"/>
                </a:cubicBezTo>
                <a:lnTo>
                  <a:pt x="184101" y="2981302"/>
                </a:lnTo>
                <a:cubicBezTo>
                  <a:pt x="82425" y="2981302"/>
                  <a:pt x="0" y="2898877"/>
                  <a:pt x="0" y="2797201"/>
                </a:cubicBezTo>
                <a:lnTo>
                  <a:pt x="0" y="184101"/>
                </a:lnTo>
                <a:close/>
              </a:path>
            </a:pathLst>
          </a:custGeom>
          <a:solidFill>
            <a:schemeClr val="lt1">
              <a:alpha val="89019"/>
            </a:schemeClr>
          </a:solidFill>
          <a:ln w="25400" cap="flat" cmpd="sng">
            <a:solidFill>
              <a:srgbClr val="8F8269"/>
            </a:solidFill>
            <a:prstDash val="solid"/>
            <a:round/>
            <a:headEnd type="none" w="sm" len="sm"/>
            <a:tailEnd type="none" w="sm" len="sm"/>
          </a:ln>
        </p:spPr>
        <p:txBody>
          <a:bodyPr spcFirstLastPara="1" wrap="square" lIns="122500" tIns="122500" rIns="122500" bIns="1225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dk1"/>
                </a:solidFill>
                <a:latin typeface="Avenir"/>
                <a:ea typeface="Avenir"/>
                <a:cs typeface="Avenir"/>
                <a:sym typeface="Avenir"/>
              </a:rPr>
              <a:t>Provides additional protections against the forced sale of heirs’ property</a:t>
            </a:r>
            <a:endParaRPr sz="1800" b="0" i="0" u="none" strike="noStrike" cap="none">
              <a:solidFill>
                <a:schemeClr val="dk1"/>
              </a:solidFill>
              <a:latin typeface="Avenir"/>
              <a:ea typeface="Avenir"/>
              <a:cs typeface="Avenir"/>
              <a:sym typeface="Aveni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61"/>
          <p:cNvSpPr/>
          <p:nvPr/>
        </p:nvSpPr>
        <p:spPr>
          <a:xfrm rot="-5400000" flipH="1">
            <a:off x="-1758132" y="1730535"/>
            <a:ext cx="5140800" cy="1685129"/>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p61"/>
          <p:cNvSpPr txBox="1">
            <a:spLocks noGrp="1"/>
          </p:cNvSpPr>
          <p:nvPr>
            <p:ph type="title" idx="8"/>
          </p:nvPr>
        </p:nvSpPr>
        <p:spPr>
          <a:xfrm>
            <a:off x="510137" y="2614293"/>
            <a:ext cx="1573500" cy="577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800"/>
              <a:buNone/>
            </a:pPr>
            <a:r>
              <a:rPr lang="en-US">
                <a:solidFill>
                  <a:schemeClr val="lt1"/>
                </a:solidFill>
              </a:rPr>
              <a:t>03</a:t>
            </a:r>
            <a:endParaRPr>
              <a:solidFill>
                <a:schemeClr val="lt1"/>
              </a:solidFill>
            </a:endParaRPr>
          </a:p>
        </p:txBody>
      </p:sp>
      <p:sp>
        <p:nvSpPr>
          <p:cNvPr id="542" name="Google Shape;542;p61"/>
          <p:cNvSpPr txBox="1">
            <a:spLocks noGrp="1"/>
          </p:cNvSpPr>
          <p:nvPr>
            <p:ph type="ctrTitle" idx="9"/>
          </p:nvPr>
        </p:nvSpPr>
        <p:spPr>
          <a:xfrm>
            <a:off x="1778732" y="89822"/>
            <a:ext cx="7127846" cy="1336573"/>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000"/>
              <a:buNone/>
            </a:pPr>
            <a:r>
              <a:rPr lang="en-US" sz="3200"/>
              <a:t>How Does the UPHPA Help?</a:t>
            </a:r>
            <a:br>
              <a:rPr lang="en-US" sz="3200"/>
            </a:br>
            <a:r>
              <a:rPr lang="en-US" sz="2000"/>
              <a:t>Provides the following protections in partition actions:</a:t>
            </a:r>
            <a:endParaRPr sz="2200"/>
          </a:p>
        </p:txBody>
      </p:sp>
      <p:sp>
        <p:nvSpPr>
          <p:cNvPr id="543" name="Google Shape;543;p61"/>
          <p:cNvSpPr txBox="1">
            <a:spLocks noGrp="1"/>
          </p:cNvSpPr>
          <p:nvPr>
            <p:ph type="title" idx="5"/>
          </p:nvPr>
        </p:nvSpPr>
        <p:spPr>
          <a:xfrm>
            <a:off x="510137" y="2065368"/>
            <a:ext cx="1615200" cy="577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800"/>
              <a:buNone/>
            </a:pPr>
            <a:r>
              <a:rPr lang="en-US">
                <a:solidFill>
                  <a:schemeClr val="lt1"/>
                </a:solidFill>
              </a:rPr>
              <a:t>02</a:t>
            </a:r>
            <a:endParaRPr>
              <a:solidFill>
                <a:schemeClr val="lt1"/>
              </a:solidFill>
            </a:endParaRPr>
          </a:p>
        </p:txBody>
      </p:sp>
      <p:sp>
        <p:nvSpPr>
          <p:cNvPr id="544" name="Google Shape;544;p61"/>
          <p:cNvSpPr txBox="1">
            <a:spLocks noGrp="1"/>
          </p:cNvSpPr>
          <p:nvPr>
            <p:ph type="ctrTitle"/>
          </p:nvPr>
        </p:nvSpPr>
        <p:spPr>
          <a:xfrm>
            <a:off x="1867942" y="1559016"/>
            <a:ext cx="7127845" cy="435504"/>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200"/>
              <a:buNone/>
            </a:pPr>
            <a:r>
              <a:rPr lang="en-US" sz="2000" b="0">
                <a:latin typeface="Catamaran Light"/>
                <a:ea typeface="Catamaran Light"/>
                <a:cs typeface="Catamaran Light"/>
                <a:sym typeface="Catamaran Light"/>
              </a:rPr>
              <a:t>Enhances Notice</a:t>
            </a:r>
            <a:endParaRPr sz="2000" b="0">
              <a:latin typeface="Catamaran Light"/>
              <a:ea typeface="Catamaran Light"/>
              <a:cs typeface="Catamaran Light"/>
              <a:sym typeface="Catamaran Light"/>
            </a:endParaRPr>
          </a:p>
        </p:txBody>
      </p:sp>
      <p:sp>
        <p:nvSpPr>
          <p:cNvPr id="545" name="Google Shape;545;p61"/>
          <p:cNvSpPr txBox="1">
            <a:spLocks noGrp="1"/>
          </p:cNvSpPr>
          <p:nvPr>
            <p:ph type="title" idx="2"/>
          </p:nvPr>
        </p:nvSpPr>
        <p:spPr>
          <a:xfrm>
            <a:off x="510137" y="1487868"/>
            <a:ext cx="1739100" cy="577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800"/>
              <a:buNone/>
            </a:pPr>
            <a:r>
              <a:rPr lang="en-US">
                <a:solidFill>
                  <a:schemeClr val="lt1"/>
                </a:solidFill>
              </a:rPr>
              <a:t>01</a:t>
            </a:r>
            <a:endParaRPr>
              <a:solidFill>
                <a:schemeClr val="lt1"/>
              </a:solidFill>
            </a:endParaRPr>
          </a:p>
        </p:txBody>
      </p:sp>
      <p:sp>
        <p:nvSpPr>
          <p:cNvPr id="546" name="Google Shape;546;p61"/>
          <p:cNvSpPr txBox="1"/>
          <p:nvPr/>
        </p:nvSpPr>
        <p:spPr>
          <a:xfrm>
            <a:off x="1867943" y="2136516"/>
            <a:ext cx="7127845" cy="43550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sz="1200" b="1" i="0" u="none" strike="noStrike" cap="none">
              <a:solidFill>
                <a:schemeClr val="dk1"/>
              </a:solidFill>
              <a:latin typeface="Livvic"/>
              <a:ea typeface="Livvic"/>
              <a:cs typeface="Livvic"/>
              <a:sym typeface="Livvic"/>
            </a:endParaRPr>
          </a:p>
          <a:p>
            <a:pPr marL="0" marR="0" lvl="0" indent="0" algn="l" rtl="0">
              <a:lnSpc>
                <a:spcPct val="100000"/>
              </a:lnSpc>
              <a:spcBef>
                <a:spcPts val="0"/>
              </a:spcBef>
              <a:spcAft>
                <a:spcPts val="0"/>
              </a:spcAft>
              <a:buClr>
                <a:schemeClr val="dk1"/>
              </a:buClr>
              <a:buSzPts val="1200"/>
              <a:buFont typeface="Livvic"/>
              <a:buNone/>
            </a:pPr>
            <a:r>
              <a:rPr lang="en-US" sz="2000" b="0" i="0" u="none" strike="noStrike" cap="none">
                <a:solidFill>
                  <a:schemeClr val="dk1"/>
                </a:solidFill>
                <a:latin typeface="Catamaran Light"/>
                <a:ea typeface="Catamaran Light"/>
                <a:cs typeface="Catamaran Light"/>
                <a:sym typeface="Catamaran Light"/>
              </a:rPr>
              <a:t>Independent Appraisal</a:t>
            </a:r>
            <a:endParaRPr sz="1400" b="0" i="0" u="none" strike="noStrike" cap="none">
              <a:solidFill>
                <a:srgbClr val="000000"/>
              </a:solidFill>
              <a:latin typeface="Arial"/>
              <a:ea typeface="Arial"/>
              <a:cs typeface="Arial"/>
              <a:sym typeface="Arial"/>
            </a:endParaRPr>
          </a:p>
        </p:txBody>
      </p:sp>
      <p:sp>
        <p:nvSpPr>
          <p:cNvPr id="547" name="Google Shape;547;p61"/>
          <p:cNvSpPr txBox="1"/>
          <p:nvPr/>
        </p:nvSpPr>
        <p:spPr>
          <a:xfrm>
            <a:off x="1867942" y="2685441"/>
            <a:ext cx="7127845" cy="43550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sz="1200" b="0" i="0" u="none" strike="noStrike" cap="none">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r>
              <a:rPr lang="en-US" sz="2000" b="0" i="0" u="none" strike="noStrike" cap="none">
                <a:solidFill>
                  <a:schemeClr val="dk1"/>
                </a:solidFill>
                <a:latin typeface="Catamaran Light"/>
                <a:ea typeface="Catamaran Light"/>
                <a:cs typeface="Catamaran Light"/>
                <a:sym typeface="Catamaran Light"/>
              </a:rPr>
              <a:t>Right of First Refusal</a:t>
            </a:r>
            <a:endParaRPr sz="1400" b="0" i="0" u="none" strike="noStrike" cap="none">
              <a:solidFill>
                <a:srgbClr val="000000"/>
              </a:solidFill>
              <a:latin typeface="Arial"/>
              <a:ea typeface="Arial"/>
              <a:cs typeface="Arial"/>
              <a:sym typeface="Arial"/>
            </a:endParaRPr>
          </a:p>
        </p:txBody>
      </p:sp>
      <p:grpSp>
        <p:nvGrpSpPr>
          <p:cNvPr id="548" name="Google Shape;548;p61"/>
          <p:cNvGrpSpPr/>
          <p:nvPr/>
        </p:nvGrpSpPr>
        <p:grpSpPr>
          <a:xfrm>
            <a:off x="510137" y="3172743"/>
            <a:ext cx="8485650" cy="577800"/>
            <a:chOff x="500663" y="3478481"/>
            <a:chExt cx="8485650" cy="577800"/>
          </a:xfrm>
        </p:grpSpPr>
        <p:sp>
          <p:nvSpPr>
            <p:cNvPr id="549" name="Google Shape;549;p61"/>
            <p:cNvSpPr txBox="1"/>
            <p:nvPr/>
          </p:nvSpPr>
          <p:spPr>
            <a:xfrm>
              <a:off x="500663" y="3478481"/>
              <a:ext cx="1573500"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04</a:t>
              </a:r>
              <a:endParaRPr sz="1400" b="0" i="0" u="none" strike="noStrike" cap="none">
                <a:solidFill>
                  <a:srgbClr val="000000"/>
                </a:solidFill>
                <a:latin typeface="Arial"/>
                <a:ea typeface="Arial"/>
                <a:cs typeface="Arial"/>
                <a:sym typeface="Arial"/>
              </a:endParaRPr>
            </a:p>
          </p:txBody>
        </p:sp>
        <p:sp>
          <p:nvSpPr>
            <p:cNvPr id="550" name="Google Shape;550;p61"/>
            <p:cNvSpPr txBox="1"/>
            <p:nvPr/>
          </p:nvSpPr>
          <p:spPr>
            <a:xfrm>
              <a:off x="1858468" y="3549629"/>
              <a:ext cx="7127845" cy="43550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sz="1200" b="0" i="0" u="none" strike="noStrike" cap="none">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r>
                <a:rPr lang="en-US" sz="2000" b="0" i="0" u="none" strike="noStrike" cap="none">
                  <a:solidFill>
                    <a:schemeClr val="dk1"/>
                  </a:solidFill>
                  <a:latin typeface="Catamaran Light"/>
                  <a:ea typeface="Catamaran Light"/>
                  <a:cs typeface="Catamaran Light"/>
                  <a:sym typeface="Catamaran Light"/>
                </a:rPr>
                <a:t>Preference for Partition-in-Kind</a:t>
              </a:r>
              <a:endParaRPr sz="1400" b="0" i="0" u="none" strike="noStrike" cap="none">
                <a:solidFill>
                  <a:srgbClr val="000000"/>
                </a:solidFill>
                <a:latin typeface="Arial"/>
                <a:ea typeface="Arial"/>
                <a:cs typeface="Arial"/>
                <a:sym typeface="Arial"/>
              </a:endParaRPr>
            </a:p>
          </p:txBody>
        </p:sp>
      </p:grpSp>
      <p:sp>
        <p:nvSpPr>
          <p:cNvPr id="551" name="Google Shape;551;p61"/>
          <p:cNvSpPr txBox="1"/>
          <p:nvPr/>
        </p:nvSpPr>
        <p:spPr>
          <a:xfrm>
            <a:off x="510137" y="3746081"/>
            <a:ext cx="1573500"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05</a:t>
            </a:r>
            <a:endParaRPr sz="1400" b="0" i="0" u="none" strike="noStrike" cap="none">
              <a:solidFill>
                <a:srgbClr val="000000"/>
              </a:solidFill>
              <a:latin typeface="Arial"/>
              <a:ea typeface="Arial"/>
              <a:cs typeface="Arial"/>
              <a:sym typeface="Arial"/>
            </a:endParaRPr>
          </a:p>
        </p:txBody>
      </p:sp>
      <p:sp>
        <p:nvSpPr>
          <p:cNvPr id="552" name="Google Shape;552;p61"/>
          <p:cNvSpPr txBox="1"/>
          <p:nvPr/>
        </p:nvSpPr>
        <p:spPr>
          <a:xfrm>
            <a:off x="1867942" y="3817229"/>
            <a:ext cx="7127845" cy="43550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sz="1200" b="0" i="0" u="none" strike="noStrike" cap="none">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r>
              <a:rPr lang="en-US" sz="2000" b="0" i="0" u="none" strike="noStrike" cap="none">
                <a:solidFill>
                  <a:schemeClr val="dk1"/>
                </a:solidFill>
                <a:latin typeface="Catamaran Light"/>
                <a:ea typeface="Catamaran Light"/>
                <a:cs typeface="Catamaran Light"/>
                <a:sym typeface="Catamaran Light"/>
              </a:rPr>
              <a:t>Open-Market Sale</a:t>
            </a:r>
            <a:endParaRPr sz="1400" b="0" i="0" u="none" strike="noStrike" cap="none">
              <a:solidFill>
                <a:srgbClr val="000000"/>
              </a:solidFill>
              <a:latin typeface="Arial"/>
              <a:ea typeface="Arial"/>
              <a:cs typeface="Arial"/>
              <a:sym typeface="Arial"/>
            </a:endParaRPr>
          </a:p>
        </p:txBody>
      </p:sp>
      <p:sp>
        <p:nvSpPr>
          <p:cNvPr id="553" name="Google Shape;553;p61"/>
          <p:cNvSpPr txBox="1"/>
          <p:nvPr/>
        </p:nvSpPr>
        <p:spPr>
          <a:xfrm>
            <a:off x="510137" y="4343111"/>
            <a:ext cx="1573500"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06</a:t>
            </a:r>
            <a:endParaRPr sz="1400" b="0" i="0" u="none" strike="noStrike" cap="none">
              <a:solidFill>
                <a:srgbClr val="000000"/>
              </a:solidFill>
              <a:latin typeface="Arial"/>
              <a:ea typeface="Arial"/>
              <a:cs typeface="Arial"/>
              <a:sym typeface="Arial"/>
            </a:endParaRPr>
          </a:p>
        </p:txBody>
      </p:sp>
      <p:sp>
        <p:nvSpPr>
          <p:cNvPr id="554" name="Google Shape;554;p61"/>
          <p:cNvSpPr txBox="1"/>
          <p:nvPr/>
        </p:nvSpPr>
        <p:spPr>
          <a:xfrm>
            <a:off x="1867942" y="4413856"/>
            <a:ext cx="7127845" cy="43550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sz="1200" b="0" i="0" u="none" strike="noStrike" cap="none">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r>
              <a:rPr lang="en-US" sz="2000" b="0" i="0" u="none" strike="noStrike" cap="none">
                <a:solidFill>
                  <a:schemeClr val="dk1"/>
                </a:solidFill>
                <a:latin typeface="Catamaran Light"/>
                <a:ea typeface="Catamaran Light"/>
                <a:cs typeface="Catamaran Light"/>
                <a:sym typeface="Catamaran Light"/>
              </a:rPr>
              <a:t>Partition in Kind- </a:t>
            </a:r>
            <a:r>
              <a:rPr lang="en-US" sz="1800" b="0" i="0" u="none" strike="noStrike" cap="none">
                <a:solidFill>
                  <a:schemeClr val="dk1"/>
                </a:solidFill>
                <a:latin typeface="Catamaran Light"/>
                <a:ea typeface="Catamaran Light"/>
                <a:cs typeface="Catamaran Light"/>
                <a:sym typeface="Catamaran Light"/>
              </a:rPr>
              <a:t>Dividing land into pieces of equal value for co-tenants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62"/>
          <p:cNvSpPr/>
          <p:nvPr/>
        </p:nvSpPr>
        <p:spPr>
          <a:xfrm rot="10800000" flipH="1">
            <a:off x="96167" y="79426"/>
            <a:ext cx="4323433"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p62"/>
          <p:cNvSpPr txBox="1">
            <a:spLocks noGrp="1"/>
          </p:cNvSpPr>
          <p:nvPr>
            <p:ph type="title"/>
          </p:nvPr>
        </p:nvSpPr>
        <p:spPr>
          <a:xfrm>
            <a:off x="96167" y="341178"/>
            <a:ext cx="8520600" cy="318976"/>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Enhances Notice</a:t>
            </a:r>
            <a:endParaRPr>
              <a:solidFill>
                <a:schemeClr val="lt1"/>
              </a:solidFill>
            </a:endParaRPr>
          </a:p>
        </p:txBody>
      </p:sp>
      <p:sp>
        <p:nvSpPr>
          <p:cNvPr id="561" name="Google Shape;561;p62"/>
          <p:cNvSpPr txBox="1">
            <a:spLocks noGrp="1"/>
          </p:cNvSpPr>
          <p:nvPr>
            <p:ph type="body" idx="1"/>
          </p:nvPr>
        </p:nvSpPr>
        <p:spPr>
          <a:xfrm>
            <a:off x="905163" y="914400"/>
            <a:ext cx="8018175" cy="3771900"/>
          </a:xfrm>
          <a:prstGeom prst="rect">
            <a:avLst/>
          </a:prstGeom>
          <a:noFill/>
          <a:ln>
            <a:noFill/>
          </a:ln>
        </p:spPr>
        <p:txBody>
          <a:bodyPr spcFirstLastPara="1" wrap="square" lIns="91425" tIns="91425" rIns="91425" bIns="91425" anchor="t" anchorCtr="0">
            <a:noAutofit/>
          </a:bodyPr>
          <a:lstStyle/>
          <a:p>
            <a:pPr marL="457200" marR="0" lvl="0" indent="-304800" algn="l" rtl="0">
              <a:lnSpc>
                <a:spcPct val="115000"/>
              </a:lnSpc>
              <a:spcBef>
                <a:spcPts val="0"/>
              </a:spcBef>
              <a:spcAft>
                <a:spcPts val="0"/>
              </a:spcAft>
              <a:buClr>
                <a:schemeClr val="dk1"/>
              </a:buClr>
              <a:buSzPts val="1200"/>
              <a:buFont typeface="Catamaran Light"/>
              <a:buNone/>
            </a:pPr>
            <a:r>
              <a:rPr lang="en-US" sz="3200" b="0" i="0" u="none" strike="noStrike" cap="none">
                <a:solidFill>
                  <a:schemeClr val="lt1"/>
                </a:solidFill>
                <a:latin typeface="Catamaran Light"/>
                <a:ea typeface="Catamaran Light"/>
                <a:cs typeface="Catamaran Light"/>
                <a:sym typeface="Catamaran Light"/>
              </a:rPr>
              <a:t>Co-tenant requesting a partition MUST:</a:t>
            </a:r>
            <a:endParaRPr/>
          </a:p>
          <a:p>
            <a:pPr marL="2225675" lvl="4" indent="-244475" algn="l" rtl="0">
              <a:lnSpc>
                <a:spcPct val="115000"/>
              </a:lnSpc>
              <a:spcBef>
                <a:spcPts val="1600"/>
              </a:spcBef>
              <a:spcAft>
                <a:spcPts val="0"/>
              </a:spcAft>
              <a:buSzPts val="1600"/>
              <a:buFont typeface="Arial"/>
              <a:buChar char="•"/>
            </a:pPr>
            <a:r>
              <a:rPr lang="en-US" sz="3200" b="0" i="0" u="none" strike="noStrike" cap="none">
                <a:solidFill>
                  <a:schemeClr val="lt1"/>
                </a:solidFill>
                <a:latin typeface="Catamaran Light"/>
                <a:ea typeface="Catamaran Light"/>
                <a:cs typeface="Catamaran Light"/>
                <a:sym typeface="Catamaran Light"/>
              </a:rPr>
              <a:t>Provide notice of the partition action to all co-tenants; and </a:t>
            </a:r>
            <a:endParaRPr/>
          </a:p>
          <a:p>
            <a:pPr marL="2225675" lvl="4" indent="-244475" algn="l" rtl="0">
              <a:lnSpc>
                <a:spcPct val="115000"/>
              </a:lnSpc>
              <a:spcBef>
                <a:spcPts val="1600"/>
              </a:spcBef>
              <a:spcAft>
                <a:spcPts val="0"/>
              </a:spcAft>
              <a:buSzPts val="1600"/>
              <a:buFont typeface="Arial"/>
              <a:buChar char="•"/>
            </a:pPr>
            <a:r>
              <a:rPr lang="en-US" sz="3200" b="0" i="0" u="none" strike="noStrike" cap="none">
                <a:solidFill>
                  <a:schemeClr val="lt1"/>
                </a:solidFill>
                <a:latin typeface="Catamaran Light"/>
                <a:ea typeface="Catamaran Light"/>
                <a:cs typeface="Catamaran Light"/>
                <a:sym typeface="Catamaran Light"/>
              </a:rPr>
              <a:t>Post a conspicuous sign on the heirs’ property.</a:t>
            </a:r>
            <a:endParaRPr/>
          </a:p>
          <a:p>
            <a:pPr marL="457200" lvl="0" indent="-228600" algn="l" rtl="0">
              <a:lnSpc>
                <a:spcPct val="115000"/>
              </a:lnSpc>
              <a:spcBef>
                <a:spcPts val="0"/>
              </a:spcBef>
              <a:spcAft>
                <a:spcPts val="0"/>
              </a:spcAft>
              <a:buClr>
                <a:schemeClr val="lt1"/>
              </a:buClr>
              <a:buSzPts val="1200"/>
              <a:buNone/>
            </a:pPr>
            <a:endParaRPr/>
          </a:p>
        </p:txBody>
      </p:sp>
      <p:pic>
        <p:nvPicPr>
          <p:cNvPr id="562" name="Google Shape;562;p62"/>
          <p:cNvPicPr preferRelativeResize="0"/>
          <p:nvPr/>
        </p:nvPicPr>
        <p:blipFill rotWithShape="1">
          <a:blip r:embed="rId3">
            <a:alphaModFix/>
          </a:blip>
          <a:srcRect/>
          <a:stretch/>
        </p:blipFill>
        <p:spPr>
          <a:xfrm>
            <a:off x="0" y="1881768"/>
            <a:ext cx="2882123" cy="234733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
          <p:cNvSpPr txBox="1">
            <a:spLocks noGrp="1"/>
          </p:cNvSpPr>
          <p:nvPr>
            <p:ph type="title"/>
          </p:nvPr>
        </p:nvSpPr>
        <p:spPr>
          <a:xfrm>
            <a:off x="5241850" y="243007"/>
            <a:ext cx="3590449"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Acknowledgements</a:t>
            </a:r>
            <a:endParaRPr/>
          </a:p>
        </p:txBody>
      </p:sp>
      <p:sp>
        <p:nvSpPr>
          <p:cNvPr id="220" name="Google Shape;220;p3"/>
          <p:cNvSpPr txBox="1">
            <a:spLocks noGrp="1"/>
          </p:cNvSpPr>
          <p:nvPr>
            <p:ph type="body" idx="1"/>
          </p:nvPr>
        </p:nvSpPr>
        <p:spPr>
          <a:xfrm>
            <a:off x="1339775" y="3058994"/>
            <a:ext cx="7804150" cy="1553682"/>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dirty="0"/>
              <a:t>Contributors and Reviewers</a:t>
            </a:r>
            <a:endParaRPr dirty="0"/>
          </a:p>
          <a:p>
            <a:pPr marL="241300" marR="0" lvl="0" indent="-196850" algn="l" rtl="0">
              <a:lnSpc>
                <a:spcPct val="100000"/>
              </a:lnSpc>
              <a:spcBef>
                <a:spcPts val="300"/>
              </a:spcBef>
              <a:spcAft>
                <a:spcPts val="0"/>
              </a:spcAft>
              <a:buClr>
                <a:schemeClr val="dk1"/>
              </a:buClr>
              <a:buSzPts val="1100"/>
              <a:buFont typeface="Nunito Light"/>
              <a:buChar char="●"/>
            </a:pPr>
            <a:r>
              <a:rPr lang="en-US" sz="1600" b="0" i="0" u="none" strike="noStrike" cap="none" dirty="0">
                <a:solidFill>
                  <a:schemeClr val="dk1"/>
                </a:solidFill>
                <a:latin typeface="Catamaran Light"/>
                <a:ea typeface="Catamaran Light"/>
                <a:cs typeface="Catamaran Light"/>
                <a:sym typeface="Catamaran Light"/>
              </a:rPr>
              <a:t>Conner Bailey, PhD, Professor Emeritus, Auburn University </a:t>
            </a:r>
            <a:endParaRPr sz="1800" dirty="0"/>
          </a:p>
          <a:p>
            <a:pPr marL="241300" marR="0" lvl="0" indent="-196850" algn="l" rtl="0">
              <a:lnSpc>
                <a:spcPct val="100000"/>
              </a:lnSpc>
              <a:spcBef>
                <a:spcPts val="300"/>
              </a:spcBef>
              <a:spcAft>
                <a:spcPts val="0"/>
              </a:spcAft>
              <a:buClr>
                <a:schemeClr val="dk1"/>
              </a:buClr>
              <a:buSzPts val="1100"/>
              <a:buFont typeface="Nunito Light"/>
              <a:buChar char="●"/>
            </a:pPr>
            <a:r>
              <a:rPr lang="en-US" sz="1600" b="0" i="0" u="none" strike="noStrike" cap="none" dirty="0">
                <a:solidFill>
                  <a:schemeClr val="dk1"/>
                </a:solidFill>
                <a:latin typeface="Catamaran Light"/>
                <a:ea typeface="Catamaran Light"/>
                <a:cs typeface="Catamaran Light"/>
                <a:sym typeface="Catamaran Light"/>
              </a:rPr>
              <a:t>Sam Cook, Executive Director of Forest Assets, North Carolina State University</a:t>
            </a:r>
            <a:endParaRPr sz="1800" dirty="0"/>
          </a:p>
          <a:p>
            <a:pPr marL="241300" marR="0" lvl="0" indent="-196850" algn="l" rtl="0">
              <a:lnSpc>
                <a:spcPct val="100000"/>
              </a:lnSpc>
              <a:spcBef>
                <a:spcPts val="300"/>
              </a:spcBef>
              <a:spcAft>
                <a:spcPts val="0"/>
              </a:spcAft>
              <a:buClr>
                <a:schemeClr val="dk1"/>
              </a:buClr>
              <a:buSzPts val="1100"/>
              <a:buFont typeface="Nunito Light"/>
              <a:buChar char="●"/>
            </a:pPr>
            <a:r>
              <a:rPr lang="en-US" sz="1600" b="0" i="0" u="none" strike="noStrike" cap="none" dirty="0">
                <a:solidFill>
                  <a:schemeClr val="dk1"/>
                </a:solidFill>
                <a:latin typeface="Catamaran Light"/>
                <a:ea typeface="Catamaran Light"/>
                <a:cs typeface="Catamaran Light"/>
                <a:sym typeface="Catamaran Light"/>
              </a:rPr>
              <a:t>Savi Horne, Esquire, Executive Director, Land Loss Prevention Project</a:t>
            </a:r>
            <a:endParaRPr sz="1800" dirty="0"/>
          </a:p>
          <a:p>
            <a:pPr marL="241300" marR="0" lvl="0" indent="-196850" algn="l" rtl="0">
              <a:lnSpc>
                <a:spcPct val="100000"/>
              </a:lnSpc>
              <a:spcBef>
                <a:spcPts val="300"/>
              </a:spcBef>
              <a:spcAft>
                <a:spcPts val="0"/>
              </a:spcAft>
              <a:buClr>
                <a:schemeClr val="dk1"/>
              </a:buClr>
              <a:buSzPts val="1100"/>
              <a:buFont typeface="Nunito Light"/>
              <a:buChar char="●"/>
            </a:pPr>
            <a:r>
              <a:rPr lang="en-US" sz="1600" b="0" i="0" u="none" strike="noStrike" cap="none" dirty="0">
                <a:solidFill>
                  <a:schemeClr val="dk1"/>
                </a:solidFill>
                <a:latin typeface="Catamaran Light"/>
                <a:ea typeface="Catamaran Light"/>
                <a:cs typeface="Catamaran Light"/>
                <a:sym typeface="Catamaran Light"/>
              </a:rPr>
              <a:t>Lorette Picciano, Executive Director, Rural Coalition</a:t>
            </a:r>
            <a:endParaRPr sz="1800" dirty="0"/>
          </a:p>
          <a:p>
            <a:pPr marL="241300" marR="0" lvl="0" indent="-196850" algn="l" rtl="0">
              <a:lnSpc>
                <a:spcPct val="100000"/>
              </a:lnSpc>
              <a:spcBef>
                <a:spcPts val="300"/>
              </a:spcBef>
              <a:spcAft>
                <a:spcPts val="0"/>
              </a:spcAft>
              <a:buClr>
                <a:schemeClr val="dk1"/>
              </a:buClr>
              <a:buSzPts val="1100"/>
              <a:buFont typeface="Nunito Light"/>
              <a:buChar char="●"/>
            </a:pPr>
            <a:r>
              <a:rPr lang="en-US" sz="1600" b="0" i="0" u="none" strike="noStrike" cap="none" dirty="0">
                <a:solidFill>
                  <a:schemeClr val="dk1"/>
                </a:solidFill>
                <a:latin typeface="Catamaran Light"/>
                <a:ea typeface="Catamaran Light"/>
                <a:cs typeface="Catamaran Light"/>
                <a:sym typeface="Catamaran Light"/>
              </a:rPr>
              <a:t>Kara Woods, PhD, Policy Analyst, SDFR Policy Research Center, Alcorn State University</a:t>
            </a:r>
            <a:endParaRPr dirty="0"/>
          </a:p>
          <a:p>
            <a:pPr marL="323850" lvl="0" indent="-95250" algn="l" rtl="0">
              <a:lnSpc>
                <a:spcPct val="115000"/>
              </a:lnSpc>
              <a:spcBef>
                <a:spcPts val="0"/>
              </a:spcBef>
              <a:spcAft>
                <a:spcPts val="0"/>
              </a:spcAft>
              <a:buSzPts val="1200"/>
              <a:buFont typeface="Arial"/>
              <a:buNone/>
            </a:pPr>
            <a:endParaRPr sz="1600" dirty="0"/>
          </a:p>
        </p:txBody>
      </p:sp>
      <p:sp>
        <p:nvSpPr>
          <p:cNvPr id="221" name="Google Shape;221;p3"/>
          <p:cNvSpPr txBox="1">
            <a:spLocks noGrp="1"/>
          </p:cNvSpPr>
          <p:nvPr>
            <p:ph type="body" idx="2"/>
          </p:nvPr>
        </p:nvSpPr>
        <p:spPr>
          <a:xfrm>
            <a:off x="1339850" y="473082"/>
            <a:ext cx="7804150" cy="1841500"/>
          </a:xfrm>
          <a:prstGeom prst="rect">
            <a:avLst/>
          </a:prstGeom>
          <a:noFill/>
          <a:ln>
            <a:noFill/>
          </a:ln>
        </p:spPr>
        <p:txBody>
          <a:bodyPr spcFirstLastPara="1" wrap="square" lIns="91425" tIns="91425" rIns="91425" bIns="91425" anchor="t" anchorCtr="0">
            <a:noAutofit/>
          </a:bodyPr>
          <a:lstStyle/>
          <a:p>
            <a:pPr marL="152400" lvl="0" indent="0" algn="l" rtl="0">
              <a:lnSpc>
                <a:spcPct val="100000"/>
              </a:lnSpc>
              <a:spcBef>
                <a:spcPts val="0"/>
              </a:spcBef>
              <a:spcAft>
                <a:spcPts val="0"/>
              </a:spcAft>
              <a:buSzPts val="1200"/>
              <a:buNone/>
            </a:pPr>
            <a:r>
              <a:rPr lang="en-US" dirty="0"/>
              <a:t>Primary Authors</a:t>
            </a:r>
            <a:endParaRPr dirty="0"/>
          </a:p>
          <a:p>
            <a:pPr marL="152400" lvl="0" indent="0" algn="l" rtl="0">
              <a:lnSpc>
                <a:spcPct val="100000"/>
              </a:lnSpc>
              <a:spcBef>
                <a:spcPts val="0"/>
              </a:spcBef>
              <a:spcAft>
                <a:spcPts val="0"/>
              </a:spcAft>
              <a:buSzPts val="1200"/>
              <a:buNone/>
            </a:pPr>
            <a:r>
              <a:rPr lang="en-US" sz="1600" dirty="0"/>
              <a:t>Andrea’ Barnes, Esquire</a:t>
            </a:r>
            <a:endParaRPr dirty="0"/>
          </a:p>
          <a:p>
            <a:pPr marL="152400" lvl="0" indent="0" algn="l" rtl="0">
              <a:lnSpc>
                <a:spcPct val="100000"/>
              </a:lnSpc>
              <a:spcBef>
                <a:spcPts val="0"/>
              </a:spcBef>
              <a:spcAft>
                <a:spcPts val="0"/>
              </a:spcAft>
              <a:buSzPts val="1200"/>
              <a:buNone/>
            </a:pPr>
            <a:r>
              <a:rPr lang="en-US" sz="1600" b="0" dirty="0"/>
              <a:t>Mississippi Center for Justice</a:t>
            </a:r>
            <a:endParaRPr dirty="0"/>
          </a:p>
          <a:p>
            <a:pPr marL="152400" lvl="0" indent="0" algn="l" rtl="0">
              <a:lnSpc>
                <a:spcPct val="100000"/>
              </a:lnSpc>
              <a:spcBef>
                <a:spcPts val="0"/>
              </a:spcBef>
              <a:spcAft>
                <a:spcPts val="0"/>
              </a:spcAft>
              <a:buSzPts val="1200"/>
              <a:buNone/>
            </a:pPr>
            <a:endParaRPr sz="1600" b="0" dirty="0"/>
          </a:p>
          <a:p>
            <a:pPr marL="152400" lvl="0" indent="0" algn="l" rtl="0">
              <a:lnSpc>
                <a:spcPct val="100000"/>
              </a:lnSpc>
              <a:spcBef>
                <a:spcPts val="0"/>
              </a:spcBef>
              <a:spcAft>
                <a:spcPts val="0"/>
              </a:spcAft>
              <a:buSzPts val="1200"/>
              <a:buNone/>
            </a:pPr>
            <a:r>
              <a:rPr lang="en-US" sz="1600"/>
              <a:t>Gloria Bromell </a:t>
            </a:r>
            <a:r>
              <a:rPr lang="en-US" sz="1600" dirty="0"/>
              <a:t>Tinubu, PhD</a:t>
            </a:r>
            <a:endParaRPr dirty="0"/>
          </a:p>
          <a:p>
            <a:pPr marL="152400" lvl="0" indent="0" algn="l" rtl="0">
              <a:lnSpc>
                <a:spcPct val="100000"/>
              </a:lnSpc>
              <a:spcBef>
                <a:spcPts val="0"/>
              </a:spcBef>
              <a:spcAft>
                <a:spcPts val="0"/>
              </a:spcAft>
              <a:buSzPts val="1200"/>
              <a:buNone/>
            </a:pPr>
            <a:r>
              <a:rPr lang="en-US" sz="1600" b="0" dirty="0"/>
              <a:t>GBT Associates, LLC</a:t>
            </a:r>
            <a:endParaRPr dirty="0"/>
          </a:p>
          <a:p>
            <a:pPr marL="152400" lvl="0" indent="0" algn="l" rtl="0">
              <a:lnSpc>
                <a:spcPct val="100000"/>
              </a:lnSpc>
              <a:spcBef>
                <a:spcPts val="0"/>
              </a:spcBef>
              <a:spcAft>
                <a:spcPts val="0"/>
              </a:spcAft>
              <a:buSzPts val="1200"/>
              <a:buNone/>
            </a:pPr>
            <a:endParaRPr sz="1600" b="0" dirty="0"/>
          </a:p>
          <a:p>
            <a:pPr marL="152400" lvl="0" indent="0" algn="l" rtl="0">
              <a:lnSpc>
                <a:spcPct val="100000"/>
              </a:lnSpc>
              <a:spcBef>
                <a:spcPts val="0"/>
              </a:spcBef>
              <a:spcAft>
                <a:spcPts val="0"/>
              </a:spcAft>
              <a:buSzPts val="1200"/>
              <a:buNone/>
            </a:pPr>
            <a:r>
              <a:rPr lang="en-US" sz="1600" dirty="0"/>
              <a:t>Robert Zabawa, PhD</a:t>
            </a:r>
            <a:endParaRPr dirty="0"/>
          </a:p>
          <a:p>
            <a:pPr marL="152400" lvl="0" indent="0" algn="l" rtl="0">
              <a:lnSpc>
                <a:spcPct val="100000"/>
              </a:lnSpc>
              <a:spcBef>
                <a:spcPts val="0"/>
              </a:spcBef>
              <a:spcAft>
                <a:spcPts val="0"/>
              </a:spcAft>
              <a:buSzPts val="1200"/>
              <a:buNone/>
            </a:pPr>
            <a:r>
              <a:rPr lang="en-US" sz="1600" b="0" dirty="0"/>
              <a:t>Tuskegee University</a:t>
            </a:r>
            <a:endParaRPr dirty="0"/>
          </a:p>
          <a:p>
            <a:pPr marL="152400" lvl="0" indent="0" algn="l" rtl="0">
              <a:lnSpc>
                <a:spcPct val="100000"/>
              </a:lnSpc>
              <a:spcBef>
                <a:spcPts val="0"/>
              </a:spcBef>
              <a:spcAft>
                <a:spcPts val="0"/>
              </a:spcAft>
              <a:buSzPts val="1200"/>
              <a:buNone/>
            </a:pPr>
            <a:endParaRPr sz="1600" b="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g2b092e9f436_0_322"/>
          <p:cNvSpPr/>
          <p:nvPr/>
        </p:nvSpPr>
        <p:spPr>
          <a:xfrm rot="10800000" flipH="1">
            <a:off x="96167" y="79514"/>
            <a:ext cx="4263300" cy="573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g2b092e9f436_0_322"/>
          <p:cNvSpPr txBox="1">
            <a:spLocks noGrp="1"/>
          </p:cNvSpPr>
          <p:nvPr>
            <p:ph type="title"/>
          </p:nvPr>
        </p:nvSpPr>
        <p:spPr>
          <a:xfrm>
            <a:off x="147381" y="334139"/>
            <a:ext cx="8520600" cy="318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Tax Sales</a:t>
            </a:r>
            <a:endParaRPr>
              <a:solidFill>
                <a:schemeClr val="lt1"/>
              </a:solidFill>
            </a:endParaRPr>
          </a:p>
        </p:txBody>
      </p:sp>
      <p:sp>
        <p:nvSpPr>
          <p:cNvPr id="502" name="Google Shape;502;g2b092e9f436_0_322"/>
          <p:cNvSpPr txBox="1">
            <a:spLocks noGrp="1"/>
          </p:cNvSpPr>
          <p:nvPr>
            <p:ph type="body" idx="1"/>
          </p:nvPr>
        </p:nvSpPr>
        <p:spPr>
          <a:xfrm>
            <a:off x="147381" y="907829"/>
            <a:ext cx="5298000" cy="382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a:solidFill>
                  <a:schemeClr val="dk2"/>
                </a:solidFill>
              </a:rPr>
              <a:t>In Virginia: </a:t>
            </a:r>
            <a:endParaRPr>
              <a:solidFill>
                <a:schemeClr val="dk2"/>
              </a:solidFill>
            </a:endParaRPr>
          </a:p>
          <a:p>
            <a:pPr marL="285750" lvl="0" indent="-273050" algn="l" rtl="0">
              <a:lnSpc>
                <a:spcPct val="100000"/>
              </a:lnSpc>
              <a:spcBef>
                <a:spcPts val="0"/>
              </a:spcBef>
              <a:spcAft>
                <a:spcPts val="0"/>
              </a:spcAft>
              <a:buClr>
                <a:schemeClr val="dk2"/>
              </a:buClr>
              <a:buSzPts val="1000"/>
              <a:buChar char="•"/>
            </a:pPr>
            <a:r>
              <a:rPr lang="en-US" sz="1800">
                <a:solidFill>
                  <a:schemeClr val="dk2"/>
                </a:solidFill>
              </a:rPr>
              <a:t>The property owner must receive notice at least 30 days prior to initiating any judicial proceeding for a tax sale of the property. </a:t>
            </a:r>
            <a:endParaRPr sz="1800">
              <a:solidFill>
                <a:schemeClr val="dk2"/>
              </a:solidFill>
            </a:endParaRPr>
          </a:p>
          <a:p>
            <a:pPr marL="285750" lvl="0" indent="-273050" algn="l" rtl="0">
              <a:lnSpc>
                <a:spcPct val="100000"/>
              </a:lnSpc>
              <a:spcBef>
                <a:spcPts val="0"/>
              </a:spcBef>
              <a:spcAft>
                <a:spcPts val="0"/>
              </a:spcAft>
              <a:buClr>
                <a:schemeClr val="dk2"/>
              </a:buClr>
              <a:buSzPts val="1000"/>
              <a:buChar char="•"/>
            </a:pPr>
            <a:r>
              <a:rPr lang="en-US" sz="1800">
                <a:solidFill>
                  <a:schemeClr val="dk2"/>
                </a:solidFill>
              </a:rPr>
              <a:t>The taxpayer has the option of asking the tax collector to enter into a payment agreement over a period not to exceed 60 months. </a:t>
            </a:r>
            <a:endParaRPr sz="1800">
              <a:solidFill>
                <a:schemeClr val="dk2"/>
              </a:solidFill>
            </a:endParaRPr>
          </a:p>
          <a:p>
            <a:pPr marL="285750" lvl="0" indent="-273050" algn="l" rtl="0">
              <a:lnSpc>
                <a:spcPct val="100000"/>
              </a:lnSpc>
              <a:spcBef>
                <a:spcPts val="0"/>
              </a:spcBef>
              <a:spcAft>
                <a:spcPts val="0"/>
              </a:spcAft>
              <a:buClr>
                <a:schemeClr val="dk2"/>
              </a:buClr>
              <a:buSzPts val="1000"/>
              <a:buChar char="•"/>
            </a:pPr>
            <a:r>
              <a:rPr lang="en-US" sz="1800">
                <a:solidFill>
                  <a:schemeClr val="dk2"/>
                </a:solidFill>
              </a:rPr>
              <a:t>If the owner fails to redeem before the date of sale, the taxing authority puts the property up for sale. </a:t>
            </a:r>
            <a:endParaRPr sz="1800">
              <a:solidFill>
                <a:schemeClr val="dk2"/>
              </a:solidFill>
            </a:endParaRPr>
          </a:p>
          <a:p>
            <a:pPr marL="285750" lvl="0" indent="-273050" algn="l" rtl="0">
              <a:lnSpc>
                <a:spcPct val="100000"/>
              </a:lnSpc>
              <a:spcBef>
                <a:spcPts val="0"/>
              </a:spcBef>
              <a:spcAft>
                <a:spcPts val="0"/>
              </a:spcAft>
              <a:buClr>
                <a:schemeClr val="dk2"/>
              </a:buClr>
              <a:buSzPts val="1000"/>
              <a:buChar char="•"/>
            </a:pPr>
            <a:r>
              <a:rPr lang="en-US" sz="1800">
                <a:solidFill>
                  <a:schemeClr val="dk2"/>
                </a:solidFill>
              </a:rPr>
              <a:t>The successful bidder on the property obtains title to the property and owns it from that point forward.</a:t>
            </a:r>
            <a:endParaRPr sz="1800">
              <a:solidFill>
                <a:schemeClr val="lt1"/>
              </a:solidFill>
            </a:endParaRPr>
          </a:p>
        </p:txBody>
      </p:sp>
      <p:pic>
        <p:nvPicPr>
          <p:cNvPr id="503" name="Google Shape;503;g2b092e9f436_0_322"/>
          <p:cNvPicPr preferRelativeResize="0"/>
          <p:nvPr/>
        </p:nvPicPr>
        <p:blipFill rotWithShape="1">
          <a:blip r:embed="rId3">
            <a:alphaModFix/>
          </a:blip>
          <a:srcRect t="25149"/>
          <a:stretch/>
        </p:blipFill>
        <p:spPr>
          <a:xfrm>
            <a:off x="5541575" y="1080363"/>
            <a:ext cx="3602425" cy="34399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66"/>
          <p:cNvSpPr txBox="1">
            <a:spLocks noGrp="1"/>
          </p:cNvSpPr>
          <p:nvPr>
            <p:ph type="title"/>
          </p:nvPr>
        </p:nvSpPr>
        <p:spPr>
          <a:xfrm>
            <a:off x="96167" y="311528"/>
            <a:ext cx="8520600" cy="318976"/>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Open-Market Sale</a:t>
            </a:r>
            <a:endParaRPr>
              <a:solidFill>
                <a:schemeClr val="lt1"/>
              </a:solidFill>
            </a:endParaRPr>
          </a:p>
        </p:txBody>
      </p:sp>
      <p:sp>
        <p:nvSpPr>
          <p:cNvPr id="590" name="Google Shape;590;p66"/>
          <p:cNvSpPr txBox="1">
            <a:spLocks noGrp="1"/>
          </p:cNvSpPr>
          <p:nvPr>
            <p:ph type="body" idx="1"/>
          </p:nvPr>
        </p:nvSpPr>
        <p:spPr>
          <a:xfrm>
            <a:off x="0" y="1404937"/>
            <a:ext cx="4904509" cy="3738563"/>
          </a:xfrm>
          <a:prstGeom prst="rect">
            <a:avLst/>
          </a:prstGeom>
          <a:noFill/>
          <a:ln>
            <a:noFill/>
          </a:ln>
        </p:spPr>
        <p:txBody>
          <a:bodyPr spcFirstLastPara="1" wrap="square" lIns="91425" tIns="91425" rIns="91425" bIns="91425" anchor="t" anchorCtr="0">
            <a:noAutofit/>
          </a:bodyPr>
          <a:lstStyle/>
          <a:p>
            <a:pPr marL="341313" marR="0" lvl="0" indent="-188913" algn="l" rtl="0">
              <a:lnSpc>
                <a:spcPct val="115000"/>
              </a:lnSpc>
              <a:spcBef>
                <a:spcPts val="0"/>
              </a:spcBef>
              <a:spcAft>
                <a:spcPts val="0"/>
              </a:spcAft>
              <a:buClr>
                <a:schemeClr val="lt1"/>
              </a:buClr>
              <a:buSzPts val="1200"/>
              <a:buFont typeface="Arial"/>
              <a:buChar char="•"/>
            </a:pPr>
            <a:r>
              <a:rPr lang="en-US" sz="2000" b="0" i="0" u="none" strike="noStrike" cap="none">
                <a:solidFill>
                  <a:schemeClr val="lt1"/>
                </a:solidFill>
                <a:latin typeface="Catamaran Light"/>
                <a:ea typeface="Catamaran Light"/>
                <a:cs typeface="Catamaran Light"/>
                <a:sym typeface="Catamaran Light"/>
              </a:rPr>
              <a:t>If the property is sold, it must be listed with a licensed real estate broker for sale at a price no lower than the court-determined value for a reasonable period of time.</a:t>
            </a:r>
            <a:endParaRPr sz="2000"/>
          </a:p>
          <a:p>
            <a:pPr marL="341313" marR="0" lvl="0" indent="-188913" algn="l" rtl="0">
              <a:lnSpc>
                <a:spcPct val="115000"/>
              </a:lnSpc>
              <a:spcBef>
                <a:spcPts val="0"/>
              </a:spcBef>
              <a:spcAft>
                <a:spcPts val="0"/>
              </a:spcAft>
              <a:buClr>
                <a:schemeClr val="lt1"/>
              </a:buClr>
              <a:buSzPts val="1200"/>
              <a:buFont typeface="Arial"/>
              <a:buNone/>
            </a:pPr>
            <a:endParaRPr sz="2000" b="0" i="0" u="none" strike="noStrike" cap="none">
              <a:solidFill>
                <a:schemeClr val="lt1"/>
              </a:solidFill>
              <a:latin typeface="Catamaran Light"/>
              <a:ea typeface="Catamaran Light"/>
              <a:cs typeface="Catamaran Light"/>
              <a:sym typeface="Catamaran Light"/>
            </a:endParaRPr>
          </a:p>
          <a:p>
            <a:pPr marL="341313" marR="0" lvl="0" indent="-188913" algn="l" rtl="0">
              <a:lnSpc>
                <a:spcPct val="115000"/>
              </a:lnSpc>
              <a:spcBef>
                <a:spcPts val="0"/>
              </a:spcBef>
              <a:spcAft>
                <a:spcPts val="0"/>
              </a:spcAft>
              <a:buClr>
                <a:schemeClr val="lt1"/>
              </a:buClr>
              <a:buSzPts val="1200"/>
              <a:buFont typeface="Arial"/>
              <a:buChar char="•"/>
            </a:pPr>
            <a:r>
              <a:rPr lang="en-US" sz="2000" b="0" i="0" u="none" strike="noStrike" cap="none">
                <a:solidFill>
                  <a:schemeClr val="lt1"/>
                </a:solidFill>
                <a:latin typeface="Catamaran Light"/>
                <a:ea typeface="Catamaran Light"/>
                <a:cs typeface="Catamaran Light"/>
                <a:sym typeface="Catamaran Light"/>
              </a:rPr>
              <a:t>The court may order a sale by another method if the open market sale is unsuccessful.</a:t>
            </a:r>
            <a:endParaRPr/>
          </a:p>
          <a:p>
            <a:pPr marL="152400" lvl="0" indent="0" algn="l" rtl="0">
              <a:lnSpc>
                <a:spcPct val="115000"/>
              </a:lnSpc>
              <a:spcBef>
                <a:spcPts val="0"/>
              </a:spcBef>
              <a:spcAft>
                <a:spcPts val="0"/>
              </a:spcAft>
              <a:buSzPts val="1200"/>
              <a:buNone/>
            </a:pPr>
            <a:endParaRPr/>
          </a:p>
        </p:txBody>
      </p:sp>
      <p:pic>
        <p:nvPicPr>
          <p:cNvPr id="591" name="Google Shape;591;p66" descr="A picture containing text, sky, outdoor, sign  Description automatically generated"/>
          <p:cNvPicPr preferRelativeResize="0"/>
          <p:nvPr/>
        </p:nvPicPr>
        <p:blipFill rotWithShape="1">
          <a:blip r:embed="rId3">
            <a:alphaModFix/>
          </a:blip>
          <a:srcRect/>
          <a:stretch/>
        </p:blipFill>
        <p:spPr>
          <a:xfrm>
            <a:off x="5408816" y="1643497"/>
            <a:ext cx="3735184" cy="248701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6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sz="4000"/>
              <a:t>Effect on Liens</a:t>
            </a:r>
            <a:br>
              <a:rPr lang="en-US" sz="4000"/>
            </a:br>
            <a:endParaRPr/>
          </a:p>
        </p:txBody>
      </p:sp>
      <p:sp>
        <p:nvSpPr>
          <p:cNvPr id="597" name="Google Shape;597;p67"/>
          <p:cNvSpPr txBox="1">
            <a:spLocks noGrp="1"/>
          </p:cNvSpPr>
          <p:nvPr>
            <p:ph type="body" idx="1"/>
          </p:nvPr>
        </p:nvSpPr>
        <p:spPr>
          <a:xfrm>
            <a:off x="189186" y="1805152"/>
            <a:ext cx="4061264" cy="2483069"/>
          </a:xfrm>
          <a:prstGeom prst="rect">
            <a:avLst/>
          </a:prstGeom>
          <a:noFill/>
          <a:ln>
            <a:noFill/>
          </a:ln>
        </p:spPr>
        <p:txBody>
          <a:bodyPr spcFirstLastPara="1" wrap="square" lIns="91425" tIns="91425" rIns="91425" bIns="91425" anchor="t" anchorCtr="0">
            <a:normAutofit/>
          </a:bodyPr>
          <a:lstStyle/>
          <a:p>
            <a:pPr marL="152400" lvl="0" indent="0" algn="l" rtl="0">
              <a:lnSpc>
                <a:spcPct val="115000"/>
              </a:lnSpc>
              <a:spcBef>
                <a:spcPts val="0"/>
              </a:spcBef>
              <a:spcAft>
                <a:spcPts val="0"/>
              </a:spcAft>
              <a:buClr>
                <a:schemeClr val="lt1"/>
              </a:buClr>
              <a:buSzPts val="1200"/>
              <a:buNone/>
            </a:pPr>
            <a:r>
              <a:rPr lang="en-US" sz="2000" b="0">
                <a:latin typeface="Catamaran Light"/>
                <a:ea typeface="Catamaran Light"/>
                <a:cs typeface="Catamaran Light"/>
                <a:sym typeface="Catamaran Light"/>
              </a:rPr>
              <a:t>A partition or sale for division under the UPHPA doesn't mean you won't be responsible for existing mortgages or liens on the property. You will likely still be obligated to satisfy/pay them.</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68"/>
          <p:cNvSpPr/>
          <p:nvPr/>
        </p:nvSpPr>
        <p:spPr>
          <a:xfrm rot="-5400000">
            <a:off x="4529891" y="-3555326"/>
            <a:ext cx="84218" cy="914399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 name="Google Shape;603;p68"/>
          <p:cNvSpPr txBox="1">
            <a:spLocks noGrp="1"/>
          </p:cNvSpPr>
          <p:nvPr>
            <p:ph type="body" idx="3"/>
          </p:nvPr>
        </p:nvSpPr>
        <p:spPr>
          <a:xfrm>
            <a:off x="378690" y="1346906"/>
            <a:ext cx="4590473" cy="3240228"/>
          </a:xfrm>
          <a:prstGeom prst="rect">
            <a:avLst/>
          </a:prstGeom>
          <a:noFill/>
          <a:ln>
            <a:noFill/>
          </a:ln>
        </p:spPr>
        <p:txBody>
          <a:bodyPr spcFirstLastPara="1" wrap="square" lIns="91425" tIns="91425" rIns="91425" bIns="91425" anchor="t" anchorCtr="0">
            <a:noAutofit/>
          </a:bodyPr>
          <a:lstStyle/>
          <a:p>
            <a:pPr marL="152400" lvl="0" indent="0" algn="ctr" rtl="0">
              <a:lnSpc>
                <a:spcPct val="115000"/>
              </a:lnSpc>
              <a:spcBef>
                <a:spcPts val="0"/>
              </a:spcBef>
              <a:spcAft>
                <a:spcPts val="0"/>
              </a:spcAft>
              <a:buSzPts val="1200"/>
              <a:buNone/>
            </a:pPr>
            <a:r>
              <a:rPr lang="en-US" sz="2400">
                <a:solidFill>
                  <a:schemeClr val="dk1"/>
                </a:solidFill>
              </a:rPr>
              <a:t>Speak with an attorney licensed to practice law in the state where your land (real property) is located about the UPHPA, its enactment in your state, and how it can help resolve your heirs’ property issue.</a:t>
            </a:r>
            <a:endParaRPr sz="2400"/>
          </a:p>
          <a:p>
            <a:pPr marL="457200" lvl="0" indent="-228600" algn="l" rtl="0">
              <a:lnSpc>
                <a:spcPct val="115000"/>
              </a:lnSpc>
              <a:spcBef>
                <a:spcPts val="0"/>
              </a:spcBef>
              <a:spcAft>
                <a:spcPts val="0"/>
              </a:spcAft>
              <a:buSzPts val="1200"/>
              <a:buNone/>
            </a:pPr>
            <a:endParaRPr/>
          </a:p>
        </p:txBody>
      </p:sp>
      <p:sp>
        <p:nvSpPr>
          <p:cNvPr id="604" name="Google Shape;604;p68"/>
          <p:cNvSpPr txBox="1"/>
          <p:nvPr/>
        </p:nvSpPr>
        <p:spPr>
          <a:xfrm>
            <a:off x="136199" y="240658"/>
            <a:ext cx="8705346" cy="66810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2400"/>
              <a:buFont typeface="Livvic"/>
              <a:buNone/>
            </a:pPr>
            <a:r>
              <a:rPr lang="en-US" sz="2400" b="1" i="0" u="none" strike="noStrike" cap="none">
                <a:solidFill>
                  <a:schemeClr val="dk1"/>
                </a:solidFill>
                <a:latin typeface="Livvic"/>
                <a:ea typeface="Livvic"/>
                <a:cs typeface="Livvic"/>
                <a:sym typeface="Livvic"/>
              </a:rPr>
              <a:t>Critical Step to determine how the UPHPA can help you…</a:t>
            </a:r>
            <a:endParaRPr sz="1400" b="0" i="0" u="none" strike="noStrike" cap="none">
              <a:solidFill>
                <a:srgbClr val="000000"/>
              </a:solidFill>
              <a:latin typeface="Arial"/>
              <a:ea typeface="Arial"/>
              <a:cs typeface="Arial"/>
              <a:sym typeface="Arial"/>
            </a:endParaRPr>
          </a:p>
        </p:txBody>
      </p:sp>
      <p:pic>
        <p:nvPicPr>
          <p:cNvPr id="605" name="Google Shape;605;p68" descr="A person in a white shirt  Description automatically generated with low confidence"/>
          <p:cNvPicPr preferRelativeResize="0"/>
          <p:nvPr/>
        </p:nvPicPr>
        <p:blipFill rotWithShape="1">
          <a:blip r:embed="rId3">
            <a:alphaModFix/>
          </a:blip>
          <a:srcRect/>
          <a:stretch/>
        </p:blipFill>
        <p:spPr>
          <a:xfrm>
            <a:off x="5469648" y="1230330"/>
            <a:ext cx="3674352" cy="183717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31"/>
          <p:cNvSpPr txBox="1">
            <a:spLocks noGrp="1"/>
          </p:cNvSpPr>
          <p:nvPr>
            <p:ph type="ctrTitle"/>
          </p:nvPr>
        </p:nvSpPr>
        <p:spPr>
          <a:xfrm>
            <a:off x="146552" y="222908"/>
            <a:ext cx="6889447" cy="596767"/>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dirty="0">
                <a:solidFill>
                  <a:schemeClr val="lt1"/>
                </a:solidFill>
              </a:rPr>
              <a:t>Title to Real Property: Examining Title</a:t>
            </a:r>
            <a:endParaRPr dirty="0">
              <a:solidFill>
                <a:schemeClr val="lt1"/>
              </a:solidFill>
            </a:endParaRPr>
          </a:p>
        </p:txBody>
      </p:sp>
      <p:sp>
        <p:nvSpPr>
          <p:cNvPr id="353" name="Google Shape;353;p31"/>
          <p:cNvSpPr txBox="1"/>
          <p:nvPr/>
        </p:nvSpPr>
        <p:spPr>
          <a:xfrm>
            <a:off x="242804" y="1262532"/>
            <a:ext cx="6485255" cy="430887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dirty="0">
                <a:solidFill>
                  <a:schemeClr val="dk2"/>
                </a:solidFill>
                <a:latin typeface="Catamaran Light"/>
                <a:ea typeface="Catamaran Light"/>
                <a:cs typeface="Catamaran Light"/>
                <a:sym typeface="Catamaran Light"/>
              </a:rPr>
              <a:t>A title certificate or report will generally specify the:</a:t>
            </a:r>
            <a:endParaRPr dirty="0"/>
          </a:p>
          <a:p>
            <a:pPr marL="685800" marR="0" lvl="8" indent="-285750" algn="l" rtl="0">
              <a:lnSpc>
                <a:spcPct val="100000"/>
              </a:lnSpc>
              <a:spcBef>
                <a:spcPts val="0"/>
              </a:spcBef>
              <a:spcAft>
                <a:spcPts val="0"/>
              </a:spcAft>
              <a:buClr>
                <a:schemeClr val="dk2"/>
              </a:buClr>
              <a:buSzPts val="2000"/>
              <a:buFont typeface="Arial"/>
              <a:buChar char="•"/>
            </a:pPr>
            <a:r>
              <a:rPr lang="en-US" sz="2000" b="0" i="0" u="none" strike="noStrike" cap="none" dirty="0">
                <a:solidFill>
                  <a:schemeClr val="dk2"/>
                </a:solidFill>
                <a:latin typeface="Catamaran Light"/>
                <a:ea typeface="Catamaran Light"/>
                <a:cs typeface="Catamaran Light"/>
                <a:sym typeface="Catamaran Light"/>
              </a:rPr>
              <a:t>Record title owner(s)</a:t>
            </a:r>
            <a:endParaRPr dirty="0"/>
          </a:p>
          <a:p>
            <a:pPr marL="685800" marR="0" lvl="8" indent="-285750" algn="l" rtl="0">
              <a:lnSpc>
                <a:spcPct val="100000"/>
              </a:lnSpc>
              <a:spcBef>
                <a:spcPts val="0"/>
              </a:spcBef>
              <a:spcAft>
                <a:spcPts val="0"/>
              </a:spcAft>
              <a:buClr>
                <a:schemeClr val="dk2"/>
              </a:buClr>
              <a:buSzPts val="2000"/>
              <a:buFont typeface="Arial"/>
              <a:buChar char="•"/>
            </a:pPr>
            <a:r>
              <a:rPr lang="en-US" sz="2000" b="0" i="0" u="none" strike="noStrike" cap="none" dirty="0">
                <a:solidFill>
                  <a:schemeClr val="dk2"/>
                </a:solidFill>
                <a:latin typeface="Catamaran Light"/>
                <a:ea typeface="Catamaran Light"/>
                <a:cs typeface="Catamaran Light"/>
                <a:sym typeface="Catamaran Light"/>
              </a:rPr>
              <a:t>Type of shared ownership, if applicable (e.g., Joint Tenancy with Survivorship Rights or Tenancy in Common)</a:t>
            </a:r>
            <a:endParaRPr dirty="0"/>
          </a:p>
          <a:p>
            <a:pPr marL="685800" marR="0" lvl="8" indent="-285750" algn="l" rtl="0">
              <a:lnSpc>
                <a:spcPct val="100000"/>
              </a:lnSpc>
              <a:spcBef>
                <a:spcPts val="0"/>
              </a:spcBef>
              <a:spcAft>
                <a:spcPts val="0"/>
              </a:spcAft>
              <a:buClr>
                <a:schemeClr val="dk2"/>
              </a:buClr>
              <a:buSzPts val="2000"/>
              <a:buFont typeface="Arial"/>
              <a:buChar char="•"/>
            </a:pPr>
            <a:r>
              <a:rPr lang="en-US" sz="2000" b="0" i="0" u="none" strike="noStrike" cap="none" dirty="0">
                <a:solidFill>
                  <a:schemeClr val="dk2"/>
                </a:solidFill>
                <a:latin typeface="Catamaran Light"/>
                <a:ea typeface="Catamaran Light"/>
                <a:cs typeface="Catamaran Light"/>
                <a:sym typeface="Catamaran Light"/>
              </a:rPr>
              <a:t>Legal description</a:t>
            </a:r>
            <a:endParaRPr dirty="0"/>
          </a:p>
          <a:p>
            <a:pPr marL="685800" marR="0" lvl="8" indent="-285750" algn="l" rtl="0">
              <a:lnSpc>
                <a:spcPct val="100000"/>
              </a:lnSpc>
              <a:spcBef>
                <a:spcPts val="0"/>
              </a:spcBef>
              <a:spcAft>
                <a:spcPts val="0"/>
              </a:spcAft>
              <a:buClr>
                <a:schemeClr val="dk2"/>
              </a:buClr>
              <a:buSzPts val="2000"/>
              <a:buFont typeface="Arial"/>
              <a:buChar char="•"/>
            </a:pPr>
            <a:r>
              <a:rPr lang="en-US" sz="2000" b="0" i="0" u="none" strike="noStrike" cap="none" dirty="0">
                <a:solidFill>
                  <a:schemeClr val="dk2"/>
                </a:solidFill>
                <a:latin typeface="Catamaran Light"/>
                <a:ea typeface="Catamaran Light"/>
                <a:cs typeface="Catamaran Light"/>
                <a:sym typeface="Catamaran Light"/>
              </a:rPr>
              <a:t>Tax parcels and status of payment</a:t>
            </a:r>
            <a:endParaRPr dirty="0"/>
          </a:p>
          <a:p>
            <a:pPr marL="685800" marR="0" lvl="8" indent="-285750" algn="l" rtl="0">
              <a:lnSpc>
                <a:spcPct val="100000"/>
              </a:lnSpc>
              <a:spcBef>
                <a:spcPts val="0"/>
              </a:spcBef>
              <a:spcAft>
                <a:spcPts val="0"/>
              </a:spcAft>
              <a:buClr>
                <a:schemeClr val="dk2"/>
              </a:buClr>
              <a:buSzPts val="2000"/>
              <a:buFont typeface="Arial"/>
              <a:buChar char="•"/>
            </a:pPr>
            <a:r>
              <a:rPr lang="en-US" sz="2000" b="0" i="0" u="none" strike="noStrike" cap="none" dirty="0">
                <a:solidFill>
                  <a:schemeClr val="dk2"/>
                </a:solidFill>
                <a:latin typeface="Catamaran Light"/>
                <a:ea typeface="Catamaran Light"/>
                <a:cs typeface="Catamaran Light"/>
                <a:sym typeface="Catamaran Light"/>
              </a:rPr>
              <a:t>Encumbrances (e.g., easements, covenants)</a:t>
            </a:r>
            <a:endParaRPr dirty="0"/>
          </a:p>
          <a:p>
            <a:pPr marL="685800" marR="0" lvl="8" indent="-285750" algn="l" rtl="0">
              <a:lnSpc>
                <a:spcPct val="100000"/>
              </a:lnSpc>
              <a:spcBef>
                <a:spcPts val="0"/>
              </a:spcBef>
              <a:spcAft>
                <a:spcPts val="0"/>
              </a:spcAft>
              <a:buClr>
                <a:schemeClr val="dk2"/>
              </a:buClr>
              <a:buSzPts val="2000"/>
              <a:buFont typeface="Arial"/>
              <a:buChar char="•"/>
            </a:pPr>
            <a:r>
              <a:rPr lang="en-US" sz="2000" b="0" i="0" u="none" strike="noStrike" cap="none" dirty="0">
                <a:solidFill>
                  <a:schemeClr val="dk2"/>
                </a:solidFill>
                <a:latin typeface="Catamaran Light"/>
                <a:ea typeface="Catamaran Light"/>
                <a:cs typeface="Catamaran Light"/>
                <a:sym typeface="Catamaran Light"/>
              </a:rPr>
              <a:t>Title claims or unresolved issues</a:t>
            </a:r>
            <a:endParaRPr dirty="0"/>
          </a:p>
          <a:p>
            <a:pPr marL="685800" marR="0" lvl="8" indent="-158750" algn="l" rtl="0">
              <a:lnSpc>
                <a:spcPct val="100000"/>
              </a:lnSpc>
              <a:spcBef>
                <a:spcPts val="0"/>
              </a:spcBef>
              <a:spcAft>
                <a:spcPts val="0"/>
              </a:spcAft>
              <a:buClr>
                <a:schemeClr val="dk2"/>
              </a:buClr>
              <a:buSzPts val="2000"/>
              <a:buFont typeface="Arial"/>
              <a:buNone/>
            </a:pPr>
            <a:endParaRPr sz="2000" b="0" i="0" u="none" strike="noStrike" cap="none" dirty="0">
              <a:solidFill>
                <a:schemeClr val="dk2"/>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2"/>
              </a:buClr>
              <a:buSzPts val="2000"/>
              <a:buFont typeface="Arial"/>
              <a:buNone/>
            </a:pPr>
            <a:r>
              <a:rPr lang="en-US" sz="2000" b="0" i="0" u="none" strike="noStrike" cap="none" dirty="0">
                <a:solidFill>
                  <a:schemeClr val="dk2"/>
                </a:solidFill>
                <a:latin typeface="Catamaran Light"/>
                <a:ea typeface="Catamaran Light"/>
                <a:cs typeface="Catamaran Light"/>
                <a:sym typeface="Catamaran Light"/>
              </a:rPr>
              <a:t>Title should be examined by a lawyer or a title company.</a:t>
            </a:r>
            <a:endParaRPr dirty="0"/>
          </a:p>
          <a:p>
            <a:pPr marL="0" marR="0" lvl="0" indent="0" algn="l" rtl="0">
              <a:lnSpc>
                <a:spcPct val="100000"/>
              </a:lnSpc>
              <a:spcBef>
                <a:spcPts val="0"/>
              </a:spcBef>
              <a:spcAft>
                <a:spcPts val="0"/>
              </a:spcAft>
              <a:buClr>
                <a:schemeClr val="dk2"/>
              </a:buClr>
              <a:buSzPts val="2000"/>
              <a:buFont typeface="Arial"/>
              <a:buNone/>
            </a:pPr>
            <a:endParaRPr sz="2000" b="0" i="0" u="none" strike="noStrike" cap="none" dirty="0">
              <a:solidFill>
                <a:schemeClr val="dk2"/>
              </a:solidFill>
              <a:latin typeface="Catamaran Light"/>
              <a:ea typeface="Catamaran Light"/>
              <a:cs typeface="Catamaran Light"/>
              <a:sym typeface="Catamaran Light"/>
            </a:endParaRPr>
          </a:p>
          <a:p>
            <a:pPr marL="685800" marR="0" lvl="8" indent="-158750" algn="l" rtl="0">
              <a:lnSpc>
                <a:spcPct val="100000"/>
              </a:lnSpc>
              <a:spcBef>
                <a:spcPts val="0"/>
              </a:spcBef>
              <a:spcAft>
                <a:spcPts val="0"/>
              </a:spcAft>
              <a:buClr>
                <a:schemeClr val="dk2"/>
              </a:buClr>
              <a:buSzPts val="2000"/>
              <a:buFont typeface="Arial"/>
              <a:buNone/>
            </a:pPr>
            <a:endParaRPr sz="2000" b="0" i="0" u="none" strike="noStrike" cap="none" dirty="0">
              <a:solidFill>
                <a:schemeClr val="dk2"/>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dirty="0">
              <a:solidFill>
                <a:schemeClr val="dk2"/>
              </a:solidFill>
              <a:latin typeface="Arial"/>
              <a:ea typeface="Arial"/>
              <a:cs typeface="Arial"/>
              <a:sym typeface="Arial"/>
            </a:endParaRPr>
          </a:p>
        </p:txBody>
      </p:sp>
      <p:pic>
        <p:nvPicPr>
          <p:cNvPr id="354" name="Google Shape;354;p31" descr="A picture containing tree, outdoor, grass&#10;&#10;Description automatically generated"/>
          <p:cNvPicPr preferRelativeResize="0"/>
          <p:nvPr/>
        </p:nvPicPr>
        <p:blipFill rotWithShape="1">
          <a:blip r:embed="rId3">
            <a:alphaModFix/>
          </a:blip>
          <a:srcRect/>
          <a:stretch/>
        </p:blipFill>
        <p:spPr>
          <a:xfrm>
            <a:off x="6371569" y="1447559"/>
            <a:ext cx="2625879" cy="1969409"/>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33"/>
          <p:cNvSpPr txBox="1">
            <a:spLocks noGrp="1"/>
          </p:cNvSpPr>
          <p:nvPr>
            <p:ph type="ctrTitle"/>
          </p:nvPr>
        </p:nvSpPr>
        <p:spPr>
          <a:xfrm>
            <a:off x="815534" y="95706"/>
            <a:ext cx="8049851" cy="5710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t>Maintaining Property as Heirs’ Property through Current Marketable Title</a:t>
            </a:r>
            <a:endParaRPr dirty="0"/>
          </a:p>
        </p:txBody>
      </p:sp>
      <p:sp>
        <p:nvSpPr>
          <p:cNvPr id="368" name="Google Shape;368;p33"/>
          <p:cNvSpPr txBox="1">
            <a:spLocks noGrp="1"/>
          </p:cNvSpPr>
          <p:nvPr>
            <p:ph type="subTitle" idx="4294967295"/>
          </p:nvPr>
        </p:nvSpPr>
        <p:spPr>
          <a:xfrm flipH="1">
            <a:off x="228414" y="1058191"/>
            <a:ext cx="8284747" cy="3799559"/>
          </a:xfrm>
          <a:prstGeom prst="rect">
            <a:avLst/>
          </a:prstGeom>
          <a:noFill/>
          <a:ln>
            <a:noFill/>
          </a:ln>
        </p:spPr>
        <p:txBody>
          <a:bodyPr spcFirstLastPara="1" wrap="square" lIns="91425" tIns="91425" rIns="91425" bIns="91425" anchor="t" anchorCtr="0">
            <a:noAutofit/>
          </a:bodyPr>
          <a:lstStyle/>
          <a:p>
            <a:pPr marL="152400" marR="0" lvl="0" indent="0" algn="l" rtl="0">
              <a:lnSpc>
                <a:spcPct val="115000"/>
              </a:lnSpc>
              <a:spcBef>
                <a:spcPts val="0"/>
              </a:spcBef>
              <a:spcAft>
                <a:spcPts val="0"/>
              </a:spcAft>
              <a:buClr>
                <a:schemeClr val="dk1"/>
              </a:buClr>
              <a:buSzPts val="1200"/>
              <a:buFont typeface="Catamaran Light"/>
              <a:buNone/>
            </a:pPr>
            <a:r>
              <a:rPr lang="en-US" sz="2000" b="0" i="0" u="none" strike="noStrike" cap="none" dirty="0">
                <a:solidFill>
                  <a:schemeClr val="dk1"/>
                </a:solidFill>
                <a:latin typeface="Catamaran Light"/>
                <a:ea typeface="Catamaran Light"/>
                <a:cs typeface="Catamaran Light"/>
                <a:sym typeface="Catamaran Light"/>
              </a:rPr>
              <a:t>After title is examined, the names and percentage interests of each family member should be determined.</a:t>
            </a:r>
            <a:endParaRPr dirty="0"/>
          </a:p>
          <a:p>
            <a:pPr marL="152400" marR="0" lvl="0" indent="0" algn="l" rtl="0">
              <a:lnSpc>
                <a:spcPct val="115000"/>
              </a:lnSpc>
              <a:spcBef>
                <a:spcPts val="0"/>
              </a:spcBef>
              <a:spcAft>
                <a:spcPts val="0"/>
              </a:spcAft>
              <a:buClr>
                <a:schemeClr val="dk1"/>
              </a:buClr>
              <a:buSzPts val="1200"/>
              <a:buFont typeface="Catamaran Light"/>
              <a:buNone/>
            </a:pPr>
            <a:endParaRPr sz="2000" b="0" i="0" u="none" strike="noStrike" cap="none" dirty="0">
              <a:solidFill>
                <a:schemeClr val="dk1"/>
              </a:solidFill>
              <a:latin typeface="Catamaran Light"/>
              <a:ea typeface="Catamaran Light"/>
              <a:cs typeface="Catamaran Light"/>
              <a:sym typeface="Catamaran Light"/>
            </a:endParaRPr>
          </a:p>
          <a:p>
            <a:pPr marL="152400" marR="0" lvl="0" indent="0" algn="l" rtl="0">
              <a:lnSpc>
                <a:spcPct val="115000"/>
              </a:lnSpc>
              <a:spcBef>
                <a:spcPts val="0"/>
              </a:spcBef>
              <a:spcAft>
                <a:spcPts val="0"/>
              </a:spcAft>
              <a:buClr>
                <a:schemeClr val="dk1"/>
              </a:buClr>
              <a:buSzPts val="1200"/>
              <a:buFont typeface="Catamaran Light"/>
              <a:buNone/>
            </a:pPr>
            <a:r>
              <a:rPr lang="en-US" sz="2000" b="0" i="0" u="none" strike="noStrike" cap="none" dirty="0">
                <a:solidFill>
                  <a:schemeClr val="dk1"/>
                </a:solidFill>
                <a:latin typeface="Catamaran Light"/>
                <a:ea typeface="Catamaran Light"/>
                <a:cs typeface="Catamaran Light"/>
                <a:sym typeface="Catamaran Light"/>
              </a:rPr>
              <a:t>Record. Title should be updated to reflect current ownership and percentage interest according to the law of the states where the property is located which may include:</a:t>
            </a:r>
            <a:endParaRPr dirty="0"/>
          </a:p>
          <a:p>
            <a:pPr marL="457200" marR="0" lvl="0" indent="-304800" algn="l" rtl="0">
              <a:lnSpc>
                <a:spcPct val="115000"/>
              </a:lnSpc>
              <a:spcBef>
                <a:spcPts val="0"/>
              </a:spcBef>
              <a:spcAft>
                <a:spcPts val="0"/>
              </a:spcAft>
              <a:buClr>
                <a:schemeClr val="dk1"/>
              </a:buClr>
              <a:buSzPts val="1200"/>
              <a:buFont typeface="Catamaran Light"/>
              <a:buChar char="●"/>
            </a:pPr>
            <a:r>
              <a:rPr lang="en-US" sz="2000" b="0" i="0" u="none" strike="noStrike" cap="none" dirty="0">
                <a:solidFill>
                  <a:schemeClr val="dk1"/>
                </a:solidFill>
                <a:latin typeface="Catamaran Light"/>
                <a:ea typeface="Catamaran Light"/>
                <a:cs typeface="Catamaran Light"/>
                <a:sym typeface="Catamaran Light"/>
              </a:rPr>
              <a:t>Affidavit of Heirship</a:t>
            </a:r>
            <a:endParaRPr dirty="0"/>
          </a:p>
          <a:p>
            <a:pPr marL="457200" marR="0" lvl="0" indent="-304800" algn="l" rtl="0">
              <a:lnSpc>
                <a:spcPct val="115000"/>
              </a:lnSpc>
              <a:spcBef>
                <a:spcPts val="0"/>
              </a:spcBef>
              <a:spcAft>
                <a:spcPts val="0"/>
              </a:spcAft>
              <a:buClr>
                <a:schemeClr val="dk1"/>
              </a:buClr>
              <a:buSzPts val="1200"/>
              <a:buFont typeface="Catamaran Light"/>
              <a:buChar char="●"/>
            </a:pPr>
            <a:r>
              <a:rPr lang="en-US" sz="2000" b="0" i="0" u="none" strike="noStrike" cap="none" dirty="0">
                <a:solidFill>
                  <a:schemeClr val="dk1"/>
                </a:solidFill>
                <a:latin typeface="Catamaran Light"/>
                <a:ea typeface="Catamaran Light"/>
                <a:cs typeface="Catamaran Light"/>
                <a:sym typeface="Catamaran Light"/>
              </a:rPr>
              <a:t>Probate of wills</a:t>
            </a:r>
            <a:endParaRPr dirty="0"/>
          </a:p>
          <a:p>
            <a:pPr marL="457200" marR="0" lvl="0" indent="-304800" algn="l" rtl="0">
              <a:lnSpc>
                <a:spcPct val="115000"/>
              </a:lnSpc>
              <a:spcBef>
                <a:spcPts val="0"/>
              </a:spcBef>
              <a:spcAft>
                <a:spcPts val="0"/>
              </a:spcAft>
              <a:buClr>
                <a:schemeClr val="dk1"/>
              </a:buClr>
              <a:buSzPts val="1200"/>
              <a:buFont typeface="Catamaran Light"/>
              <a:buChar char="●"/>
            </a:pPr>
            <a:r>
              <a:rPr lang="en-US" sz="2000" b="0" i="0" u="none" strike="noStrike" cap="none" dirty="0">
                <a:solidFill>
                  <a:schemeClr val="dk1"/>
                </a:solidFill>
                <a:latin typeface="Catamaran Light"/>
                <a:ea typeface="Catamaran Light"/>
                <a:cs typeface="Catamaran Light"/>
                <a:sym typeface="Catamaran Light"/>
              </a:rPr>
              <a:t>Administrat</a:t>
            </a:r>
            <a:r>
              <a:rPr lang="en-US" sz="2000" dirty="0"/>
              <a:t>ion</a:t>
            </a:r>
            <a:r>
              <a:rPr lang="en-US" sz="2000" b="0" i="0" u="none" strike="noStrike" cap="none" dirty="0">
                <a:solidFill>
                  <a:schemeClr val="dk1"/>
                </a:solidFill>
                <a:latin typeface="Catamaran Light"/>
                <a:ea typeface="Catamaran Light"/>
                <a:cs typeface="Catamaran Light"/>
                <a:sym typeface="Catamaran Light"/>
              </a:rPr>
              <a:t> of Estates</a:t>
            </a:r>
            <a:endParaRPr dirty="0"/>
          </a:p>
          <a:p>
            <a:pPr marL="457200" marR="0" lvl="0" indent="-304800" algn="l" rtl="0">
              <a:lnSpc>
                <a:spcPct val="115000"/>
              </a:lnSpc>
              <a:spcBef>
                <a:spcPts val="0"/>
              </a:spcBef>
              <a:spcAft>
                <a:spcPts val="0"/>
              </a:spcAft>
              <a:buClr>
                <a:schemeClr val="dk1"/>
              </a:buClr>
              <a:buSzPts val="1200"/>
              <a:buFont typeface="Catamaran Light"/>
              <a:buChar char="●"/>
            </a:pPr>
            <a:r>
              <a:rPr lang="en-US" sz="2000" b="0" i="0" u="none" strike="noStrike" cap="none" dirty="0">
                <a:solidFill>
                  <a:schemeClr val="dk1"/>
                </a:solidFill>
                <a:latin typeface="Catamaran Light"/>
                <a:ea typeface="Catamaran Light"/>
                <a:cs typeface="Catamaran Light"/>
                <a:sym typeface="Catamaran Light"/>
              </a:rPr>
              <a:t>Judicial Determination of Heirship</a:t>
            </a:r>
            <a:endParaRPr dirty="0"/>
          </a:p>
          <a:p>
            <a:pPr marL="457200" marR="0" lvl="0" indent="-228600" algn="l" rtl="0">
              <a:lnSpc>
                <a:spcPct val="115000"/>
              </a:lnSpc>
              <a:spcBef>
                <a:spcPts val="0"/>
              </a:spcBef>
              <a:spcAft>
                <a:spcPts val="0"/>
              </a:spcAft>
              <a:buClr>
                <a:schemeClr val="dk1"/>
              </a:buClr>
              <a:buSzPts val="1200"/>
              <a:buFont typeface="Catamaran Light"/>
              <a:buNone/>
            </a:pPr>
            <a:endParaRPr sz="1200" b="0" i="0" u="none" strike="noStrike" cap="none" dirty="0">
              <a:solidFill>
                <a:schemeClr val="dk1"/>
              </a:solidFill>
              <a:latin typeface="Catamaran Light"/>
              <a:ea typeface="Catamaran Light"/>
              <a:cs typeface="Catamaran Light"/>
              <a:sym typeface="Catamaran Light"/>
            </a:endParaRPr>
          </a:p>
        </p:txBody>
      </p:sp>
      <p:pic>
        <p:nvPicPr>
          <p:cNvPr id="369" name="Google Shape;369;p33" descr="A picture containing grass, tree, outdoor, grazing&#10;&#10;Description automatically generated"/>
          <p:cNvPicPr preferRelativeResize="0"/>
          <p:nvPr/>
        </p:nvPicPr>
        <p:blipFill rotWithShape="1">
          <a:blip r:embed="rId3">
            <a:alphaModFix/>
          </a:blip>
          <a:srcRect/>
          <a:stretch/>
        </p:blipFill>
        <p:spPr>
          <a:xfrm>
            <a:off x="5553075" y="2922137"/>
            <a:ext cx="3188485" cy="212565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20"/>
          <p:cNvSpPr txBox="1">
            <a:spLocks noGrp="1"/>
          </p:cNvSpPr>
          <p:nvPr>
            <p:ph type="body" idx="1"/>
          </p:nvPr>
        </p:nvSpPr>
        <p:spPr>
          <a:xfrm>
            <a:off x="0" y="1894221"/>
            <a:ext cx="4726004" cy="3391702"/>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sz="2400" dirty="0"/>
              <a:t>Process of validating a will</a:t>
            </a:r>
            <a:endParaRPr dirty="0"/>
          </a:p>
          <a:p>
            <a:pPr>
              <a:spcBef>
                <a:spcPts val="1600"/>
              </a:spcBef>
              <a:buChar char="○"/>
            </a:pPr>
            <a:r>
              <a:rPr lang="en-US" sz="2200" dirty="0"/>
              <a:t>Executor files in local court</a:t>
            </a:r>
            <a:endParaRPr dirty="0"/>
          </a:p>
          <a:p>
            <a:pPr>
              <a:spcBef>
                <a:spcPts val="1600"/>
              </a:spcBef>
              <a:buChar char="○"/>
            </a:pPr>
            <a:r>
              <a:rPr lang="en-US" sz="2200" dirty="0"/>
              <a:t>Not all wills must be probated</a:t>
            </a:r>
            <a:endParaRPr dirty="0"/>
          </a:p>
          <a:p>
            <a:pPr marL="457200" lvl="0" indent="-228600" algn="l" rtl="0">
              <a:lnSpc>
                <a:spcPct val="115000"/>
              </a:lnSpc>
              <a:spcBef>
                <a:spcPts val="0"/>
              </a:spcBef>
              <a:spcAft>
                <a:spcPts val="0"/>
              </a:spcAft>
              <a:buSzPts val="1200"/>
              <a:buNone/>
            </a:pPr>
            <a:endParaRPr dirty="0"/>
          </a:p>
          <a:p>
            <a:pPr marL="152400" lvl="0" indent="0" algn="l" rtl="0">
              <a:lnSpc>
                <a:spcPct val="115000"/>
              </a:lnSpc>
              <a:spcBef>
                <a:spcPts val="0"/>
              </a:spcBef>
              <a:spcAft>
                <a:spcPts val="0"/>
              </a:spcAft>
              <a:buSzPts val="1200"/>
              <a:buNone/>
            </a:pPr>
            <a:endParaRPr dirty="0"/>
          </a:p>
        </p:txBody>
      </p:sp>
      <p:sp>
        <p:nvSpPr>
          <p:cNvPr id="242" name="Google Shape;242;p20"/>
          <p:cNvSpPr txBox="1">
            <a:spLocks noGrp="1"/>
          </p:cNvSpPr>
          <p:nvPr>
            <p:ph type="ctrTitle"/>
          </p:nvPr>
        </p:nvSpPr>
        <p:spPr>
          <a:xfrm>
            <a:off x="185002" y="628564"/>
            <a:ext cx="6292516"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solidFill>
                  <a:schemeClr val="lt1"/>
                </a:solidFill>
              </a:rPr>
              <a:t>Probate Process</a:t>
            </a:r>
            <a:endParaRPr dirty="0"/>
          </a:p>
        </p:txBody>
      </p:sp>
      <p:sp>
        <p:nvSpPr>
          <p:cNvPr id="243" name="Google Shape;243;p20"/>
          <p:cNvSpPr txBox="1"/>
          <p:nvPr/>
        </p:nvSpPr>
        <p:spPr>
          <a:xfrm>
            <a:off x="3909391" y="1904066"/>
            <a:ext cx="5234609" cy="3545775"/>
          </a:xfrm>
          <a:prstGeom prst="rect">
            <a:avLst/>
          </a:prstGeom>
          <a:noFill/>
          <a:ln>
            <a:noFill/>
          </a:ln>
        </p:spPr>
        <p:txBody>
          <a:bodyPr spcFirstLastPara="1" wrap="square" lIns="91425" tIns="91425" rIns="91425" bIns="91425" anchor="t" anchorCtr="0">
            <a:noAutofit/>
          </a:bodyPr>
          <a:lstStyle/>
          <a:p>
            <a:pPr marL="152400" marR="0" lvl="0" algn="l" rtl="0">
              <a:lnSpc>
                <a:spcPct val="115000"/>
              </a:lnSpc>
              <a:spcBef>
                <a:spcPts val="0"/>
              </a:spcBef>
              <a:spcAft>
                <a:spcPts val="0"/>
              </a:spcAft>
              <a:buClr>
                <a:schemeClr val="dk1"/>
              </a:buClr>
              <a:buSzPts val="1200"/>
            </a:pPr>
            <a:r>
              <a:rPr lang="en-US" sz="2400" b="0" i="0" u="none" strike="noStrike" cap="none" dirty="0">
                <a:solidFill>
                  <a:schemeClr val="dk1"/>
                </a:solidFill>
                <a:latin typeface="Catamaran Light"/>
                <a:ea typeface="Catamaran Light"/>
                <a:cs typeface="Catamaran Light"/>
                <a:sym typeface="Catamaran Light"/>
              </a:rPr>
              <a:t>Probate will likely be needed if: </a:t>
            </a:r>
            <a:endParaRPr dirty="0"/>
          </a:p>
          <a:p>
            <a:pPr marL="457200" indent="-304800">
              <a:lnSpc>
                <a:spcPct val="150000"/>
              </a:lnSpc>
              <a:buClr>
                <a:schemeClr val="dk1"/>
              </a:buClr>
              <a:buSzPts val="1200"/>
              <a:buFont typeface="Catamaran Light"/>
              <a:buChar char="○"/>
            </a:pPr>
            <a:r>
              <a:rPr lang="en-US" sz="2200" dirty="0">
                <a:solidFill>
                  <a:schemeClr val="dk1"/>
                </a:solidFill>
                <a:latin typeface="Catamaran Light"/>
                <a:cs typeface="Catamaran Light"/>
                <a:sym typeface="Catamaran Light"/>
              </a:rPr>
              <a:t>Real estate is involved</a:t>
            </a:r>
            <a:endParaRPr sz="2200" dirty="0">
              <a:solidFill>
                <a:schemeClr val="dk1"/>
              </a:solidFill>
              <a:latin typeface="Catamaran Light"/>
              <a:cs typeface="Catamaran Light"/>
              <a:sym typeface="Catamaran Light"/>
            </a:endParaRPr>
          </a:p>
          <a:p>
            <a:pPr marL="457200" indent="-304800">
              <a:lnSpc>
                <a:spcPct val="150000"/>
              </a:lnSpc>
              <a:buClr>
                <a:schemeClr val="dk1"/>
              </a:buClr>
              <a:buSzPts val="1200"/>
              <a:buFont typeface="Catamaran Light"/>
              <a:buChar char="○"/>
            </a:pPr>
            <a:r>
              <a:rPr lang="en-US" sz="2200" dirty="0">
                <a:solidFill>
                  <a:schemeClr val="dk1"/>
                </a:solidFill>
                <a:latin typeface="Catamaran Light"/>
                <a:cs typeface="Catamaran Light"/>
                <a:sym typeface="Catamaran Light"/>
              </a:rPr>
              <a:t>Beneficiaries are minors</a:t>
            </a:r>
            <a:endParaRPr sz="2200" dirty="0">
              <a:solidFill>
                <a:schemeClr val="dk1"/>
              </a:solidFill>
              <a:latin typeface="Catamaran Light"/>
              <a:cs typeface="Catamaran Light"/>
              <a:sym typeface="Catamaran Light"/>
            </a:endParaRPr>
          </a:p>
          <a:p>
            <a:pPr marL="457200" indent="-304800">
              <a:lnSpc>
                <a:spcPct val="150000"/>
              </a:lnSpc>
              <a:buClr>
                <a:schemeClr val="dk1"/>
              </a:buClr>
              <a:buSzPts val="1200"/>
              <a:buFont typeface="Catamaran Light"/>
              <a:buChar char="○"/>
            </a:pPr>
            <a:r>
              <a:rPr lang="en-US" sz="2200" dirty="0">
                <a:solidFill>
                  <a:schemeClr val="dk1"/>
                </a:solidFill>
                <a:latin typeface="Catamaran Light"/>
                <a:cs typeface="Catamaran Light"/>
                <a:sym typeface="Catamaran Light"/>
              </a:rPr>
              <a:t>Disputes over asset distribution occur</a:t>
            </a:r>
            <a:endParaRPr sz="2200" dirty="0">
              <a:solidFill>
                <a:schemeClr val="dk1"/>
              </a:solidFill>
              <a:latin typeface="Catamaran Light"/>
              <a:cs typeface="Catamaran Light"/>
              <a:sym typeface="Catamaran Light"/>
            </a:endParaRPr>
          </a:p>
          <a:p>
            <a:pPr marL="457200" indent="-304800">
              <a:lnSpc>
                <a:spcPct val="150000"/>
              </a:lnSpc>
              <a:buClr>
                <a:schemeClr val="dk1"/>
              </a:buClr>
              <a:buSzPts val="1200"/>
              <a:buFont typeface="Catamaran Light"/>
              <a:buChar char="○"/>
            </a:pPr>
            <a:r>
              <a:rPr lang="en-US" sz="2200" dirty="0">
                <a:solidFill>
                  <a:schemeClr val="dk1"/>
                </a:solidFill>
                <a:latin typeface="Catamaran Light"/>
                <a:cs typeface="Catamaran Light"/>
                <a:sym typeface="Catamaran Light"/>
              </a:rPr>
              <a:t>Assets are complex and high in value</a:t>
            </a:r>
            <a:endParaRPr sz="2200" dirty="0">
              <a:solidFill>
                <a:schemeClr val="dk1"/>
              </a:solidFill>
              <a:latin typeface="Catamaran Light"/>
              <a:cs typeface="Catamaran Light"/>
              <a:sym typeface="Catamaran Light"/>
            </a:endParaRPr>
          </a:p>
          <a:p>
            <a:pPr marL="457200" indent="-304800">
              <a:lnSpc>
                <a:spcPct val="150000"/>
              </a:lnSpc>
              <a:buClr>
                <a:schemeClr val="dk1"/>
              </a:buClr>
              <a:buSzPts val="1200"/>
              <a:buFont typeface="Catamaran Light"/>
              <a:buChar char="○"/>
            </a:pPr>
            <a:r>
              <a:rPr lang="en-US" sz="2200" dirty="0">
                <a:solidFill>
                  <a:schemeClr val="dk1"/>
                </a:solidFill>
                <a:latin typeface="Catamaran Light"/>
                <a:cs typeface="Catamaran Light"/>
                <a:sym typeface="Catamaran Light"/>
              </a:rPr>
              <a:t>Will is not written well</a:t>
            </a:r>
            <a:endParaRPr sz="2200" dirty="0">
              <a:solidFill>
                <a:schemeClr val="dk1"/>
              </a:solidFill>
              <a:latin typeface="Catamaran Light"/>
              <a:cs typeface="Catamaran Light"/>
              <a:sym typeface="Catamaran Light"/>
            </a:endParaRPr>
          </a:p>
        </p:txBody>
      </p:sp>
      <p:pic>
        <p:nvPicPr>
          <p:cNvPr id="244" name="Google Shape;244;p20" descr="Text, letter&#10;&#10;Description automatically generated"/>
          <p:cNvPicPr preferRelativeResize="0"/>
          <p:nvPr/>
        </p:nvPicPr>
        <p:blipFill rotWithShape="1">
          <a:blip r:embed="rId3">
            <a:alphaModFix/>
          </a:blip>
          <a:srcRect/>
          <a:stretch/>
        </p:blipFill>
        <p:spPr>
          <a:xfrm>
            <a:off x="6213709" y="64655"/>
            <a:ext cx="2857500" cy="1570181"/>
          </a:xfrm>
          <a:prstGeom prst="rect">
            <a:avLst/>
          </a:prstGeom>
          <a:noFill/>
          <a:ln>
            <a:noFill/>
          </a:ln>
        </p:spPr>
      </p:pic>
      <p:sp>
        <p:nvSpPr>
          <p:cNvPr id="245" name="Google Shape;245;p20"/>
          <p:cNvSpPr txBox="1"/>
          <p:nvPr/>
        </p:nvSpPr>
        <p:spPr>
          <a:xfrm>
            <a:off x="6213709" y="1694166"/>
            <a:ext cx="2857500" cy="2000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00" b="0" i="0" u="sng" strike="noStrike" cap="none" dirty="0">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This Photo</a:t>
            </a:r>
            <a:r>
              <a:rPr lang="en-US" sz="700" b="0" i="0" u="none" strike="noStrike" cap="none" dirty="0">
                <a:solidFill>
                  <a:srgbClr val="000000"/>
                </a:solidFill>
                <a:latin typeface="Arial"/>
                <a:ea typeface="Arial"/>
                <a:cs typeface="Arial"/>
                <a:sym typeface="Arial"/>
              </a:rPr>
              <a:t> by Unknown Author is licensed under </a:t>
            </a:r>
            <a:r>
              <a:rPr lang="en-US" sz="700" b="0" i="0" u="sng" strike="noStrike" cap="none" dirty="0">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CC BY-SA</a:t>
            </a:r>
            <a:endParaRPr sz="700" b="0" i="0" u="none" strike="noStrike" cap="none" dirty="0">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63"/>
          <p:cNvSpPr txBox="1">
            <a:spLocks noGrp="1"/>
          </p:cNvSpPr>
          <p:nvPr>
            <p:ph type="title"/>
          </p:nvPr>
        </p:nvSpPr>
        <p:spPr>
          <a:xfrm>
            <a:off x="96167" y="292512"/>
            <a:ext cx="8520600" cy="318976"/>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Independent Appraisal</a:t>
            </a:r>
            <a:endParaRPr>
              <a:solidFill>
                <a:schemeClr val="lt1"/>
              </a:solidFill>
            </a:endParaRPr>
          </a:p>
        </p:txBody>
      </p:sp>
      <p:sp>
        <p:nvSpPr>
          <p:cNvPr id="568" name="Google Shape;568;p63"/>
          <p:cNvSpPr>
            <a:spLocks noGrp="1"/>
          </p:cNvSpPr>
          <p:nvPr>
            <p:ph type="pic" idx="2"/>
          </p:nvPr>
        </p:nvSpPr>
        <p:spPr>
          <a:xfrm>
            <a:off x="5900738" y="1052513"/>
            <a:ext cx="3243262" cy="3752850"/>
          </a:xfrm>
          <a:prstGeom prst="rect">
            <a:avLst/>
          </a:prstGeom>
          <a:noFill/>
          <a:ln>
            <a:noFill/>
          </a:ln>
        </p:spPr>
        <p:txBody>
          <a:bodyPr/>
          <a:lstStyle/>
          <a:p>
            <a:endParaRPr lang="en-US"/>
          </a:p>
        </p:txBody>
      </p:sp>
      <p:sp>
        <p:nvSpPr>
          <p:cNvPr id="569" name="Google Shape;569;p63"/>
          <p:cNvSpPr txBox="1">
            <a:spLocks noGrp="1"/>
          </p:cNvSpPr>
          <p:nvPr>
            <p:ph type="body" idx="1"/>
          </p:nvPr>
        </p:nvSpPr>
        <p:spPr>
          <a:xfrm>
            <a:off x="96838" y="1066800"/>
            <a:ext cx="4900035" cy="3738563"/>
          </a:xfrm>
          <a:prstGeom prst="rect">
            <a:avLst/>
          </a:prstGeom>
          <a:noFill/>
          <a:ln>
            <a:noFill/>
          </a:ln>
        </p:spPr>
        <p:txBody>
          <a:bodyPr spcFirstLastPara="1" wrap="square" lIns="91425" tIns="91425" rIns="91425" bIns="91425" anchor="t" anchorCtr="0">
            <a:noAutofit/>
          </a:bodyPr>
          <a:lstStyle/>
          <a:p>
            <a:pPr marL="495300" marR="0" lvl="0" indent="-342900" algn="l" rtl="0">
              <a:lnSpc>
                <a:spcPct val="115000"/>
              </a:lnSpc>
              <a:spcBef>
                <a:spcPts val="0"/>
              </a:spcBef>
              <a:spcAft>
                <a:spcPts val="0"/>
              </a:spcAft>
              <a:buClr>
                <a:schemeClr val="lt1"/>
              </a:buClr>
              <a:buSzPts val="1200"/>
              <a:buFont typeface="Arial"/>
              <a:buChar char="•"/>
            </a:pPr>
            <a:r>
              <a:rPr lang="en-US" sz="2000" b="0" i="0" u="none" strike="noStrike" cap="none">
                <a:solidFill>
                  <a:schemeClr val="lt1"/>
                </a:solidFill>
                <a:latin typeface="Catamaran Light"/>
                <a:ea typeface="Catamaran Light"/>
                <a:cs typeface="Catamaran Light"/>
                <a:sym typeface="Catamaran Light"/>
              </a:rPr>
              <a:t>Unless all parties agree on the value of the property, the court determines the property’s fair market value.</a:t>
            </a:r>
            <a:endParaRPr/>
          </a:p>
          <a:p>
            <a:pPr marL="495300" marR="0" lvl="0" indent="-266700" algn="l" rtl="0">
              <a:lnSpc>
                <a:spcPct val="115000"/>
              </a:lnSpc>
              <a:spcBef>
                <a:spcPts val="0"/>
              </a:spcBef>
              <a:spcAft>
                <a:spcPts val="0"/>
              </a:spcAft>
              <a:buClr>
                <a:schemeClr val="lt1"/>
              </a:buClr>
              <a:buSzPts val="1200"/>
              <a:buFont typeface="Arial"/>
              <a:buNone/>
            </a:pPr>
            <a:endParaRPr/>
          </a:p>
          <a:p>
            <a:pPr marL="495300" marR="0" lvl="0" indent="-342900" algn="l" rtl="0">
              <a:lnSpc>
                <a:spcPct val="115000"/>
              </a:lnSpc>
              <a:spcBef>
                <a:spcPts val="0"/>
              </a:spcBef>
              <a:spcAft>
                <a:spcPts val="0"/>
              </a:spcAft>
              <a:buClr>
                <a:schemeClr val="lt1"/>
              </a:buClr>
              <a:buSzPts val="1200"/>
              <a:buFont typeface="Arial"/>
              <a:buChar char="•"/>
            </a:pPr>
            <a:r>
              <a:rPr lang="en-US" sz="2000" b="0" i="0" u="none" strike="noStrike" cap="none">
                <a:solidFill>
                  <a:schemeClr val="lt1"/>
                </a:solidFill>
                <a:latin typeface="Catamaran Light"/>
                <a:ea typeface="Catamaran Light"/>
                <a:cs typeface="Catamaran Light"/>
                <a:sym typeface="Catamaran Light"/>
              </a:rPr>
              <a:t>A disinterested, licensed real estate appraiser in the state where the property is located is usually appointed or the judge may determine that the value of the property does not justify the expense.</a:t>
            </a:r>
            <a:endParaRPr sz="2200" b="0" i="0" u="none" strike="noStrike" cap="none">
              <a:solidFill>
                <a:schemeClr val="lt1"/>
              </a:solidFill>
              <a:latin typeface="Catamaran Light"/>
              <a:ea typeface="Catamaran Light"/>
              <a:cs typeface="Catamaran Light"/>
              <a:sym typeface="Catamaran Light"/>
            </a:endParaRPr>
          </a:p>
          <a:p>
            <a:pPr marL="152400" lvl="0" indent="0" algn="l" rtl="0">
              <a:lnSpc>
                <a:spcPct val="115000"/>
              </a:lnSpc>
              <a:spcBef>
                <a:spcPts val="0"/>
              </a:spcBef>
              <a:spcAft>
                <a:spcPts val="0"/>
              </a:spcAft>
              <a:buSzPts val="1200"/>
              <a:buNone/>
            </a:pPr>
            <a:endParaRPr/>
          </a:p>
        </p:txBody>
      </p:sp>
      <p:pic>
        <p:nvPicPr>
          <p:cNvPr id="570" name="Google Shape;570;p63" descr="A picture containing person  Description automatically generated"/>
          <p:cNvPicPr preferRelativeResize="0"/>
          <p:nvPr/>
        </p:nvPicPr>
        <p:blipFill rotWithShape="1">
          <a:blip r:embed="rId3">
            <a:alphaModFix/>
          </a:blip>
          <a:srcRect/>
          <a:stretch/>
        </p:blipFill>
        <p:spPr>
          <a:xfrm>
            <a:off x="5181600" y="938212"/>
            <a:ext cx="3962400" cy="40290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pic>
        <p:nvPicPr>
          <p:cNvPr id="575" name="Google Shape;575;p64" descr="A green sign with white lettering  Description automatically generated with low confidence"/>
          <p:cNvPicPr preferRelativeResize="0"/>
          <p:nvPr/>
        </p:nvPicPr>
        <p:blipFill rotWithShape="1">
          <a:blip r:embed="rId3">
            <a:alphaModFix/>
          </a:blip>
          <a:srcRect/>
          <a:stretch/>
        </p:blipFill>
        <p:spPr>
          <a:xfrm>
            <a:off x="5710511" y="1342921"/>
            <a:ext cx="3377927" cy="2248108"/>
          </a:xfrm>
          <a:prstGeom prst="rect">
            <a:avLst/>
          </a:prstGeom>
          <a:noFill/>
          <a:ln>
            <a:noFill/>
          </a:ln>
        </p:spPr>
      </p:pic>
      <p:sp>
        <p:nvSpPr>
          <p:cNvPr id="576" name="Google Shape;576;p64"/>
          <p:cNvSpPr txBox="1">
            <a:spLocks noGrp="1"/>
          </p:cNvSpPr>
          <p:nvPr>
            <p:ph type="body" idx="1"/>
          </p:nvPr>
        </p:nvSpPr>
        <p:spPr>
          <a:xfrm>
            <a:off x="584791" y="236189"/>
            <a:ext cx="8503110" cy="830262"/>
          </a:xfrm>
          <a:prstGeom prst="rect">
            <a:avLst/>
          </a:prstGeom>
          <a:noFill/>
          <a:ln>
            <a:noFill/>
          </a:ln>
        </p:spPr>
        <p:txBody>
          <a:bodyPr spcFirstLastPara="1" wrap="square" lIns="91425" tIns="91425" rIns="91425" bIns="91425" anchor="ctr" anchorCtr="0">
            <a:normAutofit/>
          </a:bodyPr>
          <a:lstStyle/>
          <a:p>
            <a:pPr marL="152400" lvl="0" indent="0" algn="l" rtl="0">
              <a:lnSpc>
                <a:spcPct val="115000"/>
              </a:lnSpc>
              <a:spcBef>
                <a:spcPts val="0"/>
              </a:spcBef>
              <a:spcAft>
                <a:spcPts val="600"/>
              </a:spcAft>
              <a:buSzPts val="1200"/>
              <a:buNone/>
            </a:pPr>
            <a:r>
              <a:rPr lang="en-US" b="1" i="0" u="none" strike="noStrike" cap="none">
                <a:latin typeface="Livvic"/>
                <a:ea typeface="Livvic"/>
                <a:cs typeface="Livvic"/>
                <a:sym typeface="Livvic"/>
              </a:rPr>
              <a:t>Right of First Refusal or Buy-Out Provision</a:t>
            </a:r>
            <a:endParaRPr/>
          </a:p>
        </p:txBody>
      </p:sp>
      <p:sp>
        <p:nvSpPr>
          <p:cNvPr id="577" name="Google Shape;577;p64"/>
          <p:cNvSpPr txBox="1"/>
          <p:nvPr/>
        </p:nvSpPr>
        <p:spPr>
          <a:xfrm>
            <a:off x="354001" y="1294827"/>
            <a:ext cx="4951412" cy="3121025"/>
          </a:xfrm>
          <a:prstGeom prst="rect">
            <a:avLst/>
          </a:prstGeom>
          <a:noFill/>
          <a:ln>
            <a:noFill/>
          </a:ln>
        </p:spPr>
        <p:txBody>
          <a:bodyPr spcFirstLastPara="1" wrap="square" lIns="91425" tIns="91425" rIns="91425" bIns="91425" anchor="t" anchorCtr="0">
            <a:normAutofit/>
          </a:bodyPr>
          <a:lstStyle/>
          <a:p>
            <a:pPr marL="457200" marR="0" lvl="0" indent="-304800" algn="l" rtl="0">
              <a:lnSpc>
                <a:spcPct val="115000"/>
              </a:lnSpc>
              <a:spcBef>
                <a:spcPts val="0"/>
              </a:spcBef>
              <a:spcAft>
                <a:spcPts val="0"/>
              </a:spcAft>
              <a:buClr>
                <a:schemeClr val="dk1"/>
              </a:buClr>
              <a:buSzPts val="1200"/>
              <a:buFont typeface="Catamaran Light"/>
              <a:buChar char="●"/>
            </a:pPr>
            <a:r>
              <a:rPr lang="en-US" sz="1800" b="0" i="0" u="none" strike="noStrike" cap="none">
                <a:solidFill>
                  <a:schemeClr val="dk1"/>
                </a:solidFill>
                <a:latin typeface="Catamaran Light"/>
                <a:ea typeface="Catamaran Light"/>
                <a:cs typeface="Catamaran Light"/>
                <a:sym typeface="Catamaran Light"/>
              </a:rPr>
              <a:t>Any co-tenant not seeking partition by sale may buy the interest of the co-tenant(s) seeking partition by sale.</a:t>
            </a:r>
            <a:endParaRPr sz="1400" b="0" i="0" u="none" strike="noStrike" cap="none">
              <a:solidFill>
                <a:srgbClr val="000000"/>
              </a:solidFill>
              <a:latin typeface="Arial"/>
              <a:ea typeface="Arial"/>
              <a:cs typeface="Arial"/>
              <a:sym typeface="Arial"/>
            </a:endParaRPr>
          </a:p>
          <a:p>
            <a:pPr marL="457200" marR="0" lvl="0" indent="-228600" algn="l" rtl="0">
              <a:lnSpc>
                <a:spcPct val="115000"/>
              </a:lnSpc>
              <a:spcBef>
                <a:spcPts val="600"/>
              </a:spcBef>
              <a:spcAft>
                <a:spcPts val="0"/>
              </a:spcAft>
              <a:buClr>
                <a:schemeClr val="dk1"/>
              </a:buClr>
              <a:buSzPts val="1200"/>
              <a:buFont typeface="Catamaran Light"/>
              <a:buNone/>
            </a:pPr>
            <a:endParaRPr sz="1800" b="0" i="0" u="none" strike="noStrike" cap="none">
              <a:solidFill>
                <a:schemeClr val="dk1"/>
              </a:solidFill>
              <a:latin typeface="Catamaran Light"/>
              <a:ea typeface="Catamaran Light"/>
              <a:cs typeface="Catamaran Light"/>
              <a:sym typeface="Catamaran Light"/>
            </a:endParaRPr>
          </a:p>
          <a:p>
            <a:pPr marL="457200" marR="0" lvl="0" indent="-304800" algn="l" rtl="0">
              <a:lnSpc>
                <a:spcPct val="115000"/>
              </a:lnSpc>
              <a:spcBef>
                <a:spcPts val="600"/>
              </a:spcBef>
              <a:spcAft>
                <a:spcPts val="600"/>
              </a:spcAft>
              <a:buClr>
                <a:schemeClr val="dk1"/>
              </a:buClr>
              <a:buSzPts val="1200"/>
              <a:buFont typeface="Catamaran Light"/>
              <a:buChar char="●"/>
            </a:pPr>
            <a:r>
              <a:rPr lang="en-US" sz="1800" b="0" i="0" u="none" strike="noStrike" cap="none">
                <a:solidFill>
                  <a:schemeClr val="dk1"/>
                </a:solidFill>
                <a:latin typeface="Catamaran Light"/>
                <a:ea typeface="Catamaran Light"/>
                <a:cs typeface="Catamaran Light"/>
                <a:sym typeface="Catamaran Light"/>
              </a:rPr>
              <a:t>If more than one co-tenant wants to purchase the property, the court will divide the seller’s interest between the buyers according to their existing ownership shares.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34"/>
          <p:cNvSpPr txBox="1">
            <a:spLocks noGrp="1"/>
          </p:cNvSpPr>
          <p:nvPr>
            <p:ph type="ctrTitle"/>
          </p:nvPr>
        </p:nvSpPr>
        <p:spPr>
          <a:xfrm>
            <a:off x="786959" y="162381"/>
            <a:ext cx="8049851" cy="5710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t>Maintaining Property as Heirs’ Property through Current Marketable Title (cont’d.)</a:t>
            </a:r>
            <a:endParaRPr dirty="0"/>
          </a:p>
        </p:txBody>
      </p:sp>
      <p:sp>
        <p:nvSpPr>
          <p:cNvPr id="375" name="Google Shape;375;p34"/>
          <p:cNvSpPr txBox="1">
            <a:spLocks noGrp="1"/>
          </p:cNvSpPr>
          <p:nvPr>
            <p:ph type="subTitle" idx="4294967295"/>
          </p:nvPr>
        </p:nvSpPr>
        <p:spPr>
          <a:xfrm flipH="1">
            <a:off x="171450" y="1287895"/>
            <a:ext cx="3562350" cy="3009316"/>
          </a:xfrm>
          <a:prstGeom prst="rect">
            <a:avLst/>
          </a:prstGeom>
          <a:noFill/>
          <a:ln>
            <a:noFill/>
          </a:ln>
        </p:spPr>
        <p:txBody>
          <a:bodyPr spcFirstLastPara="1" wrap="square" lIns="91425" tIns="91425" rIns="91425" bIns="91425" anchor="t" anchorCtr="0">
            <a:noAutofit/>
          </a:bodyPr>
          <a:lstStyle/>
          <a:p>
            <a:pPr marL="152400" marR="0" lvl="0" indent="0" algn="l" rtl="0">
              <a:lnSpc>
                <a:spcPct val="115000"/>
              </a:lnSpc>
              <a:spcBef>
                <a:spcPts val="0"/>
              </a:spcBef>
              <a:spcAft>
                <a:spcPts val="0"/>
              </a:spcAft>
              <a:buClr>
                <a:schemeClr val="dk1"/>
              </a:buClr>
              <a:buSzPts val="1200"/>
              <a:buFont typeface="Catamaran Light"/>
              <a:buNone/>
            </a:pPr>
            <a:r>
              <a:rPr lang="en-US" sz="2400" b="1" i="0" u="sng" strike="noStrike" cap="none" dirty="0">
                <a:solidFill>
                  <a:schemeClr val="dk1"/>
                </a:solidFill>
                <a:latin typeface="Catamaran Light"/>
                <a:ea typeface="Catamaran Light"/>
                <a:cs typeface="Catamaran Light"/>
                <a:sym typeface="Catamaran Light"/>
              </a:rPr>
              <a:t>Advantages</a:t>
            </a:r>
            <a:endParaRPr dirty="0"/>
          </a:p>
          <a:p>
            <a:pPr marL="457200" marR="0" lvl="0" indent="-304800" algn="l" rtl="0">
              <a:lnSpc>
                <a:spcPct val="115000"/>
              </a:lnSpc>
              <a:spcBef>
                <a:spcPts val="0"/>
              </a:spcBef>
              <a:spcAft>
                <a:spcPts val="0"/>
              </a:spcAft>
              <a:buClr>
                <a:schemeClr val="dk1"/>
              </a:buClr>
              <a:buSzPts val="1200"/>
              <a:buFont typeface="Catamaran Light"/>
              <a:buChar char="●"/>
            </a:pPr>
            <a:r>
              <a:rPr lang="en-US" sz="2000" b="0" i="0" u="none" strike="noStrike" cap="none" dirty="0">
                <a:solidFill>
                  <a:schemeClr val="dk1"/>
                </a:solidFill>
                <a:latin typeface="Catamaran Light"/>
                <a:ea typeface="Catamaran Light"/>
                <a:cs typeface="Catamaran Light"/>
                <a:sym typeface="Catamaran Light"/>
              </a:rPr>
              <a:t>Keeps family current as to names and percentage of ownership of family members</a:t>
            </a:r>
            <a:endParaRPr dirty="0"/>
          </a:p>
          <a:p>
            <a:pPr marL="457200" marR="0" lvl="0" indent="-304800" algn="l" rtl="0">
              <a:lnSpc>
                <a:spcPct val="115000"/>
              </a:lnSpc>
              <a:spcBef>
                <a:spcPts val="0"/>
              </a:spcBef>
              <a:spcAft>
                <a:spcPts val="0"/>
              </a:spcAft>
              <a:buClr>
                <a:schemeClr val="dk1"/>
              </a:buClr>
              <a:buSzPts val="1200"/>
              <a:buFont typeface="Catamaran Light"/>
              <a:buChar char="●"/>
            </a:pPr>
            <a:r>
              <a:rPr lang="en-US" sz="2000" b="0" i="0" u="none" strike="noStrike" cap="none" dirty="0">
                <a:solidFill>
                  <a:schemeClr val="dk1"/>
                </a:solidFill>
                <a:latin typeface="Catamaran Light"/>
                <a:ea typeface="Catamaran Light"/>
                <a:cs typeface="Catamaran Light"/>
                <a:sym typeface="Catamaran Light"/>
              </a:rPr>
              <a:t>Keeps relationships between family members</a:t>
            </a:r>
            <a:endParaRPr dirty="0"/>
          </a:p>
          <a:p>
            <a:pPr marL="457200" marR="0" lvl="0" indent="-228600" algn="l" rtl="0">
              <a:lnSpc>
                <a:spcPct val="115000"/>
              </a:lnSpc>
              <a:spcBef>
                <a:spcPts val="0"/>
              </a:spcBef>
              <a:spcAft>
                <a:spcPts val="0"/>
              </a:spcAft>
              <a:buClr>
                <a:schemeClr val="dk1"/>
              </a:buClr>
              <a:buSzPts val="1200"/>
              <a:buFont typeface="Catamaran Light"/>
              <a:buNone/>
            </a:pPr>
            <a:endParaRPr sz="1200" b="0" i="0" u="none" strike="noStrike" cap="none" dirty="0">
              <a:solidFill>
                <a:schemeClr val="dk1"/>
              </a:solidFill>
              <a:latin typeface="Catamaran Light"/>
              <a:ea typeface="Catamaran Light"/>
              <a:cs typeface="Catamaran Light"/>
              <a:sym typeface="Catamaran Light"/>
            </a:endParaRPr>
          </a:p>
        </p:txBody>
      </p:sp>
      <p:sp>
        <p:nvSpPr>
          <p:cNvPr id="376" name="Google Shape;376;p34"/>
          <p:cNvSpPr txBox="1"/>
          <p:nvPr/>
        </p:nvSpPr>
        <p:spPr>
          <a:xfrm flipH="1">
            <a:off x="3511826" y="1285875"/>
            <a:ext cx="5460724" cy="3009316"/>
          </a:xfrm>
          <a:prstGeom prst="rect">
            <a:avLst/>
          </a:prstGeom>
          <a:noFill/>
          <a:ln>
            <a:noFill/>
          </a:ln>
        </p:spPr>
        <p:txBody>
          <a:bodyPr spcFirstLastPara="1" wrap="square" lIns="91425" tIns="91425" rIns="91425" bIns="91425" anchor="t" anchorCtr="0">
            <a:noAutofit/>
          </a:bodyPr>
          <a:lstStyle/>
          <a:p>
            <a:pPr marL="152400" marR="0" lvl="0" indent="0" algn="l" rtl="0">
              <a:lnSpc>
                <a:spcPct val="115000"/>
              </a:lnSpc>
              <a:spcBef>
                <a:spcPts val="0"/>
              </a:spcBef>
              <a:spcAft>
                <a:spcPts val="0"/>
              </a:spcAft>
              <a:buClr>
                <a:schemeClr val="dk1"/>
              </a:buClr>
              <a:buSzPts val="1200"/>
              <a:buFont typeface="Catamaran Light"/>
              <a:buNone/>
            </a:pPr>
            <a:r>
              <a:rPr lang="en-US" sz="2400" b="1" i="0" u="sng" strike="noStrike" cap="none" dirty="0">
                <a:solidFill>
                  <a:schemeClr val="dk1"/>
                </a:solidFill>
                <a:latin typeface="Catamaran Light"/>
                <a:ea typeface="Catamaran Light"/>
                <a:cs typeface="Catamaran Light"/>
                <a:sym typeface="Catamaran Light"/>
              </a:rPr>
              <a:t>Disadvantages</a:t>
            </a:r>
            <a:endParaRPr dirty="0"/>
          </a:p>
          <a:p>
            <a:pPr marL="457200" marR="0" lvl="0" indent="-304800" algn="l" rtl="0">
              <a:lnSpc>
                <a:spcPct val="115000"/>
              </a:lnSpc>
              <a:spcBef>
                <a:spcPts val="0"/>
              </a:spcBef>
              <a:spcAft>
                <a:spcPts val="0"/>
              </a:spcAft>
              <a:buClr>
                <a:schemeClr val="dk1"/>
              </a:buClr>
              <a:buSzPts val="1200"/>
              <a:buFont typeface="Catamaran Light"/>
              <a:buChar char="●"/>
            </a:pPr>
            <a:r>
              <a:rPr lang="en-US" sz="2000" b="0" i="0" u="none" strike="noStrike" cap="none" dirty="0">
                <a:solidFill>
                  <a:schemeClr val="dk1"/>
                </a:solidFill>
                <a:latin typeface="Catamaran Light"/>
                <a:ea typeface="Catamaran Light"/>
                <a:cs typeface="Catamaran Light"/>
                <a:sym typeface="Catamaran Light"/>
              </a:rPr>
              <a:t>Must be updated upon the death of each heir</a:t>
            </a:r>
            <a:endParaRPr dirty="0"/>
          </a:p>
          <a:p>
            <a:pPr marL="457200" marR="0" lvl="0" indent="-304800" algn="l" rtl="0">
              <a:lnSpc>
                <a:spcPct val="115000"/>
              </a:lnSpc>
              <a:spcBef>
                <a:spcPts val="0"/>
              </a:spcBef>
              <a:spcAft>
                <a:spcPts val="0"/>
              </a:spcAft>
              <a:buClr>
                <a:schemeClr val="dk1"/>
              </a:buClr>
              <a:buSzPts val="1200"/>
              <a:buFont typeface="Catamaran Light"/>
              <a:buChar char="●"/>
            </a:pPr>
            <a:r>
              <a:rPr lang="en-US" sz="2000" b="0" i="0" u="none" strike="noStrike" cap="none" dirty="0">
                <a:solidFill>
                  <a:schemeClr val="dk1"/>
                </a:solidFill>
                <a:latin typeface="Catamaran Light"/>
                <a:ea typeface="Catamaran Light"/>
                <a:cs typeface="Catamaran Light"/>
                <a:sym typeface="Catamaran Light"/>
              </a:rPr>
              <a:t>Does not address disabilities (incompetence) during lifetime</a:t>
            </a:r>
            <a:endParaRPr dirty="0"/>
          </a:p>
          <a:p>
            <a:pPr marL="457200" marR="0" lvl="0" indent="-304800" algn="l" rtl="0">
              <a:lnSpc>
                <a:spcPct val="115000"/>
              </a:lnSpc>
              <a:spcBef>
                <a:spcPts val="0"/>
              </a:spcBef>
              <a:spcAft>
                <a:spcPts val="0"/>
              </a:spcAft>
              <a:buClr>
                <a:schemeClr val="dk1"/>
              </a:buClr>
              <a:buSzPts val="1200"/>
              <a:buFont typeface="Catamaran Light"/>
              <a:buChar char="●"/>
            </a:pPr>
            <a:r>
              <a:rPr lang="en-US" sz="2000" b="0" i="0" u="none" strike="noStrike" cap="none" dirty="0">
                <a:solidFill>
                  <a:schemeClr val="dk1"/>
                </a:solidFill>
                <a:latin typeface="Catamaran Light"/>
                <a:ea typeface="Catamaran Light"/>
                <a:cs typeface="Catamaran Light"/>
                <a:sym typeface="Catamaran Light"/>
              </a:rPr>
              <a:t>Does not prevent an heir from selling their fractional interest</a:t>
            </a:r>
          </a:p>
          <a:p>
            <a:pPr marL="457200" marR="0" lvl="0" indent="-304800" algn="l" rtl="0">
              <a:lnSpc>
                <a:spcPct val="115000"/>
              </a:lnSpc>
              <a:spcBef>
                <a:spcPts val="0"/>
              </a:spcBef>
              <a:spcAft>
                <a:spcPts val="0"/>
              </a:spcAft>
              <a:buClr>
                <a:schemeClr val="dk1"/>
              </a:buClr>
              <a:buSzPts val="1200"/>
              <a:buFont typeface="Catamaran Light"/>
              <a:buChar char="●"/>
            </a:pPr>
            <a:r>
              <a:rPr lang="en-US" sz="2000" dirty="0">
                <a:solidFill>
                  <a:schemeClr val="dk1"/>
                </a:solidFill>
                <a:latin typeface="Catamaran Light"/>
                <a:ea typeface="Catamaran Light"/>
                <a:cs typeface="Catamaran Light"/>
                <a:sym typeface="Catamaran Light"/>
              </a:rPr>
              <a:t>Does not prevent any heir or </a:t>
            </a:r>
            <a:r>
              <a:rPr lang="en-US" sz="2000" b="0" i="0" u="none" strike="noStrike" cap="none" dirty="0">
                <a:solidFill>
                  <a:schemeClr val="dk1"/>
                </a:solidFill>
                <a:latin typeface="Catamaran Light"/>
                <a:ea typeface="Catamaran Light"/>
                <a:cs typeface="Catamaran Light"/>
                <a:sym typeface="Catamaran Light"/>
              </a:rPr>
              <a:t>purchaser from seeking partition of the property </a:t>
            </a:r>
            <a:endParaRPr dirty="0"/>
          </a:p>
          <a:p>
            <a:pPr marL="152400" marR="0" lvl="0" indent="0" algn="l" rtl="0">
              <a:lnSpc>
                <a:spcPct val="115000"/>
              </a:lnSpc>
              <a:spcBef>
                <a:spcPts val="0"/>
              </a:spcBef>
              <a:spcAft>
                <a:spcPts val="0"/>
              </a:spcAft>
              <a:buClr>
                <a:schemeClr val="dk1"/>
              </a:buClr>
              <a:buSzPts val="1200"/>
              <a:buFont typeface="Catamaran Light"/>
              <a:buNone/>
            </a:pPr>
            <a:endParaRPr sz="2000" b="0" i="0" u="none" strike="noStrike" cap="none" dirty="0">
              <a:solidFill>
                <a:schemeClr val="dk1"/>
              </a:solidFill>
              <a:latin typeface="Catamaran Light"/>
              <a:ea typeface="Catamaran Light"/>
              <a:cs typeface="Catamaran Light"/>
              <a:sym typeface="Catamaran Light"/>
            </a:endParaRPr>
          </a:p>
          <a:p>
            <a:pPr marL="457200" marR="0" lvl="0" indent="-228600" algn="l" rtl="0">
              <a:lnSpc>
                <a:spcPct val="115000"/>
              </a:lnSpc>
              <a:spcBef>
                <a:spcPts val="0"/>
              </a:spcBef>
              <a:spcAft>
                <a:spcPts val="0"/>
              </a:spcAft>
              <a:buClr>
                <a:schemeClr val="dk1"/>
              </a:buClr>
              <a:buSzPts val="1200"/>
              <a:buFont typeface="Catamaran Light"/>
              <a:buNone/>
            </a:pPr>
            <a:endParaRPr sz="1200" b="0" i="0" u="none" strike="noStrike" cap="none" dirty="0">
              <a:solidFill>
                <a:schemeClr val="dk1"/>
              </a:solidFill>
              <a:latin typeface="Catamaran Light"/>
              <a:ea typeface="Catamaran Light"/>
              <a:cs typeface="Catamaran Light"/>
              <a:sym typeface="Catamaran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B45461-F859-6F89-CC50-21E63CB04962}"/>
              </a:ext>
            </a:extLst>
          </p:cNvPr>
          <p:cNvPicPr>
            <a:picLocks noChangeAspect="1"/>
          </p:cNvPicPr>
          <p:nvPr/>
        </p:nvPicPr>
        <p:blipFill>
          <a:blip r:embed="rId3"/>
          <a:stretch>
            <a:fillRect/>
          </a:stretch>
        </p:blipFill>
        <p:spPr>
          <a:xfrm>
            <a:off x="837876" y="2038304"/>
            <a:ext cx="7468247" cy="1066892"/>
          </a:xfrm>
          <a:prstGeom prst="rect">
            <a:avLst/>
          </a:prstGeom>
        </p:spPr>
      </p:pic>
    </p:spTree>
    <p:extLst>
      <p:ext uri="{BB962C8B-B14F-4D97-AF65-F5344CB8AC3E}">
        <p14:creationId xmlns:p14="http://schemas.microsoft.com/office/powerpoint/2010/main" val="3921579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27"/>
          <p:cNvPicPr preferRelativeResize="0"/>
          <p:nvPr/>
        </p:nvPicPr>
        <p:blipFill rotWithShape="1">
          <a:blip r:embed="rId3">
            <a:alphaModFix/>
          </a:blip>
          <a:srcRect t="20027" b="20026"/>
          <a:stretch/>
        </p:blipFill>
        <p:spPr>
          <a:xfrm>
            <a:off x="5871990" y="143219"/>
            <a:ext cx="3066285" cy="1406344"/>
          </a:xfrm>
          <a:prstGeom prst="rect">
            <a:avLst/>
          </a:prstGeom>
          <a:noFill/>
          <a:ln>
            <a:noFill/>
          </a:ln>
        </p:spPr>
      </p:pic>
      <p:sp>
        <p:nvSpPr>
          <p:cNvPr id="326" name="Google Shape;326;p27"/>
          <p:cNvSpPr txBox="1">
            <a:spLocks noGrp="1"/>
          </p:cNvSpPr>
          <p:nvPr>
            <p:ph type="ctrTitle"/>
          </p:nvPr>
        </p:nvSpPr>
        <p:spPr>
          <a:xfrm>
            <a:off x="205725" y="1062063"/>
            <a:ext cx="6292516" cy="4875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3400" dirty="0">
                <a:solidFill>
                  <a:schemeClr val="lt1"/>
                </a:solidFill>
              </a:rPr>
              <a:t>Granting a Spouse </a:t>
            </a:r>
            <a:br>
              <a:rPr lang="en-US" sz="3400" dirty="0">
                <a:solidFill>
                  <a:schemeClr val="lt1"/>
                </a:solidFill>
              </a:rPr>
            </a:br>
            <a:r>
              <a:rPr lang="en-US" sz="3400" dirty="0">
                <a:solidFill>
                  <a:schemeClr val="lt1"/>
                </a:solidFill>
              </a:rPr>
              <a:t>or a Child a Life Estate</a:t>
            </a:r>
            <a:endParaRPr sz="3400" dirty="0">
              <a:solidFill>
                <a:schemeClr val="lt1"/>
              </a:solidFill>
            </a:endParaRPr>
          </a:p>
        </p:txBody>
      </p:sp>
      <p:sp>
        <p:nvSpPr>
          <p:cNvPr id="327" name="Google Shape;327;p27"/>
          <p:cNvSpPr txBox="1"/>
          <p:nvPr/>
        </p:nvSpPr>
        <p:spPr>
          <a:xfrm>
            <a:off x="205725" y="1831239"/>
            <a:ext cx="8732550" cy="3019950"/>
          </a:xfrm>
          <a:prstGeom prst="rect">
            <a:avLst/>
          </a:prstGeom>
          <a:noFill/>
          <a:ln>
            <a:noFill/>
          </a:ln>
        </p:spPr>
        <p:txBody>
          <a:bodyPr spcFirstLastPara="1" wrap="square" lIns="91425" tIns="91425" rIns="91425" bIns="91425" anchor="t" anchorCtr="0">
            <a:noAutofit/>
          </a:bodyPr>
          <a:lstStyle/>
          <a:p>
            <a:pPr marL="152400" marR="0" lvl="0" indent="0" algn="l" rtl="0">
              <a:lnSpc>
                <a:spcPct val="115000"/>
              </a:lnSpc>
              <a:spcBef>
                <a:spcPts val="0"/>
              </a:spcBef>
              <a:spcAft>
                <a:spcPts val="0"/>
              </a:spcAft>
              <a:buClr>
                <a:schemeClr val="dk1"/>
              </a:buClr>
              <a:buSzPts val="1200"/>
              <a:buFont typeface="Catamaran Light"/>
              <a:buNone/>
            </a:pPr>
            <a:r>
              <a:rPr lang="en-US" sz="1600" b="0" i="0" u="none" strike="noStrike" cap="none" dirty="0">
                <a:solidFill>
                  <a:schemeClr val="dk2"/>
                </a:solidFill>
                <a:latin typeface="Catamaran Light"/>
                <a:ea typeface="Catamaran Light"/>
                <a:cs typeface="Catamaran Light"/>
                <a:sym typeface="Catamaran Light"/>
              </a:rPr>
              <a:t>One spouse/parent may prefer to leave real property as a life estate to a spouse or a child in the event of circumstances important to that parent.  Examples include:</a:t>
            </a:r>
            <a:endParaRPr dirty="0"/>
          </a:p>
          <a:p>
            <a:pPr marL="152400" marR="0" lvl="0" indent="0" algn="l" rtl="0">
              <a:lnSpc>
                <a:spcPct val="115000"/>
              </a:lnSpc>
              <a:spcBef>
                <a:spcPts val="0"/>
              </a:spcBef>
              <a:spcAft>
                <a:spcPts val="0"/>
              </a:spcAft>
              <a:buClr>
                <a:schemeClr val="dk1"/>
              </a:buClr>
              <a:buSzPts val="1200"/>
              <a:buFont typeface="Catamaran Light"/>
              <a:buNone/>
            </a:pPr>
            <a:endParaRPr sz="1600" b="0" i="0" u="none" strike="noStrike" cap="none" dirty="0">
              <a:solidFill>
                <a:schemeClr val="dk2"/>
              </a:solidFill>
              <a:latin typeface="Catamaran Light"/>
              <a:ea typeface="Catamaran Light"/>
              <a:cs typeface="Catamaran Light"/>
              <a:sym typeface="Catamaran Light"/>
            </a:endParaRPr>
          </a:p>
          <a:p>
            <a:pPr marL="438150" marR="0" lvl="0" indent="-285750" algn="l" rtl="0">
              <a:lnSpc>
                <a:spcPct val="100000"/>
              </a:lnSpc>
              <a:spcBef>
                <a:spcPts val="0"/>
              </a:spcBef>
              <a:spcAft>
                <a:spcPts val="0"/>
              </a:spcAft>
              <a:buClr>
                <a:schemeClr val="dk1"/>
              </a:buClr>
              <a:buSzPts val="1200"/>
              <a:buFont typeface="Arial"/>
              <a:buChar char="•"/>
            </a:pPr>
            <a:r>
              <a:rPr lang="en-US" sz="1600" b="0" i="0" u="none" strike="noStrike" cap="none" dirty="0">
                <a:solidFill>
                  <a:schemeClr val="dk2"/>
                </a:solidFill>
                <a:latin typeface="Catamaran Light"/>
                <a:ea typeface="Catamaran Light"/>
                <a:cs typeface="Catamaran Light"/>
                <a:sym typeface="Catamaran Light"/>
              </a:rPr>
              <a:t>Planning for property management if a spouse needs to go to a nursing home after inheriting.</a:t>
            </a:r>
            <a:endParaRPr dirty="0"/>
          </a:p>
          <a:p>
            <a:pPr marL="438150" marR="0" lvl="0" indent="-285750" algn="l" rtl="0">
              <a:lnSpc>
                <a:spcPct val="100000"/>
              </a:lnSpc>
              <a:spcBef>
                <a:spcPts val="0"/>
              </a:spcBef>
              <a:spcAft>
                <a:spcPts val="0"/>
              </a:spcAft>
              <a:buClr>
                <a:schemeClr val="dk1"/>
              </a:buClr>
              <a:buSzPts val="1200"/>
              <a:buFont typeface="Arial"/>
              <a:buChar char="•"/>
            </a:pPr>
            <a:r>
              <a:rPr lang="en-US" sz="1600" b="0" i="0" u="none" strike="noStrike" cap="none" dirty="0">
                <a:solidFill>
                  <a:schemeClr val="dk2"/>
                </a:solidFill>
                <a:latin typeface="Catamaran Light"/>
                <a:ea typeface="Catamaran Light"/>
                <a:cs typeface="Catamaran Light"/>
                <a:sym typeface="Catamaran Light"/>
              </a:rPr>
              <a:t>Ensuring a child receives the property after the death of a spouse.</a:t>
            </a:r>
            <a:endParaRPr dirty="0"/>
          </a:p>
          <a:p>
            <a:pPr marL="438150" marR="0" lvl="0" indent="-285750" algn="l" rtl="0">
              <a:lnSpc>
                <a:spcPct val="100000"/>
              </a:lnSpc>
              <a:spcBef>
                <a:spcPts val="0"/>
              </a:spcBef>
              <a:spcAft>
                <a:spcPts val="0"/>
              </a:spcAft>
              <a:buClr>
                <a:schemeClr val="dk1"/>
              </a:buClr>
              <a:buSzPts val="1200"/>
              <a:buFont typeface="Arial"/>
              <a:buChar char="•"/>
            </a:pPr>
            <a:r>
              <a:rPr lang="en-US" sz="1600" b="0" i="0" u="none" strike="noStrike" cap="none" dirty="0">
                <a:solidFill>
                  <a:schemeClr val="dk2"/>
                </a:solidFill>
                <a:latin typeface="Catamaran Light"/>
                <a:ea typeface="Catamaran Light"/>
                <a:cs typeface="Catamaran Light"/>
                <a:sym typeface="Catamaran Light"/>
              </a:rPr>
              <a:t>Providing for the care of someone with special needs.</a:t>
            </a:r>
            <a:endParaRPr dirty="0"/>
          </a:p>
          <a:p>
            <a:pPr marL="438150" marR="0" lvl="0" indent="-285750" algn="l" rtl="0">
              <a:lnSpc>
                <a:spcPct val="100000"/>
              </a:lnSpc>
              <a:spcBef>
                <a:spcPts val="0"/>
              </a:spcBef>
              <a:spcAft>
                <a:spcPts val="0"/>
              </a:spcAft>
              <a:buClr>
                <a:schemeClr val="dk1"/>
              </a:buClr>
              <a:buSzPts val="1200"/>
              <a:buFont typeface="Arial"/>
              <a:buChar char="•"/>
            </a:pPr>
            <a:r>
              <a:rPr lang="en-US" sz="1600" b="0" i="0" u="none" strike="noStrike" cap="none" dirty="0">
                <a:solidFill>
                  <a:schemeClr val="dk2"/>
                </a:solidFill>
                <a:latin typeface="Catamaran Light"/>
                <a:ea typeface="Catamaran Light"/>
                <a:cs typeface="Catamaran Light"/>
                <a:sym typeface="Catamaran Light"/>
              </a:rPr>
              <a:t>Allowing someone earning their livelihood from the property (farm/ranch) to remain there.</a:t>
            </a:r>
            <a:endParaRPr dirty="0"/>
          </a:p>
          <a:p>
            <a:pPr marL="152400" marR="0" lvl="0" indent="0" algn="l" rtl="0">
              <a:lnSpc>
                <a:spcPct val="115000"/>
              </a:lnSpc>
              <a:spcBef>
                <a:spcPts val="0"/>
              </a:spcBef>
              <a:spcAft>
                <a:spcPts val="0"/>
              </a:spcAft>
              <a:buClr>
                <a:schemeClr val="dk1"/>
              </a:buClr>
              <a:buSzPts val="1200"/>
              <a:buFont typeface="Catamaran Light"/>
              <a:buNone/>
            </a:pPr>
            <a:endParaRPr sz="1600" b="0" i="0" u="none" strike="noStrike" cap="none" dirty="0">
              <a:solidFill>
                <a:schemeClr val="dk2"/>
              </a:solidFill>
              <a:latin typeface="Catamaran Light"/>
              <a:ea typeface="Catamaran Light"/>
              <a:cs typeface="Catamaran Light"/>
              <a:sym typeface="Catamaran Light"/>
            </a:endParaRPr>
          </a:p>
          <a:p>
            <a:pPr marL="152400" marR="0" lvl="0" indent="0" algn="l" rtl="0">
              <a:lnSpc>
                <a:spcPct val="115000"/>
              </a:lnSpc>
              <a:spcBef>
                <a:spcPts val="0"/>
              </a:spcBef>
              <a:spcAft>
                <a:spcPts val="0"/>
              </a:spcAft>
              <a:buClr>
                <a:schemeClr val="dk1"/>
              </a:buClr>
              <a:buSzPts val="1200"/>
              <a:buFont typeface="Catamaran Light"/>
              <a:buNone/>
            </a:pPr>
            <a:r>
              <a:rPr lang="en-US" sz="1600" b="0" i="0" u="none" strike="noStrike" cap="none" dirty="0">
                <a:solidFill>
                  <a:schemeClr val="dk2"/>
                </a:solidFill>
                <a:latin typeface="Catamaran Light"/>
                <a:ea typeface="Catamaran Light"/>
                <a:cs typeface="Catamaran Light"/>
                <a:sym typeface="Catamaran Light"/>
              </a:rPr>
              <a:t>Your lawyer should advise you on rights/obligations of a life estate based on the state laws where the property is located.</a:t>
            </a:r>
            <a:endParaRPr dirty="0"/>
          </a:p>
          <a:p>
            <a:pPr marL="0" marR="0" lvl="0" indent="0" algn="l" rtl="0">
              <a:lnSpc>
                <a:spcPct val="115000"/>
              </a:lnSpc>
              <a:spcBef>
                <a:spcPts val="0"/>
              </a:spcBef>
              <a:spcAft>
                <a:spcPts val="1600"/>
              </a:spcAft>
              <a:buClr>
                <a:schemeClr val="dk1"/>
              </a:buClr>
              <a:buSzPts val="1200"/>
              <a:buFont typeface="Catamaran Light"/>
              <a:buNone/>
            </a:pPr>
            <a:endParaRPr sz="1600" b="0" i="0" u="none" strike="noStrike" cap="none" dirty="0">
              <a:solidFill>
                <a:schemeClr val="lt1"/>
              </a:solidFill>
              <a:latin typeface="Catamaran Light"/>
              <a:ea typeface="Catamaran Light"/>
              <a:cs typeface="Catamaran Light"/>
              <a:sym typeface="Catamaran Light"/>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55"/>
          <p:cNvSpPr/>
          <p:nvPr/>
        </p:nvSpPr>
        <p:spPr>
          <a:xfrm rot="-5400000">
            <a:off x="4529851" y="-3555368"/>
            <a:ext cx="84300" cy="9144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 name="Google Shape;611;p55"/>
          <p:cNvSpPr txBox="1">
            <a:spLocks noGrp="1"/>
          </p:cNvSpPr>
          <p:nvPr>
            <p:ph type="body" idx="1"/>
          </p:nvPr>
        </p:nvSpPr>
        <p:spPr>
          <a:xfrm>
            <a:off x="428520" y="1395893"/>
            <a:ext cx="8503200" cy="830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600"/>
              <a:buNone/>
            </a:pPr>
            <a:r>
              <a:rPr lang="en-US" sz="2000" b="0" i="0" u="none" strike="noStrike" cap="none">
                <a:solidFill>
                  <a:schemeClr val="dk1"/>
                </a:solidFill>
                <a:latin typeface="Catamaran Light"/>
                <a:ea typeface="Catamaran Light"/>
                <a:cs typeface="Catamaran Light"/>
                <a:sym typeface="Catamaran Light"/>
              </a:rPr>
              <a:t>Issues addressed relevant to heirs’ property owners:</a:t>
            </a:r>
            <a:endParaRPr/>
          </a:p>
          <a:p>
            <a:pPr marL="228600" lvl="0" indent="-228600" algn="l" rtl="0">
              <a:lnSpc>
                <a:spcPct val="100000"/>
              </a:lnSpc>
              <a:spcBef>
                <a:spcPts val="1200"/>
              </a:spcBef>
              <a:spcAft>
                <a:spcPts val="0"/>
              </a:spcAft>
              <a:buSzPts val="1600"/>
              <a:buChar char="●"/>
            </a:pPr>
            <a:r>
              <a:rPr lang="en-US" sz="2000" b="0" i="0" u="none" strike="noStrike" cap="none">
                <a:solidFill>
                  <a:schemeClr val="dk1"/>
                </a:solidFill>
                <a:latin typeface="Catamaran Light"/>
                <a:ea typeface="Catamaran Light"/>
                <a:cs typeface="Catamaran Light"/>
                <a:sym typeface="Catamaran Light"/>
              </a:rPr>
              <a:t>Eligibility provisions for heirs’ property operators to obtain a farm number</a:t>
            </a:r>
            <a:endParaRPr b="0"/>
          </a:p>
          <a:p>
            <a:pPr marL="228600" lvl="0" indent="-228600" algn="l" rtl="0">
              <a:lnSpc>
                <a:spcPct val="100000"/>
              </a:lnSpc>
              <a:spcBef>
                <a:spcPts val="1200"/>
              </a:spcBef>
              <a:spcAft>
                <a:spcPts val="0"/>
              </a:spcAft>
              <a:buSzPts val="1600"/>
              <a:buChar char="●"/>
            </a:pPr>
            <a:r>
              <a:rPr lang="en-US" sz="2000" b="0">
                <a:solidFill>
                  <a:schemeClr val="dk1"/>
                </a:solidFill>
                <a:latin typeface="Catamaran Light"/>
                <a:ea typeface="Catamaran Light"/>
                <a:cs typeface="Catamaran Light"/>
                <a:sym typeface="Catamaran Light"/>
              </a:rPr>
              <a:t>Conservation and Heirs’ Property</a:t>
            </a:r>
            <a:endParaRPr b="0"/>
          </a:p>
          <a:p>
            <a:pPr marL="228600" lvl="0" indent="-228600" algn="l" rtl="0">
              <a:lnSpc>
                <a:spcPct val="100000"/>
              </a:lnSpc>
              <a:spcBef>
                <a:spcPts val="1200"/>
              </a:spcBef>
              <a:spcAft>
                <a:spcPts val="0"/>
              </a:spcAft>
              <a:buSzPts val="1600"/>
              <a:buChar char="●"/>
            </a:pPr>
            <a:r>
              <a:rPr lang="en-US" sz="2000" b="0" i="0" u="none" strike="noStrike" cap="none">
                <a:solidFill>
                  <a:schemeClr val="dk1"/>
                </a:solidFill>
                <a:latin typeface="Catamaran Light"/>
                <a:ea typeface="Catamaran Light"/>
                <a:cs typeface="Catamaran Light"/>
                <a:sym typeface="Catamaran Light"/>
              </a:rPr>
              <a:t>He</a:t>
            </a:r>
            <a:r>
              <a:rPr lang="en-US" sz="2000" b="0">
                <a:solidFill>
                  <a:schemeClr val="dk1"/>
                </a:solidFill>
                <a:latin typeface="Catamaran Light"/>
                <a:ea typeface="Catamaran Light"/>
                <a:cs typeface="Catamaran Light"/>
                <a:sym typeface="Catamaran Light"/>
              </a:rPr>
              <a:t>irs’ Property as barrier to participation with USDA</a:t>
            </a:r>
            <a:endParaRPr b="0"/>
          </a:p>
          <a:p>
            <a:pPr marL="228600" lvl="0" indent="-228600" algn="l" rtl="0">
              <a:lnSpc>
                <a:spcPct val="100000"/>
              </a:lnSpc>
              <a:spcBef>
                <a:spcPts val="1200"/>
              </a:spcBef>
              <a:spcAft>
                <a:spcPts val="0"/>
              </a:spcAft>
              <a:buSzPts val="1600"/>
              <a:buChar char="●"/>
            </a:pPr>
            <a:r>
              <a:rPr lang="en-US" sz="2000" b="0" i="0" u="none" strike="noStrike" cap="none">
                <a:solidFill>
                  <a:schemeClr val="dk1"/>
                </a:solidFill>
                <a:latin typeface="Catamaran Light"/>
                <a:ea typeface="Catamaran Light"/>
                <a:cs typeface="Catamaran Light"/>
                <a:sym typeface="Catamaran Light"/>
              </a:rPr>
              <a:t>USDA Farm Services Agency</a:t>
            </a:r>
            <a:r>
              <a:rPr lang="en-US" sz="2000" b="0">
                <a:solidFill>
                  <a:schemeClr val="dk1"/>
                </a:solidFill>
                <a:latin typeface="Catamaran Light"/>
                <a:ea typeface="Catamaran Light"/>
                <a:cs typeface="Catamaran Light"/>
                <a:sym typeface="Catamaran Light"/>
              </a:rPr>
              <a:t> Relending Program for those seeking to resolve heirs’ property</a:t>
            </a:r>
            <a:endParaRPr b="0"/>
          </a:p>
          <a:p>
            <a:pPr marL="228600" lvl="0" indent="-228600" algn="l" rtl="0">
              <a:lnSpc>
                <a:spcPct val="100000"/>
              </a:lnSpc>
              <a:spcBef>
                <a:spcPts val="1200"/>
              </a:spcBef>
              <a:spcAft>
                <a:spcPts val="0"/>
              </a:spcAft>
              <a:buSzPts val="1600"/>
              <a:buChar char="●"/>
            </a:pPr>
            <a:r>
              <a:rPr lang="en-US" sz="2000" b="0" i="0" u="none" strike="noStrike" cap="none">
                <a:solidFill>
                  <a:schemeClr val="dk1"/>
                </a:solidFill>
                <a:latin typeface="Catamaran Light"/>
                <a:ea typeface="Catamaran Light"/>
                <a:cs typeface="Catamaran Light"/>
                <a:sym typeface="Catamaran Light"/>
              </a:rPr>
              <a:t>Farmland ownership data collection</a:t>
            </a:r>
            <a:endParaRPr b="0"/>
          </a:p>
          <a:p>
            <a:pPr marL="457200" lvl="0" indent="-304800" algn="l" rtl="0">
              <a:lnSpc>
                <a:spcPct val="100000"/>
              </a:lnSpc>
              <a:spcBef>
                <a:spcPts val="1200"/>
              </a:spcBef>
              <a:spcAft>
                <a:spcPts val="0"/>
              </a:spcAft>
              <a:buSzPts val="2400"/>
              <a:buNone/>
            </a:pPr>
            <a:endParaRPr sz="2800" b="0" i="0" u="none" strike="noStrike" cap="none">
              <a:solidFill>
                <a:schemeClr val="dk1"/>
              </a:solidFill>
              <a:latin typeface="Catamaran Light"/>
              <a:ea typeface="Catamaran Light"/>
              <a:cs typeface="Catamaran Light"/>
              <a:sym typeface="Catamaran Light"/>
            </a:endParaRPr>
          </a:p>
          <a:p>
            <a:pPr marL="457200" lvl="0" indent="-228600" algn="l" rtl="0">
              <a:lnSpc>
                <a:spcPct val="100000"/>
              </a:lnSpc>
              <a:spcBef>
                <a:spcPts val="1200"/>
              </a:spcBef>
              <a:spcAft>
                <a:spcPts val="1200"/>
              </a:spcAft>
              <a:buSzPts val="1200"/>
              <a:buNone/>
            </a:pPr>
            <a:endParaRPr sz="1800"/>
          </a:p>
        </p:txBody>
      </p:sp>
      <p:sp>
        <p:nvSpPr>
          <p:cNvPr id="612" name="Google Shape;612;p55"/>
          <p:cNvSpPr txBox="1"/>
          <p:nvPr/>
        </p:nvSpPr>
        <p:spPr>
          <a:xfrm>
            <a:off x="295275" y="222240"/>
            <a:ext cx="8769600" cy="752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2400"/>
              <a:buFont typeface="Livvic"/>
              <a:buNone/>
            </a:pPr>
            <a:r>
              <a:rPr lang="en-US" sz="2400" b="1" i="0" u="none" strike="noStrike" cap="none">
                <a:solidFill>
                  <a:schemeClr val="dk1"/>
                </a:solidFill>
                <a:latin typeface="Livvic"/>
                <a:ea typeface="Livvic"/>
                <a:cs typeface="Livvic"/>
                <a:sym typeface="Livvic"/>
              </a:rPr>
              <a:t>Farm Bill 2018</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35"/>
          <p:cNvSpPr txBox="1">
            <a:spLocks noGrp="1"/>
          </p:cNvSpPr>
          <p:nvPr>
            <p:ph type="ctrTitle"/>
          </p:nvPr>
        </p:nvSpPr>
        <p:spPr>
          <a:xfrm>
            <a:off x="501586" y="2237166"/>
            <a:ext cx="8140822" cy="661209"/>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800"/>
              <a:buNone/>
            </a:pPr>
            <a:r>
              <a:rPr lang="en-US" sz="4000" dirty="0">
                <a:solidFill>
                  <a:schemeClr val="lt1"/>
                </a:solidFill>
              </a:rPr>
              <a:t>Working with an Attorney</a:t>
            </a:r>
            <a:endParaRPr sz="4000" dirty="0">
              <a:solidFill>
                <a:schemeClr val="lt1"/>
              </a:solidFill>
              <a:latin typeface="Livvic"/>
              <a:ea typeface="Livvic"/>
              <a:cs typeface="Livvic"/>
              <a:sym typeface="Livvic"/>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6"/>
          <p:cNvSpPr txBox="1">
            <a:spLocks noGrp="1"/>
          </p:cNvSpPr>
          <p:nvPr>
            <p:ph type="body" idx="1"/>
          </p:nvPr>
        </p:nvSpPr>
        <p:spPr>
          <a:xfrm>
            <a:off x="0" y="1751798"/>
            <a:ext cx="9144000" cy="3391702"/>
          </a:xfrm>
          <a:prstGeom prst="rect">
            <a:avLst/>
          </a:prstGeom>
          <a:noFill/>
          <a:ln>
            <a:noFill/>
          </a:ln>
        </p:spPr>
        <p:txBody>
          <a:bodyPr spcFirstLastPara="1" wrap="square" lIns="91425" tIns="91425" rIns="91425" bIns="91425" anchor="t" anchorCtr="0">
            <a:noAutofit/>
          </a:bodyPr>
          <a:lstStyle/>
          <a:p>
            <a:pPr marL="152400" lvl="0" indent="0" algn="l" rtl="0">
              <a:lnSpc>
                <a:spcPct val="100000"/>
              </a:lnSpc>
              <a:spcBef>
                <a:spcPts val="0"/>
              </a:spcBef>
              <a:spcAft>
                <a:spcPts val="0"/>
              </a:spcAft>
              <a:buSzPts val="1200"/>
              <a:buNone/>
            </a:pPr>
            <a:r>
              <a:rPr lang="en-US" sz="2000" b="1" dirty="0">
                <a:solidFill>
                  <a:schemeClr val="dk2"/>
                </a:solidFill>
              </a:rPr>
              <a:t>While working with an attorney for an estate/succession plan is not required:</a:t>
            </a:r>
            <a:endParaRPr dirty="0"/>
          </a:p>
          <a:p>
            <a:pPr marL="152400" lvl="0" indent="0" algn="l" rtl="0">
              <a:lnSpc>
                <a:spcPct val="100000"/>
              </a:lnSpc>
              <a:spcBef>
                <a:spcPts val="0"/>
              </a:spcBef>
              <a:spcAft>
                <a:spcPts val="0"/>
              </a:spcAft>
              <a:buSzPts val="1200"/>
              <a:buNone/>
            </a:pPr>
            <a:endParaRPr sz="2000" b="1" dirty="0">
              <a:solidFill>
                <a:schemeClr val="dk2"/>
              </a:solidFill>
            </a:endParaRPr>
          </a:p>
          <a:p>
            <a:pPr marL="457200" lvl="0" indent="-304800" algn="l" rtl="0">
              <a:lnSpc>
                <a:spcPct val="100000"/>
              </a:lnSpc>
              <a:spcBef>
                <a:spcPts val="0"/>
              </a:spcBef>
              <a:spcAft>
                <a:spcPts val="0"/>
              </a:spcAft>
              <a:buSzPts val="1200"/>
              <a:buChar char="●"/>
            </a:pPr>
            <a:r>
              <a:rPr lang="en-US" sz="2000" dirty="0">
                <a:solidFill>
                  <a:schemeClr val="dk2"/>
                </a:solidFill>
              </a:rPr>
              <a:t>An attorney can prevent the problem of incorrect wording, or an invalid will</a:t>
            </a:r>
            <a:endParaRPr dirty="0"/>
          </a:p>
          <a:p>
            <a:pPr marL="457200" lvl="0" indent="-228600" algn="l" rtl="0">
              <a:lnSpc>
                <a:spcPct val="100000"/>
              </a:lnSpc>
              <a:spcBef>
                <a:spcPts val="0"/>
              </a:spcBef>
              <a:spcAft>
                <a:spcPts val="0"/>
              </a:spcAft>
              <a:buSzPts val="1200"/>
              <a:buNone/>
            </a:pPr>
            <a:endParaRPr sz="2000" dirty="0">
              <a:solidFill>
                <a:schemeClr val="dk2"/>
              </a:solidFill>
            </a:endParaRPr>
          </a:p>
          <a:p>
            <a:pPr marL="457200" lvl="0" indent="-304800" algn="l" rtl="0">
              <a:lnSpc>
                <a:spcPct val="100000"/>
              </a:lnSpc>
              <a:spcBef>
                <a:spcPts val="0"/>
              </a:spcBef>
              <a:spcAft>
                <a:spcPts val="0"/>
              </a:spcAft>
              <a:buSzPts val="1200"/>
              <a:buChar char="●"/>
            </a:pPr>
            <a:r>
              <a:rPr lang="en-US" sz="2000" dirty="0">
                <a:solidFill>
                  <a:schemeClr val="dk2"/>
                </a:solidFill>
              </a:rPr>
              <a:t>Incorrect wording can lead to the will being contested, which adds to:</a:t>
            </a:r>
            <a:endParaRPr dirty="0"/>
          </a:p>
          <a:p>
            <a:pPr marL="914400" lvl="1" indent="-304800" algn="l" rtl="0">
              <a:lnSpc>
                <a:spcPct val="100000"/>
              </a:lnSpc>
              <a:spcBef>
                <a:spcPts val="1600"/>
              </a:spcBef>
              <a:spcAft>
                <a:spcPts val="0"/>
              </a:spcAft>
              <a:buSzPts val="1200"/>
              <a:buChar char="○"/>
            </a:pPr>
            <a:r>
              <a:rPr lang="en-US" sz="2000" dirty="0">
                <a:solidFill>
                  <a:schemeClr val="dk2"/>
                </a:solidFill>
              </a:rPr>
              <a:t>Family turmoil</a:t>
            </a:r>
            <a:endParaRPr dirty="0"/>
          </a:p>
          <a:p>
            <a:pPr marL="914400" lvl="1" indent="-304800" algn="l" rtl="0">
              <a:lnSpc>
                <a:spcPct val="100000"/>
              </a:lnSpc>
              <a:spcBef>
                <a:spcPts val="1600"/>
              </a:spcBef>
              <a:spcAft>
                <a:spcPts val="0"/>
              </a:spcAft>
              <a:buSzPts val="1200"/>
              <a:buChar char="○"/>
            </a:pPr>
            <a:r>
              <a:rPr lang="en-US" sz="2000" dirty="0">
                <a:solidFill>
                  <a:schemeClr val="dk2"/>
                </a:solidFill>
              </a:rPr>
              <a:t>Length of time for distribution </a:t>
            </a:r>
            <a:endParaRPr sz="2000" dirty="0">
              <a:solidFill>
                <a:schemeClr val="dk2"/>
              </a:solidFill>
            </a:endParaRPr>
          </a:p>
          <a:p>
            <a:pPr marL="457200" lvl="0" indent="-228600" algn="l" rtl="0">
              <a:lnSpc>
                <a:spcPct val="115000"/>
              </a:lnSpc>
              <a:spcBef>
                <a:spcPts val="0"/>
              </a:spcBef>
              <a:spcAft>
                <a:spcPts val="0"/>
              </a:spcAft>
              <a:buSzPts val="1200"/>
              <a:buNone/>
            </a:pPr>
            <a:endParaRPr dirty="0"/>
          </a:p>
        </p:txBody>
      </p:sp>
      <p:sp>
        <p:nvSpPr>
          <p:cNvPr id="387" name="Google Shape;387;p36"/>
          <p:cNvSpPr txBox="1">
            <a:spLocks noGrp="1"/>
          </p:cNvSpPr>
          <p:nvPr>
            <p:ph type="ctrTitle"/>
          </p:nvPr>
        </p:nvSpPr>
        <p:spPr>
          <a:xfrm>
            <a:off x="185002" y="628564"/>
            <a:ext cx="6815202"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solidFill>
                  <a:schemeClr val="lt1"/>
                </a:solidFill>
              </a:rPr>
              <a:t>Benefits to Working with an Attorney</a:t>
            </a:r>
            <a:endParaRPr dirty="0"/>
          </a:p>
        </p:txBody>
      </p:sp>
      <p:sp>
        <p:nvSpPr>
          <p:cNvPr id="388" name="Google Shape;388;p36"/>
          <p:cNvSpPr>
            <a:spLocks noGrp="1"/>
          </p:cNvSpPr>
          <p:nvPr>
            <p:ph type="pic" idx="2"/>
          </p:nvPr>
        </p:nvSpPr>
        <p:spPr>
          <a:xfrm>
            <a:off x="7277100" y="431800"/>
            <a:ext cx="1590004" cy="1120775"/>
          </a:xfrm>
          <a:prstGeom prst="rect">
            <a:avLst/>
          </a:prstGeom>
          <a:noFill/>
          <a:ln>
            <a:noFill/>
          </a:ln>
        </p:spPr>
        <p:txBody>
          <a:bodyPr/>
          <a:lstStyle/>
          <a:p>
            <a:endParaRPr lang="en-US"/>
          </a:p>
        </p:txBody>
      </p:sp>
      <p:pic>
        <p:nvPicPr>
          <p:cNvPr id="389" name="Google Shape;389;p36" descr="Text&#10;&#10;Description automatically generated"/>
          <p:cNvPicPr preferRelativeResize="0"/>
          <p:nvPr/>
        </p:nvPicPr>
        <p:blipFill rotWithShape="1">
          <a:blip r:embed="rId3">
            <a:alphaModFix/>
          </a:blip>
          <a:srcRect/>
          <a:stretch/>
        </p:blipFill>
        <p:spPr>
          <a:xfrm>
            <a:off x="6820477" y="77118"/>
            <a:ext cx="2323524" cy="154901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9"/>
        <p:cNvGrpSpPr/>
        <p:nvPr/>
      </p:nvGrpSpPr>
      <p:grpSpPr>
        <a:xfrm>
          <a:off x="0" y="0"/>
          <a:ext cx="0" cy="0"/>
          <a:chOff x="0" y="0"/>
          <a:chExt cx="0" cy="0"/>
        </a:xfrm>
      </p:grpSpPr>
      <p:pic>
        <p:nvPicPr>
          <p:cNvPr id="410" name="Google Shape;410;p39" descr="A picture containing text, indoor, stack&#10;&#10;Description automatically generated"/>
          <p:cNvPicPr preferRelativeResize="0"/>
          <p:nvPr/>
        </p:nvPicPr>
        <p:blipFill rotWithShape="1">
          <a:blip r:embed="rId3">
            <a:alphaModFix/>
          </a:blip>
          <a:srcRect/>
          <a:stretch/>
        </p:blipFill>
        <p:spPr>
          <a:xfrm>
            <a:off x="142565" y="1537373"/>
            <a:ext cx="3791294" cy="2843471"/>
          </a:xfrm>
          <a:prstGeom prst="rect">
            <a:avLst/>
          </a:prstGeom>
          <a:noFill/>
          <a:ln>
            <a:noFill/>
          </a:ln>
        </p:spPr>
      </p:pic>
      <p:sp>
        <p:nvSpPr>
          <p:cNvPr id="411" name="Google Shape;411;p39"/>
          <p:cNvSpPr txBox="1">
            <a:spLocks noGrp="1"/>
          </p:cNvSpPr>
          <p:nvPr>
            <p:ph type="ctrTitle"/>
          </p:nvPr>
        </p:nvSpPr>
        <p:spPr>
          <a:xfrm>
            <a:off x="176886" y="226263"/>
            <a:ext cx="8405254" cy="596767"/>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dirty="0">
                <a:solidFill>
                  <a:schemeClr val="lt1"/>
                </a:solidFill>
              </a:rPr>
              <a:t>Specialty Areas of Lawyers – Just a Sample!</a:t>
            </a:r>
            <a:endParaRPr dirty="0">
              <a:solidFill>
                <a:schemeClr val="lt1"/>
              </a:solidFill>
            </a:endParaRPr>
          </a:p>
        </p:txBody>
      </p:sp>
      <p:sp>
        <p:nvSpPr>
          <p:cNvPr id="412" name="Google Shape;412;p39"/>
          <p:cNvSpPr/>
          <p:nvPr/>
        </p:nvSpPr>
        <p:spPr>
          <a:xfrm>
            <a:off x="5295056" y="1104145"/>
            <a:ext cx="561400" cy="554076"/>
          </a:xfrm>
          <a:prstGeom prst="star5">
            <a:avLst>
              <a:gd name="adj" fmla="val 19098"/>
              <a:gd name="hf" fmla="val 105146"/>
              <a:gd name="vf" fmla="val 110557"/>
            </a:avLst>
          </a:prstGeom>
          <a:solidFill>
            <a:srgbClr val="FFFF00"/>
          </a:solidFill>
          <a:ln w="9525" cap="flat" cmpd="sng">
            <a:solidFill>
              <a:srgbClr val="6D5D4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413" name="Google Shape;413;p39"/>
          <p:cNvSpPr txBox="1"/>
          <p:nvPr/>
        </p:nvSpPr>
        <p:spPr>
          <a:xfrm rot="481436">
            <a:off x="7693842" y="1675880"/>
            <a:ext cx="109728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dirty="0">
                <a:solidFill>
                  <a:srgbClr val="000000"/>
                </a:solidFill>
                <a:latin typeface="Arial"/>
                <a:ea typeface="Arial"/>
                <a:cs typeface="Arial"/>
                <a:sym typeface="Arial"/>
              </a:rPr>
              <a:t>Family</a:t>
            </a:r>
            <a:endParaRPr sz="1400" b="0" i="0" u="none" strike="noStrike" cap="none" dirty="0">
              <a:solidFill>
                <a:srgbClr val="000000"/>
              </a:solidFill>
              <a:latin typeface="Arial"/>
              <a:ea typeface="Arial"/>
              <a:cs typeface="Arial"/>
              <a:sym typeface="Arial"/>
            </a:endParaRPr>
          </a:p>
        </p:txBody>
      </p:sp>
      <p:sp>
        <p:nvSpPr>
          <p:cNvPr id="414" name="Google Shape;414;p39"/>
          <p:cNvSpPr txBox="1"/>
          <p:nvPr/>
        </p:nvSpPr>
        <p:spPr>
          <a:xfrm rot="-656530">
            <a:off x="4214612" y="1751770"/>
            <a:ext cx="109728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dirty="0">
                <a:solidFill>
                  <a:srgbClr val="000000"/>
                </a:solidFill>
                <a:latin typeface="Arial"/>
                <a:ea typeface="Arial"/>
                <a:cs typeface="Arial"/>
                <a:sym typeface="Arial"/>
              </a:rPr>
              <a:t>Health</a:t>
            </a:r>
            <a:endParaRPr sz="1400" b="0" i="0" u="none" strike="noStrike" cap="none" dirty="0">
              <a:solidFill>
                <a:srgbClr val="000000"/>
              </a:solidFill>
              <a:latin typeface="Arial"/>
              <a:ea typeface="Arial"/>
              <a:cs typeface="Arial"/>
              <a:sym typeface="Arial"/>
            </a:endParaRPr>
          </a:p>
        </p:txBody>
      </p:sp>
      <p:sp>
        <p:nvSpPr>
          <p:cNvPr id="415" name="Google Shape;415;p39"/>
          <p:cNvSpPr txBox="1"/>
          <p:nvPr/>
        </p:nvSpPr>
        <p:spPr>
          <a:xfrm rot="-831800">
            <a:off x="3853275" y="4222279"/>
            <a:ext cx="175179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dirty="0">
                <a:solidFill>
                  <a:srgbClr val="000000"/>
                </a:solidFill>
                <a:latin typeface="Arial"/>
                <a:ea typeface="Arial"/>
                <a:cs typeface="Arial"/>
                <a:sym typeface="Arial"/>
              </a:rPr>
              <a:t>Corporate</a:t>
            </a:r>
            <a:endParaRPr sz="1400" b="0" i="0" u="none" strike="noStrike" cap="none" dirty="0">
              <a:solidFill>
                <a:srgbClr val="000000"/>
              </a:solidFill>
              <a:latin typeface="Arial"/>
              <a:ea typeface="Arial"/>
              <a:cs typeface="Arial"/>
              <a:sym typeface="Arial"/>
            </a:endParaRPr>
          </a:p>
        </p:txBody>
      </p:sp>
      <p:sp>
        <p:nvSpPr>
          <p:cNvPr id="416" name="Google Shape;416;p39"/>
          <p:cNvSpPr txBox="1"/>
          <p:nvPr/>
        </p:nvSpPr>
        <p:spPr>
          <a:xfrm rot="794480">
            <a:off x="4261126" y="3351529"/>
            <a:ext cx="163839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dirty="0">
                <a:solidFill>
                  <a:srgbClr val="000000"/>
                </a:solidFill>
                <a:latin typeface="Arial"/>
                <a:ea typeface="Arial"/>
                <a:cs typeface="Arial"/>
                <a:sym typeface="Arial"/>
              </a:rPr>
              <a:t>Real Estate</a:t>
            </a:r>
            <a:endParaRPr sz="1400" b="0" i="0" u="none" strike="noStrike" cap="none" dirty="0">
              <a:solidFill>
                <a:srgbClr val="000000"/>
              </a:solidFill>
              <a:latin typeface="Arial"/>
              <a:ea typeface="Arial"/>
              <a:cs typeface="Arial"/>
              <a:sym typeface="Arial"/>
            </a:endParaRPr>
          </a:p>
        </p:txBody>
      </p:sp>
      <p:sp>
        <p:nvSpPr>
          <p:cNvPr id="417" name="Google Shape;417;p39"/>
          <p:cNvSpPr txBox="1"/>
          <p:nvPr/>
        </p:nvSpPr>
        <p:spPr>
          <a:xfrm rot="1115176">
            <a:off x="7610577" y="3216955"/>
            <a:ext cx="149512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dirty="0">
                <a:solidFill>
                  <a:srgbClr val="000000"/>
                </a:solidFill>
                <a:latin typeface="Arial"/>
                <a:ea typeface="Arial"/>
                <a:cs typeface="Arial"/>
                <a:sym typeface="Arial"/>
              </a:rPr>
              <a:t>Criminal</a:t>
            </a:r>
            <a:endParaRPr sz="1400" b="0" i="0" u="none" strike="noStrike" cap="none" dirty="0">
              <a:solidFill>
                <a:srgbClr val="000000"/>
              </a:solidFill>
              <a:latin typeface="Arial"/>
              <a:ea typeface="Arial"/>
              <a:cs typeface="Arial"/>
              <a:sym typeface="Arial"/>
            </a:endParaRPr>
          </a:p>
        </p:txBody>
      </p:sp>
      <p:sp>
        <p:nvSpPr>
          <p:cNvPr id="418" name="Google Shape;418;p39"/>
          <p:cNvSpPr txBox="1"/>
          <p:nvPr/>
        </p:nvSpPr>
        <p:spPr>
          <a:xfrm rot="-2110378">
            <a:off x="6379774" y="2647777"/>
            <a:ext cx="164752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dirty="0">
                <a:solidFill>
                  <a:srgbClr val="000000"/>
                </a:solidFill>
                <a:latin typeface="Arial"/>
                <a:ea typeface="Arial"/>
                <a:cs typeface="Arial"/>
                <a:sym typeface="Arial"/>
              </a:rPr>
              <a:t>Taxation</a:t>
            </a:r>
            <a:endParaRPr sz="1400" b="0" i="0" u="none" strike="noStrike" cap="none" dirty="0">
              <a:solidFill>
                <a:srgbClr val="000000"/>
              </a:solidFill>
              <a:latin typeface="Arial"/>
              <a:ea typeface="Arial"/>
              <a:cs typeface="Arial"/>
              <a:sym typeface="Arial"/>
            </a:endParaRPr>
          </a:p>
        </p:txBody>
      </p:sp>
      <p:sp>
        <p:nvSpPr>
          <p:cNvPr id="419" name="Google Shape;419;p39"/>
          <p:cNvSpPr txBox="1"/>
          <p:nvPr/>
        </p:nvSpPr>
        <p:spPr>
          <a:xfrm rot="857021">
            <a:off x="6426421" y="4328460"/>
            <a:ext cx="248973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dirty="0">
                <a:solidFill>
                  <a:srgbClr val="000000"/>
                </a:solidFill>
                <a:latin typeface="Arial"/>
                <a:ea typeface="Arial"/>
                <a:cs typeface="Arial"/>
                <a:sym typeface="Arial"/>
              </a:rPr>
              <a:t>Trials and Litigation</a:t>
            </a:r>
            <a:endParaRPr sz="1400" b="0" i="0" u="none" strike="noStrike" cap="none" dirty="0">
              <a:solidFill>
                <a:srgbClr val="000000"/>
              </a:solidFill>
              <a:latin typeface="Arial"/>
              <a:ea typeface="Arial"/>
              <a:cs typeface="Arial"/>
              <a:sym typeface="Arial"/>
            </a:endParaRPr>
          </a:p>
        </p:txBody>
      </p:sp>
      <p:sp>
        <p:nvSpPr>
          <p:cNvPr id="420" name="Google Shape;420;p39"/>
          <p:cNvSpPr txBox="1"/>
          <p:nvPr/>
        </p:nvSpPr>
        <p:spPr>
          <a:xfrm rot="-727960">
            <a:off x="4991786" y="2400926"/>
            <a:ext cx="208386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dirty="0">
                <a:solidFill>
                  <a:srgbClr val="000000"/>
                </a:solidFill>
                <a:latin typeface="Arial"/>
                <a:ea typeface="Arial"/>
                <a:cs typeface="Arial"/>
                <a:sym typeface="Arial"/>
              </a:rPr>
              <a:t>International</a:t>
            </a:r>
            <a:endParaRPr sz="1400" b="0" i="0" u="none" strike="noStrike" cap="none" dirty="0">
              <a:solidFill>
                <a:srgbClr val="000000"/>
              </a:solidFill>
              <a:latin typeface="Arial"/>
              <a:ea typeface="Arial"/>
              <a:cs typeface="Arial"/>
              <a:sym typeface="Arial"/>
            </a:endParaRPr>
          </a:p>
        </p:txBody>
      </p:sp>
      <p:sp>
        <p:nvSpPr>
          <p:cNvPr id="421" name="Google Shape;421;p39"/>
          <p:cNvSpPr txBox="1"/>
          <p:nvPr/>
        </p:nvSpPr>
        <p:spPr>
          <a:xfrm rot="888847">
            <a:off x="5450073" y="1460467"/>
            <a:ext cx="1706880"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dirty="0">
                <a:solidFill>
                  <a:srgbClr val="000000"/>
                </a:solidFill>
                <a:latin typeface="Arial"/>
                <a:ea typeface="Arial"/>
                <a:cs typeface="Arial"/>
                <a:sym typeface="Arial"/>
              </a:rPr>
              <a:t>Trusts &amp; Estates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1"/>
        <p:cNvGrpSpPr/>
        <p:nvPr/>
      </p:nvGrpSpPr>
      <p:grpSpPr>
        <a:xfrm>
          <a:off x="0" y="0"/>
          <a:ext cx="0" cy="0"/>
          <a:chOff x="0" y="0"/>
          <a:chExt cx="0" cy="0"/>
        </a:xfrm>
      </p:grpSpPr>
      <p:sp>
        <p:nvSpPr>
          <p:cNvPr id="402" name="Google Shape;402;p38"/>
          <p:cNvSpPr txBox="1">
            <a:spLocks noGrp="1"/>
          </p:cNvSpPr>
          <p:nvPr>
            <p:ph type="ctrTitle"/>
          </p:nvPr>
        </p:nvSpPr>
        <p:spPr>
          <a:xfrm>
            <a:off x="146552" y="222908"/>
            <a:ext cx="6889447" cy="596767"/>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dirty="0">
                <a:solidFill>
                  <a:schemeClr val="lt1"/>
                </a:solidFill>
              </a:rPr>
              <a:t>Specialty Areas of Lawyers</a:t>
            </a:r>
            <a:endParaRPr dirty="0">
              <a:solidFill>
                <a:schemeClr val="lt1"/>
              </a:solidFill>
            </a:endParaRPr>
          </a:p>
        </p:txBody>
      </p:sp>
      <p:sp>
        <p:nvSpPr>
          <p:cNvPr id="403" name="Google Shape;403;p38"/>
          <p:cNvSpPr txBox="1"/>
          <p:nvPr/>
        </p:nvSpPr>
        <p:spPr>
          <a:xfrm>
            <a:off x="333391" y="1131723"/>
            <a:ext cx="4954260" cy="448327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1" i="0" u="none" strike="noStrike" cap="none" dirty="0">
                <a:solidFill>
                  <a:schemeClr val="dk2"/>
                </a:solidFill>
                <a:latin typeface="Catamaran Light"/>
                <a:ea typeface="Catamaran Light"/>
                <a:cs typeface="Catamaran Light"/>
                <a:sym typeface="Catamaran Light"/>
              </a:rPr>
              <a:t>Not all lawyers know all parts of the law</a:t>
            </a:r>
            <a:endParaRPr dirty="0"/>
          </a:p>
          <a:p>
            <a:pPr marL="285750" marR="0" lvl="0" indent="-158750" algn="l" rtl="0">
              <a:lnSpc>
                <a:spcPct val="100000"/>
              </a:lnSpc>
              <a:spcBef>
                <a:spcPts val="0"/>
              </a:spcBef>
              <a:spcAft>
                <a:spcPts val="0"/>
              </a:spcAft>
              <a:buClr>
                <a:srgbClr val="000000"/>
              </a:buClr>
              <a:buSzPts val="2000"/>
              <a:buFont typeface="Arial"/>
              <a:buNone/>
            </a:pPr>
            <a:endParaRPr sz="2000" b="1" i="0" u="none" strike="noStrike" cap="none" dirty="0">
              <a:solidFill>
                <a:schemeClr val="dk2"/>
              </a:solidFill>
              <a:latin typeface="Catamaran Light"/>
              <a:ea typeface="Catamaran Light"/>
              <a:cs typeface="Catamaran Light"/>
              <a:sym typeface="Catamaran Light"/>
            </a:endParaRPr>
          </a:p>
          <a:p>
            <a:pPr marL="285750" marR="0" lvl="0" indent="-285750" algn="l" rtl="0">
              <a:lnSpc>
                <a:spcPct val="100000"/>
              </a:lnSpc>
              <a:spcBef>
                <a:spcPts val="0"/>
              </a:spcBef>
              <a:spcAft>
                <a:spcPts val="0"/>
              </a:spcAft>
              <a:buClr>
                <a:srgbClr val="000000"/>
              </a:buClr>
              <a:buSzPts val="2000"/>
              <a:buFont typeface="Arial"/>
              <a:buChar char="•"/>
            </a:pPr>
            <a:r>
              <a:rPr lang="en-US" sz="2000" b="1" i="0" u="none" strike="noStrike" cap="none" dirty="0">
                <a:solidFill>
                  <a:schemeClr val="dk2"/>
                </a:solidFill>
                <a:latin typeface="Catamaran Light"/>
                <a:ea typeface="Catamaran Light"/>
                <a:cs typeface="Catamaran Light"/>
                <a:sym typeface="Catamaran Light"/>
              </a:rPr>
              <a:t>One part is “Trusts and Estates”</a:t>
            </a:r>
            <a:endParaRPr dirty="0"/>
          </a:p>
          <a:p>
            <a:pPr marL="285750" marR="0" lvl="0" indent="-158750" algn="l" rtl="0">
              <a:lnSpc>
                <a:spcPct val="100000"/>
              </a:lnSpc>
              <a:spcBef>
                <a:spcPts val="0"/>
              </a:spcBef>
              <a:spcAft>
                <a:spcPts val="0"/>
              </a:spcAft>
              <a:buClr>
                <a:srgbClr val="000000"/>
              </a:buClr>
              <a:buSzPts val="2000"/>
              <a:buFont typeface="Arial"/>
              <a:buNone/>
            </a:pPr>
            <a:endParaRPr sz="2000" b="1" i="0" u="none" strike="noStrike" cap="none" dirty="0">
              <a:solidFill>
                <a:schemeClr val="dk2"/>
              </a:solidFill>
              <a:latin typeface="Catamaran Light"/>
              <a:ea typeface="Catamaran Light"/>
              <a:cs typeface="Catamaran Light"/>
              <a:sym typeface="Catamaran Light"/>
            </a:endParaRPr>
          </a:p>
          <a:p>
            <a:pPr marL="285750" marR="0" lvl="0" indent="-285750" algn="l" rtl="0">
              <a:lnSpc>
                <a:spcPct val="100000"/>
              </a:lnSpc>
              <a:spcBef>
                <a:spcPts val="0"/>
              </a:spcBef>
              <a:spcAft>
                <a:spcPts val="0"/>
              </a:spcAft>
              <a:buClr>
                <a:srgbClr val="000000"/>
              </a:buClr>
              <a:buSzPts val="2000"/>
              <a:buFont typeface="Arial"/>
              <a:buChar char="•"/>
            </a:pPr>
            <a:r>
              <a:rPr lang="en-US" sz="2000" b="1" i="0" u="none" strike="noStrike" cap="none" dirty="0">
                <a:solidFill>
                  <a:schemeClr val="dk2"/>
                </a:solidFill>
                <a:latin typeface="Catamaran Light"/>
                <a:ea typeface="Catamaran Light"/>
                <a:cs typeface="Catamaran Light"/>
                <a:sym typeface="Catamaran Light"/>
              </a:rPr>
              <a:t>Some states recognize specialization and certify lawyers.</a:t>
            </a:r>
            <a:endParaRPr dirty="0"/>
          </a:p>
          <a:p>
            <a:pPr marL="895350" marR="0" lvl="0" indent="-285750" algn="l" rtl="0">
              <a:lnSpc>
                <a:spcPct val="100000"/>
              </a:lnSpc>
              <a:spcBef>
                <a:spcPts val="1600"/>
              </a:spcBef>
              <a:spcAft>
                <a:spcPts val="0"/>
              </a:spcAft>
              <a:buClr>
                <a:srgbClr val="000000"/>
              </a:buClr>
              <a:buSzPts val="1200"/>
              <a:buFont typeface="Arial"/>
              <a:buChar char="•"/>
            </a:pPr>
            <a:r>
              <a:rPr lang="en-US" sz="1800" b="0" i="0" u="none" strike="noStrike" cap="none" dirty="0">
                <a:solidFill>
                  <a:schemeClr val="dk2"/>
                </a:solidFill>
                <a:latin typeface="Catamaran Light"/>
                <a:ea typeface="Catamaran Light"/>
                <a:cs typeface="Catamaran Light"/>
                <a:sym typeface="Catamaran Light"/>
              </a:rPr>
              <a:t>For example: Florida bar recognizes the specialty of, </a:t>
            </a:r>
            <a:r>
              <a:rPr lang="en-US" sz="1800" b="1" i="0" u="none" strike="noStrike" cap="none" dirty="0">
                <a:solidFill>
                  <a:schemeClr val="dk2"/>
                </a:solidFill>
                <a:latin typeface="Catamaran Light"/>
                <a:ea typeface="Catamaran Light"/>
                <a:cs typeface="Catamaran Light"/>
                <a:sym typeface="Catamaran Light"/>
              </a:rPr>
              <a:t>“Wills, Trusts, and Estates”</a:t>
            </a:r>
            <a:endParaRPr dirty="0"/>
          </a:p>
          <a:p>
            <a:pPr marL="285750" marR="0" lvl="0" indent="-209550" algn="l" rtl="0">
              <a:lnSpc>
                <a:spcPct val="100000"/>
              </a:lnSpc>
              <a:spcBef>
                <a:spcPts val="0"/>
              </a:spcBef>
              <a:spcAft>
                <a:spcPts val="0"/>
              </a:spcAft>
              <a:buClr>
                <a:srgbClr val="000000"/>
              </a:buClr>
              <a:buSzPts val="1200"/>
              <a:buFont typeface="Arial"/>
              <a:buNone/>
            </a:pPr>
            <a:endParaRPr sz="1800" b="1" i="0" u="none" strike="noStrike" cap="none" dirty="0">
              <a:solidFill>
                <a:schemeClr val="dk2"/>
              </a:solidFill>
              <a:latin typeface="Catamaran Light"/>
              <a:ea typeface="Catamaran Light"/>
              <a:cs typeface="Catamaran Light"/>
              <a:sym typeface="Catamaran Light"/>
            </a:endParaRPr>
          </a:p>
          <a:p>
            <a:pPr marL="285750" marR="0" lvl="0" indent="-285750" algn="l" rtl="0">
              <a:lnSpc>
                <a:spcPct val="100000"/>
              </a:lnSpc>
              <a:spcBef>
                <a:spcPts val="0"/>
              </a:spcBef>
              <a:spcAft>
                <a:spcPts val="0"/>
              </a:spcAft>
              <a:buClr>
                <a:srgbClr val="000000"/>
              </a:buClr>
              <a:buSzPts val="1200"/>
              <a:buFont typeface="Arial"/>
              <a:buChar char="•"/>
            </a:pPr>
            <a:r>
              <a:rPr lang="en-US" sz="2000" b="1" i="0" u="none" strike="noStrike" cap="none" dirty="0">
                <a:solidFill>
                  <a:schemeClr val="dk2"/>
                </a:solidFill>
                <a:latin typeface="Catamaran Light"/>
                <a:ea typeface="Catamaran Light"/>
                <a:cs typeface="Catamaran Light"/>
                <a:sym typeface="Catamaran Light"/>
              </a:rPr>
              <a:t>Some lawyers have advanced degrees (e.g. LLM in taxation)</a:t>
            </a:r>
            <a:endParaRPr dirty="0"/>
          </a:p>
          <a:p>
            <a:pPr marL="285750" marR="0" lvl="1" indent="-171450" algn="l" rtl="0">
              <a:lnSpc>
                <a:spcPct val="100000"/>
              </a:lnSpc>
              <a:spcBef>
                <a:spcPts val="0"/>
              </a:spcBef>
              <a:spcAft>
                <a:spcPts val="0"/>
              </a:spcAft>
              <a:buClr>
                <a:srgbClr val="000000"/>
              </a:buClr>
              <a:buSzPts val="1800"/>
              <a:buFont typeface="Arial"/>
              <a:buNone/>
            </a:pPr>
            <a:endParaRPr sz="1800" b="0" i="0" u="none" strike="noStrike" cap="none" dirty="0">
              <a:solidFill>
                <a:srgbClr val="595959"/>
              </a:solidFill>
              <a:latin typeface="Arial"/>
              <a:ea typeface="Arial"/>
              <a:cs typeface="Arial"/>
              <a:sym typeface="Arial"/>
            </a:endParaRPr>
          </a:p>
          <a:p>
            <a:pPr marL="285750" marR="0" lvl="0" indent="-158750" algn="l" rtl="0">
              <a:lnSpc>
                <a:spcPct val="100000"/>
              </a:lnSpc>
              <a:spcBef>
                <a:spcPts val="0"/>
              </a:spcBef>
              <a:spcAft>
                <a:spcPts val="0"/>
              </a:spcAft>
              <a:buClr>
                <a:srgbClr val="000000"/>
              </a:buClr>
              <a:buSzPts val="2000"/>
              <a:buFont typeface="Arial"/>
              <a:buNone/>
            </a:pPr>
            <a:endParaRPr sz="2000" b="1" i="0" u="none" strike="noStrike" cap="none" dirty="0">
              <a:solidFill>
                <a:schemeClr val="dk2"/>
              </a:solidFill>
              <a:latin typeface="Arial"/>
              <a:ea typeface="Arial"/>
              <a:cs typeface="Arial"/>
              <a:sym typeface="Arial"/>
            </a:endParaRPr>
          </a:p>
          <a:p>
            <a:pPr marL="285750" marR="0" lvl="0" indent="-158750" algn="l" rtl="0">
              <a:lnSpc>
                <a:spcPct val="100000"/>
              </a:lnSpc>
              <a:spcBef>
                <a:spcPts val="0"/>
              </a:spcBef>
              <a:spcAft>
                <a:spcPts val="0"/>
              </a:spcAft>
              <a:buClr>
                <a:srgbClr val="000000"/>
              </a:buClr>
              <a:buSzPts val="2000"/>
              <a:buFont typeface="Arial"/>
              <a:buNone/>
            </a:pPr>
            <a:endParaRPr sz="2000" b="0" i="0" u="none" strike="noStrike" cap="none" dirty="0">
              <a:solidFill>
                <a:schemeClr val="dk2"/>
              </a:solidFill>
              <a:latin typeface="Arial"/>
              <a:ea typeface="Arial"/>
              <a:cs typeface="Arial"/>
              <a:sym typeface="Arial"/>
            </a:endParaRPr>
          </a:p>
        </p:txBody>
      </p:sp>
      <p:pic>
        <p:nvPicPr>
          <p:cNvPr id="404" name="Google Shape;404;p38" descr="Text&#10;&#10;Description automatically generated"/>
          <p:cNvPicPr preferRelativeResize="0"/>
          <p:nvPr/>
        </p:nvPicPr>
        <p:blipFill rotWithShape="1">
          <a:blip r:embed="rId3">
            <a:alphaModFix/>
          </a:blip>
          <a:srcRect/>
          <a:stretch/>
        </p:blipFill>
        <p:spPr>
          <a:xfrm>
            <a:off x="5287651" y="1535253"/>
            <a:ext cx="3856349" cy="289266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8"/>
          <p:cNvSpPr txBox="1">
            <a:spLocks noGrp="1"/>
          </p:cNvSpPr>
          <p:nvPr>
            <p:ph type="body" idx="1"/>
          </p:nvPr>
        </p:nvSpPr>
        <p:spPr>
          <a:xfrm>
            <a:off x="163628" y="1164657"/>
            <a:ext cx="4332869" cy="3580598"/>
          </a:xfrm>
          <a:prstGeom prst="rect">
            <a:avLst/>
          </a:prstGeom>
          <a:noFill/>
          <a:ln>
            <a:noFill/>
          </a:ln>
        </p:spPr>
        <p:txBody>
          <a:bodyPr spcFirstLastPara="1" wrap="square" lIns="91425" tIns="91425" rIns="91425" bIns="91425" anchor="t" anchorCtr="0">
            <a:normAutofit fontScale="92500" lnSpcReduction="10000"/>
          </a:bodyPr>
          <a:lstStyle/>
          <a:p>
            <a:pPr marL="457200" lvl="0" indent="-304800" algn="l" rtl="0">
              <a:lnSpc>
                <a:spcPct val="120000"/>
              </a:lnSpc>
              <a:spcBef>
                <a:spcPts val="0"/>
              </a:spcBef>
              <a:spcAft>
                <a:spcPts val="0"/>
              </a:spcAft>
              <a:buSzPct val="72072"/>
              <a:buChar char="●"/>
            </a:pPr>
            <a:r>
              <a:rPr lang="en-US" sz="1800" dirty="0">
                <a:solidFill>
                  <a:srgbClr val="000000"/>
                </a:solidFill>
                <a:latin typeface="Open Sans"/>
                <a:ea typeface="Open Sans"/>
                <a:cs typeface="Open Sans"/>
                <a:sym typeface="Open Sans"/>
              </a:rPr>
              <a:t>Is a</a:t>
            </a:r>
            <a:r>
              <a:rPr lang="en-US" sz="1800" b="0" i="0" dirty="0">
                <a:solidFill>
                  <a:srgbClr val="000000"/>
                </a:solidFill>
                <a:latin typeface="Open Sans"/>
                <a:ea typeface="Open Sans"/>
                <a:cs typeface="Open Sans"/>
                <a:sym typeface="Open Sans"/>
              </a:rPr>
              <a:t> written statement that details medical treatment preferences in the event the person is not able to express his/her wishes</a:t>
            </a:r>
            <a:endParaRPr dirty="0"/>
          </a:p>
          <a:p>
            <a:pPr marL="457200" lvl="0" indent="-228600" algn="l" rtl="0">
              <a:lnSpc>
                <a:spcPct val="120000"/>
              </a:lnSpc>
              <a:spcBef>
                <a:spcPts val="0"/>
              </a:spcBef>
              <a:spcAft>
                <a:spcPts val="0"/>
              </a:spcAft>
              <a:buSzPct val="72072"/>
              <a:buNone/>
            </a:pPr>
            <a:endParaRPr sz="1800" dirty="0">
              <a:solidFill>
                <a:srgbClr val="000000"/>
              </a:solidFill>
              <a:latin typeface="Open Sans"/>
              <a:ea typeface="Open Sans"/>
              <a:cs typeface="Open Sans"/>
              <a:sym typeface="Open Sans"/>
            </a:endParaRPr>
          </a:p>
          <a:p>
            <a:pPr marL="457200" lvl="0" indent="-304800" algn="l" rtl="0">
              <a:lnSpc>
                <a:spcPct val="120000"/>
              </a:lnSpc>
              <a:spcBef>
                <a:spcPts val="0"/>
              </a:spcBef>
              <a:spcAft>
                <a:spcPts val="0"/>
              </a:spcAft>
              <a:buSzPct val="72072"/>
              <a:buChar char="●"/>
            </a:pPr>
            <a:r>
              <a:rPr lang="en-US" sz="1800" b="0" i="0" dirty="0">
                <a:solidFill>
                  <a:srgbClr val="000000"/>
                </a:solidFill>
                <a:latin typeface="Open Sans"/>
                <a:ea typeface="Open Sans"/>
                <a:cs typeface="Open Sans"/>
                <a:sym typeface="Open Sans"/>
              </a:rPr>
              <a:t>Includes a Healthcare </a:t>
            </a:r>
            <a:r>
              <a:rPr lang="en-US" sz="1800" dirty="0">
                <a:solidFill>
                  <a:srgbClr val="000000"/>
                </a:solidFill>
                <a:latin typeface="Open Sans"/>
                <a:ea typeface="Open Sans"/>
                <a:cs typeface="Open Sans"/>
                <a:sym typeface="Open Sans"/>
              </a:rPr>
              <a:t>P</a:t>
            </a:r>
            <a:r>
              <a:rPr lang="en-US" sz="1800" b="0" i="0" dirty="0">
                <a:solidFill>
                  <a:srgbClr val="000000"/>
                </a:solidFill>
                <a:latin typeface="Open Sans"/>
                <a:ea typeface="Open Sans"/>
                <a:cs typeface="Open Sans"/>
                <a:sym typeface="Open Sans"/>
              </a:rPr>
              <a:t>ower of Attorney and Advance </a:t>
            </a:r>
            <a:r>
              <a:rPr lang="en-US" sz="1800" dirty="0">
                <a:solidFill>
                  <a:srgbClr val="000000"/>
                </a:solidFill>
                <a:latin typeface="Open Sans"/>
                <a:ea typeface="Open Sans"/>
                <a:cs typeface="Open Sans"/>
                <a:sym typeface="Open Sans"/>
              </a:rPr>
              <a:t>H</a:t>
            </a:r>
            <a:r>
              <a:rPr lang="en-US" sz="1800" b="0" i="0" dirty="0">
                <a:solidFill>
                  <a:srgbClr val="000000"/>
                </a:solidFill>
                <a:latin typeface="Open Sans"/>
                <a:ea typeface="Open Sans"/>
                <a:cs typeface="Open Sans"/>
                <a:sym typeface="Open Sans"/>
              </a:rPr>
              <a:t>ealth </a:t>
            </a:r>
            <a:r>
              <a:rPr lang="en-US" sz="1800" dirty="0">
                <a:solidFill>
                  <a:srgbClr val="000000"/>
                </a:solidFill>
                <a:latin typeface="Open Sans"/>
                <a:ea typeface="Open Sans"/>
                <a:cs typeface="Open Sans"/>
                <a:sym typeface="Open Sans"/>
              </a:rPr>
              <a:t>D</a:t>
            </a:r>
            <a:r>
              <a:rPr lang="en-US" sz="1800" b="0" i="0" dirty="0">
                <a:solidFill>
                  <a:srgbClr val="000000"/>
                </a:solidFill>
                <a:latin typeface="Open Sans"/>
                <a:ea typeface="Open Sans"/>
                <a:cs typeface="Open Sans"/>
                <a:sym typeface="Open Sans"/>
              </a:rPr>
              <a:t>irective in some states</a:t>
            </a:r>
            <a:endParaRPr dirty="0"/>
          </a:p>
          <a:p>
            <a:pPr marL="457200" lvl="0" indent="-228600" algn="l" rtl="0">
              <a:lnSpc>
                <a:spcPct val="120000"/>
              </a:lnSpc>
              <a:spcBef>
                <a:spcPts val="0"/>
              </a:spcBef>
              <a:spcAft>
                <a:spcPts val="0"/>
              </a:spcAft>
              <a:buSzPct val="72072"/>
              <a:buNone/>
            </a:pPr>
            <a:endParaRPr sz="1800" b="0" i="0" dirty="0">
              <a:solidFill>
                <a:srgbClr val="000000"/>
              </a:solidFill>
              <a:latin typeface="Open Sans"/>
              <a:ea typeface="Open Sans"/>
              <a:cs typeface="Open Sans"/>
              <a:sym typeface="Open Sans"/>
            </a:endParaRPr>
          </a:p>
          <a:p>
            <a:pPr marL="457200" lvl="0" indent="-304800" algn="l" rtl="0">
              <a:lnSpc>
                <a:spcPct val="120000"/>
              </a:lnSpc>
              <a:spcBef>
                <a:spcPts val="0"/>
              </a:spcBef>
              <a:spcAft>
                <a:spcPts val="0"/>
              </a:spcAft>
              <a:buSzPct val="72072"/>
              <a:buChar char="●"/>
            </a:pPr>
            <a:r>
              <a:rPr lang="en-US" sz="1800" dirty="0">
                <a:solidFill>
                  <a:srgbClr val="000000"/>
                </a:solidFill>
                <a:latin typeface="Open Sans"/>
                <a:ea typeface="Open Sans"/>
                <a:cs typeface="Open Sans"/>
                <a:sym typeface="Open Sans"/>
              </a:rPr>
              <a:t>No </a:t>
            </a:r>
            <a:r>
              <a:rPr lang="en-US" sz="1800" b="0" i="0" dirty="0">
                <a:solidFill>
                  <a:srgbClr val="000000"/>
                </a:solidFill>
                <a:latin typeface="Open Sans"/>
                <a:ea typeface="Open Sans"/>
                <a:cs typeface="Open Sans"/>
                <a:sym typeface="Open Sans"/>
              </a:rPr>
              <a:t>longer is in effect after the person has died</a:t>
            </a:r>
            <a:endParaRPr sz="1800" dirty="0"/>
          </a:p>
          <a:p>
            <a:pPr marL="457200" lvl="0" indent="-228600" algn="l" rtl="0">
              <a:lnSpc>
                <a:spcPct val="115000"/>
              </a:lnSpc>
              <a:spcBef>
                <a:spcPts val="0"/>
              </a:spcBef>
              <a:spcAft>
                <a:spcPts val="0"/>
              </a:spcAft>
              <a:buSzPct val="92664"/>
              <a:buNone/>
            </a:pPr>
            <a:endParaRPr sz="1400" dirty="0"/>
          </a:p>
        </p:txBody>
      </p:sp>
      <p:sp>
        <p:nvSpPr>
          <p:cNvPr id="219" name="Google Shape;219;p18"/>
          <p:cNvSpPr txBox="1">
            <a:spLocks noGrp="1"/>
          </p:cNvSpPr>
          <p:nvPr>
            <p:ph type="title"/>
          </p:nvPr>
        </p:nvSpPr>
        <p:spPr>
          <a:xfrm>
            <a:off x="1046284" y="279600"/>
            <a:ext cx="2567556" cy="99417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solidFill>
                  <a:srgbClr val="6D5D42"/>
                </a:solidFill>
              </a:rPr>
              <a:t>Living Will</a:t>
            </a:r>
            <a:endParaRPr dirty="0"/>
          </a:p>
        </p:txBody>
      </p:sp>
      <p:sp>
        <p:nvSpPr>
          <p:cNvPr id="220" name="Google Shape;220;p18"/>
          <p:cNvSpPr txBox="1"/>
          <p:nvPr/>
        </p:nvSpPr>
        <p:spPr>
          <a:xfrm>
            <a:off x="4991449" y="279600"/>
            <a:ext cx="3743412" cy="994172"/>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AEEF"/>
              </a:buClr>
              <a:buSzPts val="4400"/>
              <a:buFont typeface="Avenir"/>
              <a:buNone/>
            </a:pPr>
            <a:r>
              <a:rPr lang="en-US" sz="2800" b="1" i="0" u="none" strike="noStrike" cap="none" dirty="0">
                <a:solidFill>
                  <a:srgbClr val="6D5D42"/>
                </a:solidFill>
                <a:latin typeface="Livvic"/>
                <a:ea typeface="Livvic"/>
                <a:cs typeface="Livvic"/>
                <a:sym typeface="Livvic"/>
              </a:rPr>
              <a:t>A Simple Will or Last Will and Testament</a:t>
            </a:r>
            <a:endParaRPr dirty="0"/>
          </a:p>
        </p:txBody>
      </p:sp>
      <p:sp>
        <p:nvSpPr>
          <p:cNvPr id="221" name="Google Shape;221;p18"/>
          <p:cNvSpPr txBox="1"/>
          <p:nvPr/>
        </p:nvSpPr>
        <p:spPr>
          <a:xfrm>
            <a:off x="4926784" y="1281601"/>
            <a:ext cx="3872742" cy="2974776"/>
          </a:xfrm>
          <a:prstGeom prst="rect">
            <a:avLst/>
          </a:prstGeom>
          <a:noFill/>
          <a:ln>
            <a:noFill/>
          </a:ln>
        </p:spPr>
        <p:txBody>
          <a:bodyPr spcFirstLastPara="1" wrap="square" lIns="91425" tIns="45700" rIns="91425" bIns="45700" anchor="t" anchorCtr="0">
            <a:normAutofit/>
          </a:bodyPr>
          <a:lstStyle/>
          <a:p>
            <a:pPr marL="342900" marR="0" lvl="0" indent="-257175" algn="l" rtl="0">
              <a:lnSpc>
                <a:spcPct val="110000"/>
              </a:lnSpc>
              <a:spcBef>
                <a:spcPts val="750"/>
              </a:spcBef>
              <a:spcAft>
                <a:spcPts val="0"/>
              </a:spcAft>
              <a:buClr>
                <a:schemeClr val="dk1"/>
              </a:buClr>
              <a:buSzPts val="1800"/>
              <a:buFont typeface="Catamaran Light"/>
              <a:buChar char="•"/>
            </a:pPr>
            <a:r>
              <a:rPr lang="en-US" sz="1800" b="0" i="0" u="none" strike="noStrike" cap="none" dirty="0">
                <a:solidFill>
                  <a:srgbClr val="000000"/>
                </a:solidFill>
                <a:latin typeface="Open Sans"/>
                <a:ea typeface="Open Sans"/>
                <a:cs typeface="Open Sans"/>
                <a:sym typeface="Open Sans"/>
              </a:rPr>
              <a:t>Is a legal document that designates how property, assets, and dependent responsibilities are distributed after death.</a:t>
            </a:r>
            <a:endParaRPr dirty="0"/>
          </a:p>
          <a:p>
            <a:pPr marL="342900" marR="0" lvl="0" indent="-142875" algn="l" rtl="0">
              <a:lnSpc>
                <a:spcPct val="110000"/>
              </a:lnSpc>
              <a:spcBef>
                <a:spcPts val="750"/>
              </a:spcBef>
              <a:spcAft>
                <a:spcPts val="0"/>
              </a:spcAft>
              <a:buClr>
                <a:schemeClr val="dk1"/>
              </a:buClr>
              <a:buSzPts val="1800"/>
              <a:buFont typeface="Catamaran Light"/>
              <a:buNone/>
            </a:pPr>
            <a:endParaRPr sz="1800" b="0" i="0" u="none" strike="noStrike" cap="none" dirty="0">
              <a:solidFill>
                <a:srgbClr val="000000"/>
              </a:solidFill>
              <a:latin typeface="Open Sans"/>
              <a:ea typeface="Open Sans"/>
              <a:cs typeface="Open Sans"/>
              <a:sym typeface="Open Sans"/>
            </a:endParaRPr>
          </a:p>
          <a:p>
            <a:pPr marL="342900" marR="0" lvl="0" indent="-257175" algn="l" rtl="0">
              <a:lnSpc>
                <a:spcPct val="110000"/>
              </a:lnSpc>
              <a:spcBef>
                <a:spcPts val="750"/>
              </a:spcBef>
              <a:spcAft>
                <a:spcPts val="0"/>
              </a:spcAft>
              <a:buClr>
                <a:schemeClr val="dk1"/>
              </a:buClr>
              <a:buSzPts val="1800"/>
              <a:buFont typeface="Catamaran Light"/>
              <a:buChar char="•"/>
            </a:pPr>
            <a:r>
              <a:rPr lang="en-US" sz="1800" b="0" i="0" u="none" strike="noStrike" cap="none" dirty="0">
                <a:solidFill>
                  <a:srgbClr val="000000"/>
                </a:solidFill>
                <a:latin typeface="Open Sans"/>
                <a:ea typeface="Open Sans"/>
                <a:cs typeface="Open Sans"/>
                <a:sym typeface="Open Sans"/>
              </a:rPr>
              <a:t>Does not take effect until a person has died</a:t>
            </a:r>
            <a:endParaRPr dirty="0"/>
          </a:p>
          <a:p>
            <a:pPr marL="342900" marR="0" lvl="0" indent="-142875" algn="l" rtl="0">
              <a:lnSpc>
                <a:spcPct val="90000"/>
              </a:lnSpc>
              <a:spcBef>
                <a:spcPts val="750"/>
              </a:spcBef>
              <a:spcAft>
                <a:spcPts val="0"/>
              </a:spcAft>
              <a:buClr>
                <a:schemeClr val="dk1"/>
              </a:buClr>
              <a:buSzPts val="1800"/>
              <a:buFont typeface="Catamaran Light"/>
              <a:buNone/>
            </a:pPr>
            <a:endParaRPr sz="2400" b="0" i="0" u="none" strike="noStrike" cap="none" dirty="0">
              <a:solidFill>
                <a:schemeClr val="dk1"/>
              </a:solidFill>
              <a:latin typeface="Catamaran Light"/>
              <a:ea typeface="Catamaran Light"/>
              <a:cs typeface="Catamaran Light"/>
              <a:sym typeface="Catamaran Light"/>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23"/>
          <p:cNvSpPr txBox="1">
            <a:spLocks noGrp="1"/>
          </p:cNvSpPr>
          <p:nvPr>
            <p:ph type="body" idx="2"/>
          </p:nvPr>
        </p:nvSpPr>
        <p:spPr>
          <a:xfrm>
            <a:off x="604838" y="792163"/>
            <a:ext cx="2247900" cy="1584325"/>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200"/>
              <a:buNone/>
            </a:pPr>
            <a:r>
              <a:rPr lang="en-US" sz="1600" dirty="0">
                <a:solidFill>
                  <a:schemeClr val="lt1"/>
                </a:solidFill>
              </a:rPr>
              <a:t>Is usually done by a married or committed couple</a:t>
            </a:r>
            <a:endParaRPr sz="1600" dirty="0">
              <a:solidFill>
                <a:schemeClr val="lt1"/>
              </a:solidFill>
            </a:endParaRPr>
          </a:p>
        </p:txBody>
      </p:sp>
      <p:sp>
        <p:nvSpPr>
          <p:cNvPr id="288" name="Google Shape;288;p23"/>
          <p:cNvSpPr txBox="1">
            <a:spLocks noGrp="1"/>
          </p:cNvSpPr>
          <p:nvPr>
            <p:ph type="ctrTitle" idx="4294967295"/>
          </p:nvPr>
        </p:nvSpPr>
        <p:spPr>
          <a:xfrm>
            <a:off x="7540652" y="1376193"/>
            <a:ext cx="1463675" cy="20034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2800"/>
              <a:buFont typeface="Livvic"/>
              <a:buNone/>
            </a:pPr>
            <a:r>
              <a:rPr lang="en-US" sz="2800" b="1" i="0" u="none" strike="noStrike" cap="none" dirty="0">
                <a:solidFill>
                  <a:schemeClr val="dk1"/>
                </a:solidFill>
                <a:latin typeface="Livvic"/>
                <a:ea typeface="Livvic"/>
                <a:cs typeface="Livvic"/>
                <a:sym typeface="Livvic"/>
              </a:rPr>
              <a:t>TYPES OF WILLS</a:t>
            </a:r>
            <a:endParaRPr sz="2800" b="1" i="0" u="none" strike="noStrike" cap="none" dirty="0">
              <a:solidFill>
                <a:schemeClr val="dk1"/>
              </a:solidFill>
              <a:latin typeface="Livvic"/>
              <a:ea typeface="Livvic"/>
              <a:cs typeface="Livvic"/>
              <a:sym typeface="Livvic"/>
            </a:endParaRPr>
          </a:p>
        </p:txBody>
      </p:sp>
      <p:sp>
        <p:nvSpPr>
          <p:cNvPr id="289" name="Google Shape;289;p23"/>
          <p:cNvSpPr txBox="1"/>
          <p:nvPr/>
        </p:nvSpPr>
        <p:spPr>
          <a:xfrm>
            <a:off x="631884" y="1134110"/>
            <a:ext cx="2480700" cy="537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600" b="0" i="0" u="none" strike="noStrike" cap="none" dirty="0">
                <a:solidFill>
                  <a:srgbClr val="000000"/>
                </a:solidFill>
                <a:latin typeface="Catamaran Light"/>
                <a:ea typeface="Catamaran Light"/>
                <a:cs typeface="Catamaran Light"/>
                <a:sym typeface="Catamaran Light"/>
              </a:rPr>
              <a:t>Is handwritten and signed by the testator but are not witnessed (not valid in all states)</a:t>
            </a:r>
            <a:endParaRPr dirty="0"/>
          </a:p>
        </p:txBody>
      </p:sp>
      <p:sp>
        <p:nvSpPr>
          <p:cNvPr id="290" name="Google Shape;290;p23"/>
          <p:cNvSpPr txBox="1"/>
          <p:nvPr/>
        </p:nvSpPr>
        <p:spPr>
          <a:xfrm>
            <a:off x="631875" y="565294"/>
            <a:ext cx="2871300" cy="6447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None/>
            </a:pPr>
            <a:r>
              <a:rPr lang="en-US" sz="2000" b="1" i="0" u="none" strike="noStrike" cap="none" dirty="0">
                <a:solidFill>
                  <a:schemeClr val="dk1"/>
                </a:solidFill>
                <a:latin typeface="Livvic"/>
                <a:ea typeface="Livvic"/>
                <a:cs typeface="Livvic"/>
                <a:sym typeface="Livvic"/>
              </a:rPr>
              <a:t>HOLOGRAPHIC WILL</a:t>
            </a:r>
            <a:endParaRPr dirty="0"/>
          </a:p>
        </p:txBody>
      </p:sp>
      <p:sp>
        <p:nvSpPr>
          <p:cNvPr id="291" name="Google Shape;291;p23"/>
          <p:cNvSpPr txBox="1"/>
          <p:nvPr/>
        </p:nvSpPr>
        <p:spPr>
          <a:xfrm>
            <a:off x="4213664" y="1134110"/>
            <a:ext cx="2586000" cy="74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600" b="0" i="0" u="none" strike="noStrike" cap="none" dirty="0">
                <a:solidFill>
                  <a:schemeClr val="lt1"/>
                </a:solidFill>
                <a:latin typeface="Catamaran Light"/>
                <a:ea typeface="Catamaran Light"/>
                <a:cs typeface="Catamaran Light"/>
                <a:sym typeface="Catamaran Light"/>
              </a:rPr>
              <a:t>Is usually done by a married or committed couple</a:t>
            </a:r>
            <a:endParaRPr dirty="0"/>
          </a:p>
        </p:txBody>
      </p:sp>
      <p:sp>
        <p:nvSpPr>
          <p:cNvPr id="292" name="Google Shape;292;p23"/>
          <p:cNvSpPr txBox="1"/>
          <p:nvPr/>
        </p:nvSpPr>
        <p:spPr>
          <a:xfrm>
            <a:off x="4213664" y="565294"/>
            <a:ext cx="2697900" cy="6447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None/>
            </a:pPr>
            <a:r>
              <a:rPr lang="en-US" sz="2000" b="1" i="0" u="none" strike="noStrike" cap="none" dirty="0">
                <a:solidFill>
                  <a:schemeClr val="lt1"/>
                </a:solidFill>
                <a:latin typeface="Livvic"/>
                <a:ea typeface="Livvic"/>
                <a:cs typeface="Livvic"/>
                <a:sym typeface="Livvic"/>
              </a:rPr>
              <a:t>MUTUAL WILL</a:t>
            </a:r>
            <a:endParaRPr sz="2000" b="1" i="0" u="none" strike="noStrike" cap="none" dirty="0">
              <a:solidFill>
                <a:schemeClr val="lt1"/>
              </a:solidFill>
              <a:latin typeface="Livvic"/>
              <a:ea typeface="Livvic"/>
              <a:cs typeface="Livvic"/>
              <a:sym typeface="Livvic"/>
            </a:endParaRPr>
          </a:p>
        </p:txBody>
      </p:sp>
      <p:sp>
        <p:nvSpPr>
          <p:cNvPr id="293" name="Google Shape;293;p23"/>
          <p:cNvSpPr txBox="1"/>
          <p:nvPr/>
        </p:nvSpPr>
        <p:spPr>
          <a:xfrm>
            <a:off x="631884" y="3613863"/>
            <a:ext cx="2480700" cy="94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600" b="0" i="0" u="none" strike="noStrike" cap="none" dirty="0">
                <a:solidFill>
                  <a:schemeClr val="lt1"/>
                </a:solidFill>
                <a:latin typeface="Catamaran Light"/>
                <a:ea typeface="Catamaran Light"/>
                <a:cs typeface="Catamaran Light"/>
                <a:sym typeface="Catamaran Light"/>
              </a:rPr>
              <a:t>Is prepared and signed in the presence of witnesses; most recognized by the court</a:t>
            </a:r>
            <a:endParaRPr dirty="0"/>
          </a:p>
        </p:txBody>
      </p:sp>
      <p:sp>
        <p:nvSpPr>
          <p:cNvPr id="294" name="Google Shape;294;p23"/>
          <p:cNvSpPr txBox="1"/>
          <p:nvPr/>
        </p:nvSpPr>
        <p:spPr>
          <a:xfrm>
            <a:off x="631875" y="2989257"/>
            <a:ext cx="2871300" cy="677463"/>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None/>
            </a:pPr>
            <a:r>
              <a:rPr lang="en-US" sz="2000" b="1" i="0" u="none" strike="noStrike" cap="none" dirty="0">
                <a:solidFill>
                  <a:schemeClr val="lt1"/>
                </a:solidFill>
                <a:latin typeface="Livvic"/>
                <a:ea typeface="Livvic"/>
                <a:cs typeface="Livvic"/>
                <a:sym typeface="Livvic"/>
              </a:rPr>
              <a:t>TESTAMENTARY WILL</a:t>
            </a:r>
            <a:endParaRPr dirty="0"/>
          </a:p>
        </p:txBody>
      </p:sp>
      <p:sp>
        <p:nvSpPr>
          <p:cNvPr id="295" name="Google Shape;295;p23"/>
          <p:cNvSpPr txBox="1"/>
          <p:nvPr/>
        </p:nvSpPr>
        <p:spPr>
          <a:xfrm>
            <a:off x="4186534" y="3005639"/>
            <a:ext cx="2725030" cy="6447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None/>
            </a:pPr>
            <a:r>
              <a:rPr lang="en-US" sz="2000" b="1" i="0" u="none" strike="noStrike" cap="none" dirty="0">
                <a:solidFill>
                  <a:srgbClr val="434343"/>
                </a:solidFill>
                <a:latin typeface="Livvic"/>
                <a:ea typeface="Livvic"/>
                <a:cs typeface="Livvic"/>
                <a:sym typeface="Livvic"/>
              </a:rPr>
              <a:t>SIMPLE OR BASIC TEST</a:t>
            </a:r>
            <a:r>
              <a:rPr lang="en-US" sz="2000" b="1" dirty="0">
                <a:solidFill>
                  <a:srgbClr val="434343"/>
                </a:solidFill>
                <a:latin typeface="Livvic"/>
                <a:ea typeface="Livvic"/>
                <a:cs typeface="Livvic"/>
                <a:sym typeface="Livvic"/>
              </a:rPr>
              <a:t>A</a:t>
            </a:r>
            <a:r>
              <a:rPr lang="en-US" sz="2000" b="1" i="0" u="none" strike="noStrike" cap="none" dirty="0">
                <a:solidFill>
                  <a:srgbClr val="434343"/>
                </a:solidFill>
                <a:latin typeface="Livvic"/>
                <a:ea typeface="Livvic"/>
                <a:cs typeface="Livvic"/>
                <a:sym typeface="Livvic"/>
              </a:rPr>
              <a:t>MENTARY WILL</a:t>
            </a:r>
            <a:endParaRPr dirty="0">
              <a:solidFill>
                <a:srgbClr val="434343"/>
              </a:solidFill>
            </a:endParaRPr>
          </a:p>
        </p:txBody>
      </p:sp>
      <p:sp>
        <p:nvSpPr>
          <p:cNvPr id="296" name="Google Shape;296;p23"/>
          <p:cNvSpPr txBox="1"/>
          <p:nvPr/>
        </p:nvSpPr>
        <p:spPr>
          <a:xfrm>
            <a:off x="4213664" y="3601831"/>
            <a:ext cx="2586000" cy="74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600" b="0" i="0" u="none" strike="noStrike" cap="none" dirty="0">
                <a:solidFill>
                  <a:srgbClr val="000000"/>
                </a:solidFill>
                <a:latin typeface="Catamaran Light"/>
                <a:ea typeface="Catamaran Light"/>
                <a:cs typeface="Catamaran Light"/>
                <a:sym typeface="Catamaran Light"/>
              </a:rPr>
              <a:t>Lays out what you would like to have happen to your assets after you die; most recognized by the court</a:t>
            </a:r>
            <a:endParaRPr dirty="0"/>
          </a:p>
          <a:p>
            <a:pPr marL="0" marR="0" lvl="0" indent="0" algn="l" rtl="0">
              <a:lnSpc>
                <a:spcPct val="100000"/>
              </a:lnSpc>
              <a:spcBef>
                <a:spcPts val="0"/>
              </a:spcBef>
              <a:spcAft>
                <a:spcPts val="0"/>
              </a:spcAft>
              <a:buNone/>
            </a:pPr>
            <a:endParaRPr sz="1400" b="0" i="0" u="none" strike="noStrike" cap="none" dirty="0">
              <a:solidFill>
                <a:srgbClr val="000000"/>
              </a:solidFill>
              <a:latin typeface="Catamaran Light"/>
              <a:ea typeface="Catamaran Light"/>
              <a:cs typeface="Catamaran Light"/>
              <a:sym typeface="Catamaran Light"/>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4" name="Google Shape;394;p37"/>
          <p:cNvPicPr preferRelativeResize="0"/>
          <p:nvPr/>
        </p:nvPicPr>
        <p:blipFill rotWithShape="1">
          <a:blip r:embed="rId3">
            <a:alphaModFix/>
          </a:blip>
          <a:srcRect l="4949" t="10069" r="6746" b="16599"/>
          <a:stretch/>
        </p:blipFill>
        <p:spPr>
          <a:xfrm>
            <a:off x="146552" y="3453063"/>
            <a:ext cx="3347419" cy="1690437"/>
          </a:xfrm>
          <a:prstGeom prst="rect">
            <a:avLst/>
          </a:prstGeom>
          <a:noFill/>
          <a:ln>
            <a:noFill/>
          </a:ln>
        </p:spPr>
      </p:pic>
      <p:sp>
        <p:nvSpPr>
          <p:cNvPr id="395" name="Google Shape;395;p37"/>
          <p:cNvSpPr txBox="1">
            <a:spLocks noGrp="1"/>
          </p:cNvSpPr>
          <p:nvPr>
            <p:ph type="ctrTitle"/>
          </p:nvPr>
        </p:nvSpPr>
        <p:spPr>
          <a:xfrm>
            <a:off x="146552" y="222908"/>
            <a:ext cx="6889447" cy="596767"/>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dirty="0">
                <a:solidFill>
                  <a:schemeClr val="lt1"/>
                </a:solidFill>
              </a:rPr>
              <a:t>Cost of a Will</a:t>
            </a:r>
            <a:endParaRPr dirty="0">
              <a:solidFill>
                <a:schemeClr val="lt1"/>
              </a:solidFill>
            </a:endParaRPr>
          </a:p>
        </p:txBody>
      </p:sp>
      <p:sp>
        <p:nvSpPr>
          <p:cNvPr id="396" name="Google Shape;396;p37"/>
          <p:cNvSpPr txBox="1"/>
          <p:nvPr/>
        </p:nvSpPr>
        <p:spPr>
          <a:xfrm>
            <a:off x="3815850" y="1320690"/>
            <a:ext cx="5181598" cy="409342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chemeClr val="dk2"/>
                </a:solidFill>
                <a:latin typeface="Arial"/>
                <a:ea typeface="Arial"/>
                <a:cs typeface="Arial"/>
                <a:sym typeface="Arial"/>
              </a:rPr>
              <a:t>Simple may be as low as </a:t>
            </a:r>
            <a:r>
              <a:rPr lang="en-US" sz="2000" b="1" i="0" u="none" strike="noStrike" cap="none" dirty="0">
                <a:solidFill>
                  <a:schemeClr val="dk2"/>
                </a:solidFill>
                <a:latin typeface="Arial"/>
                <a:ea typeface="Arial"/>
                <a:cs typeface="Arial"/>
                <a:sym typeface="Arial"/>
              </a:rPr>
              <a:t>$500 - $600 </a:t>
            </a:r>
            <a:r>
              <a:rPr lang="en-US" sz="2000" b="0" i="0" u="none" strike="noStrike" cap="none" dirty="0">
                <a:solidFill>
                  <a:schemeClr val="dk2"/>
                </a:solidFill>
                <a:latin typeface="Arial"/>
                <a:ea typeface="Arial"/>
                <a:cs typeface="Arial"/>
                <a:sym typeface="Arial"/>
              </a:rPr>
              <a:t>per person.</a:t>
            </a:r>
            <a:endParaRPr dirty="0"/>
          </a:p>
          <a:p>
            <a:pPr marL="285750" marR="0" lvl="0" indent="-158750" algn="l" rtl="0">
              <a:lnSpc>
                <a:spcPct val="100000"/>
              </a:lnSpc>
              <a:spcBef>
                <a:spcPts val="0"/>
              </a:spcBef>
              <a:spcAft>
                <a:spcPts val="0"/>
              </a:spcAft>
              <a:buClr>
                <a:srgbClr val="000000"/>
              </a:buClr>
              <a:buSzPts val="2000"/>
              <a:buFont typeface="Arial"/>
              <a:buNone/>
            </a:pPr>
            <a:endParaRPr sz="2000" b="0" i="0" u="none" strike="noStrike" cap="none" dirty="0">
              <a:solidFill>
                <a:schemeClr val="dk2"/>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chemeClr val="dk2"/>
                </a:solidFill>
                <a:latin typeface="Arial"/>
                <a:ea typeface="Arial"/>
                <a:cs typeface="Arial"/>
                <a:sym typeface="Arial"/>
              </a:rPr>
              <a:t>Nationwide average is </a:t>
            </a:r>
            <a:r>
              <a:rPr lang="en-US" sz="2000" b="1" i="0" u="none" strike="noStrike" cap="none" dirty="0">
                <a:solidFill>
                  <a:schemeClr val="dk2"/>
                </a:solidFill>
                <a:latin typeface="Arial"/>
                <a:ea typeface="Arial"/>
                <a:cs typeface="Arial"/>
                <a:sym typeface="Arial"/>
              </a:rPr>
              <a:t>$900 - $1,500 </a:t>
            </a:r>
            <a:r>
              <a:rPr lang="en-US" sz="2000" b="0" i="0" u="none" strike="noStrike" cap="none" dirty="0">
                <a:solidFill>
                  <a:schemeClr val="dk2"/>
                </a:solidFill>
                <a:latin typeface="Arial"/>
                <a:ea typeface="Arial"/>
                <a:cs typeface="Arial"/>
                <a:sym typeface="Arial"/>
              </a:rPr>
              <a:t>for an individual will created by an attorney or firm.</a:t>
            </a:r>
            <a:endParaRPr dirty="0"/>
          </a:p>
          <a:p>
            <a:pPr marL="285750" marR="0" lvl="0" indent="-158750" algn="l" rtl="0">
              <a:lnSpc>
                <a:spcPct val="100000"/>
              </a:lnSpc>
              <a:spcBef>
                <a:spcPts val="0"/>
              </a:spcBef>
              <a:spcAft>
                <a:spcPts val="0"/>
              </a:spcAft>
              <a:buClr>
                <a:srgbClr val="000000"/>
              </a:buClr>
              <a:buSzPts val="2000"/>
              <a:buFont typeface="Arial"/>
              <a:buNone/>
            </a:pPr>
            <a:endParaRPr sz="2000" b="0" i="0" u="none" strike="noStrike" cap="none" dirty="0">
              <a:solidFill>
                <a:schemeClr val="dk2"/>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chemeClr val="dk2"/>
                </a:solidFill>
                <a:latin typeface="Arial"/>
                <a:ea typeface="Arial"/>
                <a:cs typeface="Arial"/>
                <a:sym typeface="Arial"/>
              </a:rPr>
              <a:t>Lawyers sometimes charge a flat fee to write a will and other estate planning documents, </a:t>
            </a:r>
            <a:r>
              <a:rPr lang="en-US" sz="2000" b="1" i="0" u="none" strike="noStrike" cap="none" dirty="0">
                <a:solidFill>
                  <a:schemeClr val="dk2"/>
                </a:solidFill>
                <a:latin typeface="Arial"/>
                <a:ea typeface="Arial"/>
                <a:cs typeface="Arial"/>
                <a:sym typeface="Arial"/>
              </a:rPr>
              <a:t>ranging from $300 to a more common $1,000</a:t>
            </a:r>
            <a:endParaRPr dirty="0"/>
          </a:p>
          <a:p>
            <a:pPr marL="285750" marR="0" lvl="0" indent="-158750" algn="l" rtl="0">
              <a:lnSpc>
                <a:spcPct val="100000"/>
              </a:lnSpc>
              <a:spcBef>
                <a:spcPts val="0"/>
              </a:spcBef>
              <a:spcAft>
                <a:spcPts val="0"/>
              </a:spcAft>
              <a:buClr>
                <a:srgbClr val="000000"/>
              </a:buClr>
              <a:buSzPts val="2000"/>
              <a:buFont typeface="Arial"/>
              <a:buNone/>
            </a:pPr>
            <a:endParaRPr sz="2000" b="0" i="0" u="none" strike="noStrike" cap="none" dirty="0">
              <a:solidFill>
                <a:schemeClr val="dk2"/>
              </a:solidFill>
              <a:latin typeface="Arial"/>
              <a:ea typeface="Arial"/>
              <a:cs typeface="Arial"/>
              <a:sym typeface="Arial"/>
            </a:endParaRPr>
          </a:p>
          <a:p>
            <a:pPr marL="0" marR="0" lvl="0" indent="0" algn="l" rtl="0">
              <a:lnSpc>
                <a:spcPct val="100000"/>
              </a:lnSpc>
              <a:spcBef>
                <a:spcPts val="0"/>
              </a:spcBef>
              <a:spcAft>
                <a:spcPts val="0"/>
              </a:spcAft>
              <a:buNone/>
            </a:pPr>
            <a:endParaRPr sz="2000" b="0" i="0" u="none" strike="noStrike" cap="none" dirty="0">
              <a:solidFill>
                <a:schemeClr val="dk2"/>
              </a:solidFill>
              <a:latin typeface="Arial"/>
              <a:ea typeface="Arial"/>
              <a:cs typeface="Arial"/>
              <a:sym typeface="Arial"/>
            </a:endParaRPr>
          </a:p>
        </p:txBody>
      </p:sp>
      <p:sp>
        <p:nvSpPr>
          <p:cNvPr id="397" name="Google Shape;397;p37"/>
          <p:cNvSpPr txBox="1"/>
          <p:nvPr/>
        </p:nvSpPr>
        <p:spPr>
          <a:xfrm>
            <a:off x="146552" y="951982"/>
            <a:ext cx="3347419" cy="2554545"/>
          </a:xfrm>
          <a:prstGeom prst="rect">
            <a:avLst/>
          </a:prstGeom>
          <a:gradFill>
            <a:gsLst>
              <a:gs pos="0">
                <a:srgbClr val="DFCDB3"/>
              </a:gs>
              <a:gs pos="35000">
                <a:srgbClr val="E8DCCA"/>
              </a:gs>
              <a:gs pos="100000">
                <a:srgbClr val="F5F2EB"/>
              </a:gs>
            </a:gsLst>
            <a:lin ang="16200000" scaled="0"/>
          </a:gradFill>
          <a:ln w="9525" cap="flat" cmpd="sng">
            <a:solidFill>
              <a:srgbClr val="8F7A5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dirty="0">
                <a:solidFill>
                  <a:schemeClr val="dk1"/>
                </a:solidFill>
                <a:latin typeface="Arial"/>
                <a:ea typeface="Arial"/>
                <a:cs typeface="Arial"/>
                <a:sym typeface="Arial"/>
              </a:rPr>
              <a:t>Factors that influence cost:</a:t>
            </a:r>
            <a:endParaRPr dirty="0"/>
          </a:p>
          <a:p>
            <a:pPr marL="0" marR="0" lvl="0" indent="0" algn="l" rtl="0">
              <a:lnSpc>
                <a:spcPct val="100000"/>
              </a:lnSpc>
              <a:spcBef>
                <a:spcPts val="0"/>
              </a:spcBef>
              <a:spcAft>
                <a:spcPts val="0"/>
              </a:spcAft>
              <a:buNone/>
            </a:pPr>
            <a:endParaRPr sz="2000" b="0" i="0" u="none" strike="noStrike" cap="none" dirty="0">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chemeClr val="dk1"/>
                </a:solidFill>
                <a:latin typeface="Arial"/>
                <a:ea typeface="Arial"/>
                <a:cs typeface="Arial"/>
                <a:sym typeface="Arial"/>
              </a:rPr>
              <a:t>State</a:t>
            </a:r>
            <a:endParaRPr dirty="0"/>
          </a:p>
          <a:p>
            <a:pPr marL="285750" marR="0" lvl="0" indent="-15875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chemeClr val="dk1"/>
                </a:solidFill>
                <a:latin typeface="Arial"/>
                <a:ea typeface="Arial"/>
                <a:cs typeface="Arial"/>
                <a:sym typeface="Arial"/>
              </a:rPr>
              <a:t>Flat fee vs. time</a:t>
            </a:r>
            <a:endParaRPr dirty="0"/>
          </a:p>
          <a:p>
            <a:pPr marL="285750" marR="0" lvl="0" indent="-15875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chemeClr val="dk1"/>
                </a:solidFill>
                <a:latin typeface="Arial"/>
                <a:ea typeface="Arial"/>
                <a:cs typeface="Arial"/>
                <a:sym typeface="Arial"/>
              </a:rPr>
              <a:t>Complexity of the situation</a:t>
            </a:r>
            <a:endParaRPr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32"/>
          <p:cNvSpPr txBox="1">
            <a:spLocks noGrp="1"/>
          </p:cNvSpPr>
          <p:nvPr>
            <p:ph type="ctrTitle"/>
          </p:nvPr>
        </p:nvSpPr>
        <p:spPr>
          <a:xfrm>
            <a:off x="146552" y="222908"/>
            <a:ext cx="6889447" cy="596767"/>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dirty="0">
                <a:solidFill>
                  <a:schemeClr val="lt1"/>
                </a:solidFill>
              </a:rPr>
              <a:t>Transferring Title by Deed</a:t>
            </a:r>
            <a:endParaRPr dirty="0">
              <a:solidFill>
                <a:schemeClr val="lt1"/>
              </a:solidFill>
            </a:endParaRPr>
          </a:p>
        </p:txBody>
      </p:sp>
      <p:sp>
        <p:nvSpPr>
          <p:cNvPr id="361" name="Google Shape;361;p32"/>
          <p:cNvSpPr txBox="1">
            <a:spLocks noGrp="1"/>
          </p:cNvSpPr>
          <p:nvPr>
            <p:ph type="body" idx="1"/>
          </p:nvPr>
        </p:nvSpPr>
        <p:spPr>
          <a:xfrm>
            <a:off x="446814" y="1178135"/>
            <a:ext cx="5793333" cy="3846251"/>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Clr>
                <a:schemeClr val="dk2"/>
              </a:buClr>
              <a:buSzPts val="1200"/>
              <a:buFont typeface="Arial"/>
              <a:buChar char="•"/>
            </a:pPr>
            <a:r>
              <a:rPr lang="en-US" sz="2000" b="1" dirty="0">
                <a:solidFill>
                  <a:schemeClr val="dk2"/>
                </a:solidFill>
              </a:rPr>
              <a:t>Real Property can be conveyed by deed rather than by will.</a:t>
            </a:r>
            <a:endParaRPr dirty="0"/>
          </a:p>
          <a:p>
            <a:pPr marL="171450" lvl="0" indent="-95250" algn="l" rtl="0">
              <a:lnSpc>
                <a:spcPct val="100000"/>
              </a:lnSpc>
              <a:spcBef>
                <a:spcPts val="0"/>
              </a:spcBef>
              <a:spcAft>
                <a:spcPts val="0"/>
              </a:spcAft>
              <a:buClr>
                <a:schemeClr val="dk2"/>
              </a:buClr>
              <a:buSzPts val="1200"/>
              <a:buFont typeface="Arial"/>
              <a:buNone/>
            </a:pPr>
            <a:endParaRPr sz="2000" b="1" dirty="0">
              <a:solidFill>
                <a:schemeClr val="dk2"/>
              </a:solidFill>
            </a:endParaRPr>
          </a:p>
          <a:p>
            <a:pPr marL="171450" lvl="0" indent="-171450" algn="l" rtl="0">
              <a:lnSpc>
                <a:spcPct val="100000"/>
              </a:lnSpc>
              <a:spcBef>
                <a:spcPts val="0"/>
              </a:spcBef>
              <a:spcAft>
                <a:spcPts val="0"/>
              </a:spcAft>
              <a:buClr>
                <a:schemeClr val="dk2"/>
              </a:buClr>
              <a:buSzPts val="1200"/>
              <a:buFont typeface="Arial"/>
              <a:buChar char="•"/>
            </a:pPr>
            <a:r>
              <a:rPr lang="en-US" sz="2000" b="1" dirty="0">
                <a:solidFill>
                  <a:schemeClr val="dk2"/>
                </a:solidFill>
              </a:rPr>
              <a:t>A recorded deed takes precedence over a will disposing the same property.</a:t>
            </a:r>
            <a:endParaRPr dirty="0"/>
          </a:p>
          <a:p>
            <a:pPr marL="171450" lvl="0" indent="-95250" algn="l" rtl="0">
              <a:lnSpc>
                <a:spcPct val="100000"/>
              </a:lnSpc>
              <a:spcBef>
                <a:spcPts val="0"/>
              </a:spcBef>
              <a:spcAft>
                <a:spcPts val="0"/>
              </a:spcAft>
              <a:buClr>
                <a:schemeClr val="dk2"/>
              </a:buClr>
              <a:buSzPts val="1200"/>
              <a:buFont typeface="Arial"/>
              <a:buNone/>
            </a:pPr>
            <a:endParaRPr sz="2000" b="1" dirty="0">
              <a:solidFill>
                <a:schemeClr val="dk2"/>
              </a:solidFill>
            </a:endParaRPr>
          </a:p>
          <a:p>
            <a:pPr marL="171450" lvl="0" indent="-171450" algn="l" rtl="0">
              <a:lnSpc>
                <a:spcPct val="100000"/>
              </a:lnSpc>
              <a:spcBef>
                <a:spcPts val="0"/>
              </a:spcBef>
              <a:spcAft>
                <a:spcPts val="0"/>
              </a:spcAft>
              <a:buClr>
                <a:schemeClr val="dk2"/>
              </a:buClr>
              <a:buSzPts val="1200"/>
              <a:buFont typeface="Arial"/>
              <a:buChar char="•"/>
            </a:pPr>
            <a:r>
              <a:rPr lang="en-US" sz="2000" b="1" dirty="0">
                <a:solidFill>
                  <a:schemeClr val="dk2"/>
                </a:solidFill>
              </a:rPr>
              <a:t>Deeds should be prepared by a licensed attorney.</a:t>
            </a:r>
            <a:endParaRPr dirty="0"/>
          </a:p>
          <a:p>
            <a:pPr marL="171450" lvl="0" indent="-95250" algn="l" rtl="0">
              <a:lnSpc>
                <a:spcPct val="100000"/>
              </a:lnSpc>
              <a:spcBef>
                <a:spcPts val="0"/>
              </a:spcBef>
              <a:spcAft>
                <a:spcPts val="0"/>
              </a:spcAft>
              <a:buClr>
                <a:schemeClr val="dk2"/>
              </a:buClr>
              <a:buSzPts val="1200"/>
              <a:buFont typeface="Arial"/>
              <a:buNone/>
            </a:pPr>
            <a:endParaRPr sz="2000" b="1" dirty="0">
              <a:solidFill>
                <a:schemeClr val="dk2"/>
              </a:solidFill>
            </a:endParaRPr>
          </a:p>
          <a:p>
            <a:pPr marL="171450" lvl="0" indent="-171450" algn="l" rtl="0">
              <a:lnSpc>
                <a:spcPct val="100000"/>
              </a:lnSpc>
              <a:spcBef>
                <a:spcPts val="0"/>
              </a:spcBef>
              <a:spcAft>
                <a:spcPts val="0"/>
              </a:spcAft>
              <a:buClr>
                <a:schemeClr val="dk2"/>
              </a:buClr>
              <a:buSzPts val="1200"/>
              <a:buFont typeface="Arial"/>
              <a:buChar char="•"/>
            </a:pPr>
            <a:r>
              <a:rPr lang="en-US" sz="2000" b="1" dirty="0">
                <a:solidFill>
                  <a:schemeClr val="dk2"/>
                </a:solidFill>
              </a:rPr>
              <a:t>Options for transferring include:</a:t>
            </a:r>
            <a:endParaRPr dirty="0"/>
          </a:p>
          <a:p>
            <a:pPr marL="628650" lvl="1" indent="-171450" algn="l" rtl="0">
              <a:lnSpc>
                <a:spcPct val="100000"/>
              </a:lnSpc>
              <a:spcBef>
                <a:spcPts val="0"/>
              </a:spcBef>
              <a:spcAft>
                <a:spcPts val="0"/>
              </a:spcAft>
              <a:buClr>
                <a:schemeClr val="dk2"/>
              </a:buClr>
              <a:buSzPts val="1200"/>
              <a:buFont typeface="Arial"/>
              <a:buChar char="•"/>
            </a:pPr>
            <a:r>
              <a:rPr lang="en-US" sz="1600" dirty="0">
                <a:solidFill>
                  <a:schemeClr val="dk2"/>
                </a:solidFill>
              </a:rPr>
              <a:t>Conveying real property before death</a:t>
            </a:r>
            <a:endParaRPr dirty="0"/>
          </a:p>
          <a:p>
            <a:pPr marL="628650" lvl="1" indent="-171450" algn="l" rtl="0">
              <a:lnSpc>
                <a:spcPct val="100000"/>
              </a:lnSpc>
              <a:spcBef>
                <a:spcPts val="0"/>
              </a:spcBef>
              <a:spcAft>
                <a:spcPts val="0"/>
              </a:spcAft>
              <a:buClr>
                <a:schemeClr val="dk2"/>
              </a:buClr>
              <a:buSzPts val="1200"/>
              <a:buFont typeface="Arial"/>
              <a:buChar char="•"/>
            </a:pPr>
            <a:r>
              <a:rPr lang="en-US" sz="1600" dirty="0">
                <a:solidFill>
                  <a:schemeClr val="dk2"/>
                </a:solidFill>
              </a:rPr>
              <a:t>Reserving or granting a life estate</a:t>
            </a:r>
            <a:endParaRPr dirty="0"/>
          </a:p>
          <a:p>
            <a:pPr marL="628650" lvl="1" indent="-171450" algn="l" rtl="0">
              <a:lnSpc>
                <a:spcPct val="100000"/>
              </a:lnSpc>
              <a:spcBef>
                <a:spcPts val="0"/>
              </a:spcBef>
              <a:spcAft>
                <a:spcPts val="0"/>
              </a:spcAft>
              <a:buClr>
                <a:schemeClr val="dk2"/>
              </a:buClr>
              <a:buSzPts val="1200"/>
              <a:buFont typeface="Arial"/>
              <a:buChar char="•"/>
            </a:pPr>
            <a:r>
              <a:rPr lang="en-US" sz="1600" dirty="0">
                <a:solidFill>
                  <a:schemeClr val="dk2"/>
                </a:solidFill>
              </a:rPr>
              <a:t>Conveying title by a transfer on death deed (in some states)</a:t>
            </a:r>
            <a:endParaRPr dirty="0"/>
          </a:p>
          <a:p>
            <a:pPr marL="628650" lvl="1" indent="-95250" algn="l" rtl="0">
              <a:lnSpc>
                <a:spcPct val="100000"/>
              </a:lnSpc>
              <a:spcBef>
                <a:spcPts val="1600"/>
              </a:spcBef>
              <a:spcAft>
                <a:spcPts val="0"/>
              </a:spcAft>
              <a:buClr>
                <a:schemeClr val="dk2"/>
              </a:buClr>
              <a:buSzPts val="1200"/>
              <a:buFont typeface="Arial"/>
              <a:buNone/>
            </a:pPr>
            <a:endParaRPr sz="1800" dirty="0">
              <a:solidFill>
                <a:schemeClr val="dk2"/>
              </a:solidFill>
            </a:endParaRPr>
          </a:p>
          <a:p>
            <a:pPr marL="171450" lvl="0" indent="-95250" algn="l" rtl="0">
              <a:lnSpc>
                <a:spcPct val="100000"/>
              </a:lnSpc>
              <a:spcBef>
                <a:spcPts val="0"/>
              </a:spcBef>
              <a:spcAft>
                <a:spcPts val="0"/>
              </a:spcAft>
              <a:buClr>
                <a:schemeClr val="dk2"/>
              </a:buClr>
              <a:buSzPts val="1200"/>
              <a:buFont typeface="Arial"/>
              <a:buNone/>
            </a:pPr>
            <a:endParaRPr sz="1600" dirty="0">
              <a:solidFill>
                <a:schemeClr val="dk2"/>
              </a:solidFill>
            </a:endParaRPr>
          </a:p>
          <a:p>
            <a:pPr marL="171450" lvl="0" indent="-95250" algn="l" rtl="0">
              <a:lnSpc>
                <a:spcPct val="115000"/>
              </a:lnSpc>
              <a:spcBef>
                <a:spcPts val="0"/>
              </a:spcBef>
              <a:spcAft>
                <a:spcPts val="1600"/>
              </a:spcAft>
              <a:buSzPts val="1200"/>
              <a:buFont typeface="Arial"/>
              <a:buNone/>
            </a:pPr>
            <a:endParaRPr dirty="0">
              <a:solidFill>
                <a:schemeClr val="dk2"/>
              </a:solidFill>
            </a:endParaRPr>
          </a:p>
        </p:txBody>
      </p:sp>
      <p:pic>
        <p:nvPicPr>
          <p:cNvPr id="362" name="Google Shape;362;p32" descr="A picture containing person, person, standing, suit&#10;&#10;Description automatically generated"/>
          <p:cNvPicPr preferRelativeResize="0"/>
          <p:nvPr/>
        </p:nvPicPr>
        <p:blipFill rotWithShape="1">
          <a:blip r:embed="rId3">
            <a:alphaModFix/>
          </a:blip>
          <a:srcRect/>
          <a:stretch/>
        </p:blipFill>
        <p:spPr>
          <a:xfrm>
            <a:off x="6095768" y="1834381"/>
            <a:ext cx="2903853" cy="1707281"/>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014211-5D84-4BDF-BCCC-7EB1888893B4}"/>
              </a:ext>
            </a:extLst>
          </p:cNvPr>
          <p:cNvSpPr>
            <a:spLocks noGrp="1"/>
          </p:cNvSpPr>
          <p:nvPr>
            <p:ph type="title"/>
          </p:nvPr>
        </p:nvSpPr>
        <p:spPr/>
        <p:txBody>
          <a:bodyPr/>
          <a:lstStyle/>
          <a:p>
            <a:r>
              <a:rPr lang="en-US" dirty="0"/>
              <a:t>Topics to Explore</a:t>
            </a:r>
          </a:p>
        </p:txBody>
      </p:sp>
      <p:graphicFrame>
        <p:nvGraphicFramePr>
          <p:cNvPr id="2" name="Google Shape;117;p47">
            <a:extLst>
              <a:ext uri="{FF2B5EF4-FFF2-40B4-BE49-F238E27FC236}">
                <a16:creationId xmlns:a16="http://schemas.microsoft.com/office/drawing/2014/main" id="{3765339E-41B7-9E35-2EB8-E7AF5C2614F7}"/>
              </a:ext>
            </a:extLst>
          </p:cNvPr>
          <p:cNvGraphicFramePr/>
          <p:nvPr>
            <p:extLst>
              <p:ext uri="{D42A27DB-BD31-4B8C-83A1-F6EECF244321}">
                <p14:modId xmlns:p14="http://schemas.microsoft.com/office/powerpoint/2010/main" val="4210849288"/>
              </p:ext>
            </p:extLst>
          </p:nvPr>
        </p:nvGraphicFramePr>
        <p:xfrm>
          <a:off x="420085" y="1297540"/>
          <a:ext cx="5632750" cy="3701314"/>
        </p:xfrm>
        <a:graphic>
          <a:graphicData uri="http://schemas.openxmlformats.org/drawingml/2006/table">
            <a:tbl>
              <a:tblPr firstRow="1" firstCol="1" lastRow="1" lastCol="1">
                <a:noFill/>
              </a:tblPr>
              <a:tblGrid>
                <a:gridCol w="933950">
                  <a:extLst>
                    <a:ext uri="{9D8B030D-6E8A-4147-A177-3AD203B41FA5}">
                      <a16:colId xmlns:a16="http://schemas.microsoft.com/office/drawing/2014/main" val="20000"/>
                    </a:ext>
                  </a:extLst>
                </a:gridCol>
                <a:gridCol w="4698800">
                  <a:extLst>
                    <a:ext uri="{9D8B030D-6E8A-4147-A177-3AD203B41FA5}">
                      <a16:colId xmlns:a16="http://schemas.microsoft.com/office/drawing/2014/main" val="20001"/>
                    </a:ext>
                  </a:extLst>
                </a:gridCol>
              </a:tblGrid>
              <a:tr h="256520">
                <a:tc rowSpan="6">
                  <a:txBody>
                    <a:bodyPr/>
                    <a:lstStyle/>
                    <a:p>
                      <a:pPr marL="0" marR="0" lvl="0" indent="0" algn="ctr" rtl="0">
                        <a:lnSpc>
                          <a:spcPct val="100000"/>
                        </a:lnSpc>
                        <a:spcBef>
                          <a:spcPts val="0"/>
                        </a:spcBef>
                        <a:spcAft>
                          <a:spcPts val="0"/>
                        </a:spcAft>
                        <a:buNone/>
                      </a:pPr>
                      <a:r>
                        <a:rPr lang="en-US" sz="1100" b="1" u="none" strike="noStrike" cap="none">
                          <a:solidFill>
                            <a:srgbClr val="4B3612"/>
                          </a:solidFill>
                          <a:latin typeface="Calibri"/>
                          <a:ea typeface="Calibri"/>
                          <a:cs typeface="Calibri"/>
                          <a:sym typeface="Calibri"/>
                        </a:rPr>
                        <a:t>OVERVIEW</a:t>
                      </a:r>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US" sz="1000" b="1" u="none" strike="noStrike" cap="none" dirty="0">
                          <a:solidFill>
                            <a:srgbClr val="4B3612"/>
                          </a:solidFill>
                        </a:rPr>
                        <a:t>Heirs’ property definition</a:t>
                      </a:r>
                      <a:endParaRPr sz="900" b="1" u="none" strike="noStrike" cap="none" dirty="0">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256520">
                <a:tc vMerge="1">
                  <a:txBody>
                    <a:bodyPr/>
                    <a:lstStyle/>
                    <a:p>
                      <a:endParaRPr lang="en-US"/>
                    </a:p>
                  </a:txBody>
                  <a:tcPr/>
                </a:tc>
                <a:tc>
                  <a:txBody>
                    <a:bodyPr/>
                    <a:lstStyle/>
                    <a:p>
                      <a:pPr marL="0" marR="0" lvl="0" indent="0" algn="l" rtl="0">
                        <a:lnSpc>
                          <a:spcPct val="100000"/>
                        </a:lnSpc>
                        <a:spcBef>
                          <a:spcPts val="0"/>
                        </a:spcBef>
                        <a:spcAft>
                          <a:spcPts val="0"/>
                        </a:spcAft>
                        <a:buNone/>
                      </a:pPr>
                      <a:r>
                        <a:rPr lang="en-US" sz="1000" b="1" u="none" strike="noStrike" cap="none" dirty="0">
                          <a:solidFill>
                            <a:srgbClr val="4B3612"/>
                          </a:solidFill>
                        </a:rPr>
                        <a:t>How heirs’ property is identified</a:t>
                      </a:r>
                      <a:endParaRPr sz="900" b="1" u="none" strike="noStrike" cap="none" dirty="0">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74234">
                <a:tc vMerge="1">
                  <a:txBody>
                    <a:bodyPr/>
                    <a:lstStyle/>
                    <a:p>
                      <a:endParaRPr lang="en-US"/>
                    </a:p>
                  </a:txBody>
                  <a:tcPr/>
                </a:tc>
                <a:tc>
                  <a:txBody>
                    <a:bodyPr/>
                    <a:lstStyle/>
                    <a:p>
                      <a:pPr marL="0" marR="0" lvl="0" indent="0" algn="l" rtl="0">
                        <a:lnSpc>
                          <a:spcPct val="100000"/>
                        </a:lnSpc>
                        <a:spcBef>
                          <a:spcPts val="0"/>
                        </a:spcBef>
                        <a:spcAft>
                          <a:spcPts val="0"/>
                        </a:spcAft>
                        <a:buNone/>
                      </a:pPr>
                      <a:r>
                        <a:rPr lang="en-US" sz="1000" b="1" u="none" strike="noStrike" cap="none" dirty="0">
                          <a:solidFill>
                            <a:srgbClr val="4B3612"/>
                          </a:solidFill>
                        </a:rPr>
                        <a:t>Factors associated with the prevalence of heirs’ property</a:t>
                      </a:r>
                      <a:endParaRPr sz="900" b="1" u="none" strike="noStrike" cap="none" dirty="0">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56520">
                <a:tc vMerge="1">
                  <a:txBody>
                    <a:bodyPr/>
                    <a:lstStyle/>
                    <a:p>
                      <a:endParaRPr lang="en-US"/>
                    </a:p>
                  </a:txBody>
                  <a:tcPr/>
                </a:tc>
                <a:tc>
                  <a:txBody>
                    <a:bodyPr/>
                    <a:lstStyle/>
                    <a:p>
                      <a:pPr marL="0" marR="0" lvl="0" indent="0" algn="l" rtl="0">
                        <a:lnSpc>
                          <a:spcPct val="100000"/>
                        </a:lnSpc>
                        <a:spcBef>
                          <a:spcPts val="0"/>
                        </a:spcBef>
                        <a:spcAft>
                          <a:spcPts val="0"/>
                        </a:spcAft>
                        <a:buNone/>
                      </a:pPr>
                      <a:r>
                        <a:rPr lang="en-US" sz="1000" b="1" u="none" strike="noStrike" cap="none" dirty="0">
                          <a:solidFill>
                            <a:srgbClr val="4B3612"/>
                          </a:solidFill>
                        </a:rPr>
                        <a:t>Impacts of heirs’ property</a:t>
                      </a:r>
                      <a:endParaRPr sz="900" b="1" u="none" strike="noStrike" cap="none" dirty="0">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345606">
                <a:tc vMerge="1">
                  <a:txBody>
                    <a:bodyPr/>
                    <a:lstStyle/>
                    <a:p>
                      <a:endParaRPr lang="en-US"/>
                    </a:p>
                  </a:txBody>
                  <a:tcPr/>
                </a:tc>
                <a:tc>
                  <a:txBody>
                    <a:bodyPr/>
                    <a:lstStyle/>
                    <a:p>
                      <a:pPr marL="0" marR="0" lvl="0" indent="0" algn="l" rtl="0">
                        <a:lnSpc>
                          <a:spcPct val="100000"/>
                        </a:lnSpc>
                        <a:spcBef>
                          <a:spcPts val="0"/>
                        </a:spcBef>
                        <a:spcAft>
                          <a:spcPts val="0"/>
                        </a:spcAft>
                        <a:buNone/>
                      </a:pPr>
                      <a:r>
                        <a:rPr lang="en-US" sz="1000" b="1" u="none" strike="noStrike" cap="none" dirty="0">
                          <a:solidFill>
                            <a:srgbClr val="4B3612"/>
                          </a:solidFill>
                        </a:rPr>
                        <a:t>Relationship between tax sales, partition sales, and land loss</a:t>
                      </a:r>
                      <a:endParaRPr sz="900" b="1" u="none" strike="noStrike" cap="none" dirty="0">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300232">
                <a:tc vMerge="1">
                  <a:txBody>
                    <a:bodyPr/>
                    <a:lstStyle/>
                    <a:p>
                      <a:endParaRPr lang="en-US"/>
                    </a:p>
                  </a:txBody>
                  <a:tcPr/>
                </a:tc>
                <a:tc>
                  <a:txBody>
                    <a:bodyPr/>
                    <a:lstStyle/>
                    <a:p>
                      <a:pPr marL="0" marR="0" lvl="0" indent="0" algn="l" rtl="0">
                        <a:lnSpc>
                          <a:spcPct val="100000"/>
                        </a:lnSpc>
                        <a:spcBef>
                          <a:spcPts val="0"/>
                        </a:spcBef>
                        <a:spcAft>
                          <a:spcPts val="0"/>
                        </a:spcAft>
                        <a:buNone/>
                      </a:pPr>
                      <a:r>
                        <a:rPr lang="en-US" sz="1000" b="1" u="none" strike="noStrike" cap="none" dirty="0">
                          <a:solidFill>
                            <a:srgbClr val="4B3612"/>
                          </a:solidFill>
                        </a:rPr>
                        <a:t>Laws, policies, and programs relevant to heirs’ property</a:t>
                      </a:r>
                      <a:endParaRPr sz="900" b="1" u="none" strike="noStrike" cap="none" dirty="0">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394567">
                <a:tc rowSpan="2">
                  <a:txBody>
                    <a:bodyPr/>
                    <a:lstStyle/>
                    <a:p>
                      <a:pPr marL="0" marR="0" lvl="0" indent="0" algn="l" rtl="0">
                        <a:lnSpc>
                          <a:spcPct val="100000"/>
                        </a:lnSpc>
                        <a:spcBef>
                          <a:spcPts val="0"/>
                        </a:spcBef>
                        <a:spcAft>
                          <a:spcPts val="0"/>
                        </a:spcAft>
                        <a:buNone/>
                      </a:pPr>
                      <a:r>
                        <a:rPr lang="en-US" sz="900" b="1" i="0" u="none" strike="noStrike" cap="none" dirty="0">
                          <a:solidFill>
                            <a:srgbClr val="4B3612"/>
                          </a:solidFill>
                          <a:latin typeface="Arial"/>
                          <a:ea typeface="Arial"/>
                          <a:cs typeface="Arial"/>
                          <a:sym typeface="Arial"/>
                        </a:rPr>
                        <a:t>PREVENTION</a:t>
                      </a:r>
                      <a:endParaRPr sz="1000" b="1" i="0" u="none" strike="noStrike" cap="none" dirty="0">
                        <a:solidFill>
                          <a:srgbClr val="4B3612"/>
                        </a:solidFill>
                        <a:latin typeface="Arial"/>
                        <a:ea typeface="Arial"/>
                        <a:cs typeface="Arial"/>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4">
                        <a:lumMod val="20000"/>
                        <a:lumOff val="80000"/>
                      </a:schemeClr>
                    </a:solidFill>
                  </a:tcPr>
                </a:tc>
                <a:tc>
                  <a:txBody>
                    <a:bodyPr/>
                    <a:lstStyle/>
                    <a:p>
                      <a:pPr marL="0" marR="0" lvl="0" indent="0" algn="l" rtl="0">
                        <a:lnSpc>
                          <a:spcPct val="100000"/>
                        </a:lnSpc>
                        <a:spcBef>
                          <a:spcPts val="0"/>
                        </a:spcBef>
                        <a:spcAft>
                          <a:spcPts val="0"/>
                        </a:spcAft>
                        <a:buClr>
                          <a:srgbClr val="000000"/>
                        </a:buClr>
                        <a:buFont typeface="Arial"/>
                        <a:buNone/>
                      </a:pPr>
                      <a:r>
                        <a:rPr lang="en-US" sz="1000" b="1" i="0" u="none" strike="noStrike" cap="none" dirty="0">
                          <a:solidFill>
                            <a:srgbClr val="4B3612"/>
                          </a:solidFill>
                          <a:latin typeface="Arial"/>
                          <a:ea typeface="Arial"/>
                          <a:cs typeface="Arial"/>
                          <a:sym typeface="Arial"/>
                        </a:rPr>
                        <a:t>Basics of estate and succession planning</a:t>
                      </a:r>
                      <a:endParaRPr sz="1000" b="1" i="0" u="none" strike="noStrike" cap="none" dirty="0">
                        <a:solidFill>
                          <a:srgbClr val="4B3612"/>
                        </a:solidFill>
                        <a:latin typeface="Arial"/>
                        <a:cs typeface="Arial"/>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6"/>
                  </a:ext>
                </a:extLst>
              </a:tr>
              <a:tr h="334361">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Font typeface="Arial"/>
                        <a:buNone/>
                      </a:pPr>
                      <a:r>
                        <a:rPr lang="en-US" sz="1000" b="1" i="0" u="none" strike="noStrike" cap="none" dirty="0">
                          <a:solidFill>
                            <a:srgbClr val="4B3612"/>
                          </a:solidFill>
                          <a:latin typeface="Arial"/>
                          <a:ea typeface="Arial"/>
                          <a:cs typeface="Arial"/>
                          <a:sym typeface="Arial"/>
                        </a:rPr>
                        <a:t>Steps to prevent heirs’ property when establishing a will</a:t>
                      </a:r>
                      <a:endParaRPr sz="1000" b="1" i="0" u="none" strike="noStrike" cap="none" dirty="0">
                        <a:solidFill>
                          <a:srgbClr val="4B3612"/>
                        </a:solidFill>
                        <a:latin typeface="Arial"/>
                        <a:cs typeface="Arial"/>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7"/>
                  </a:ext>
                </a:extLst>
              </a:tr>
              <a:tr h="326391">
                <a:tc rowSpan="4">
                  <a:txBody>
                    <a:bodyPr/>
                    <a:lstStyle/>
                    <a:p>
                      <a:pPr marL="0" lvl="0" indent="0" algn="l" rtl="0">
                        <a:spcBef>
                          <a:spcPts val="0"/>
                        </a:spcBef>
                        <a:spcAft>
                          <a:spcPts val="0"/>
                        </a:spcAft>
                        <a:buNone/>
                      </a:pPr>
                      <a:r>
                        <a:rPr lang="en-US" sz="1100" b="1" dirty="0">
                          <a:solidFill>
                            <a:srgbClr val="4B3612"/>
                          </a:solidFill>
                          <a:latin typeface="Calibri"/>
                          <a:ea typeface="Calibri"/>
                          <a:cs typeface="Calibri"/>
                          <a:sym typeface="Calibri"/>
                        </a:rPr>
                        <a:t>RESOLUTION</a:t>
                      </a:r>
                      <a:endParaRPr dirty="0"/>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None/>
                      </a:pPr>
                      <a:r>
                        <a:rPr lang="en-US" sz="1000" b="1" dirty="0">
                          <a:solidFill>
                            <a:srgbClr val="4B3612"/>
                          </a:solidFill>
                        </a:rPr>
                        <a:t>Review some of the challenges of owning heirs’ property</a:t>
                      </a:r>
                      <a:endParaRPr sz="1000" b="1" dirty="0">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8"/>
                  </a:ext>
                </a:extLst>
              </a:tr>
              <a:tr h="335212">
                <a:tc vMerge="1">
                  <a:txBody>
                    <a:bodyPr/>
                    <a:lstStyle/>
                    <a:p>
                      <a:endParaRPr lang="en-US"/>
                    </a:p>
                  </a:txBody>
                  <a:tcPr/>
                </a:tc>
                <a:tc>
                  <a:txBody>
                    <a:bodyPr/>
                    <a:lstStyle/>
                    <a:p>
                      <a:pPr marL="0" marR="0" lvl="0" indent="0" algn="l" rtl="0">
                        <a:lnSpc>
                          <a:spcPct val="100000"/>
                        </a:lnSpc>
                        <a:spcBef>
                          <a:spcPts val="0"/>
                        </a:spcBef>
                        <a:spcAft>
                          <a:spcPts val="0"/>
                        </a:spcAft>
                        <a:buNone/>
                      </a:pPr>
                      <a:r>
                        <a:rPr lang="en-US" sz="1000" b="1" dirty="0">
                          <a:solidFill>
                            <a:srgbClr val="4B3612"/>
                          </a:solidFill>
                        </a:rPr>
                        <a:t>Importance of working with other family members </a:t>
                      </a:r>
                      <a:endParaRPr sz="1000" b="1" dirty="0">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9"/>
                  </a:ext>
                </a:extLst>
              </a:tr>
              <a:tr h="256520">
                <a:tc vMerge="1">
                  <a:txBody>
                    <a:bodyPr/>
                    <a:lstStyle/>
                    <a:p>
                      <a:endParaRPr lang="en-US"/>
                    </a:p>
                  </a:txBody>
                  <a:tcPr/>
                </a:tc>
                <a:tc>
                  <a:txBody>
                    <a:bodyPr/>
                    <a:lstStyle/>
                    <a:p>
                      <a:pPr marL="0" marR="0" lvl="0" indent="0" algn="l" rtl="0">
                        <a:lnSpc>
                          <a:spcPct val="100000"/>
                        </a:lnSpc>
                        <a:spcBef>
                          <a:spcPts val="0"/>
                        </a:spcBef>
                        <a:spcAft>
                          <a:spcPts val="0"/>
                        </a:spcAft>
                        <a:buNone/>
                      </a:pPr>
                      <a:r>
                        <a:rPr lang="en-US" sz="1000" b="1" dirty="0">
                          <a:solidFill>
                            <a:srgbClr val="4B3612"/>
                          </a:solidFill>
                        </a:rPr>
                        <a:t>Steps to take to understand who legally owns the property</a:t>
                      </a:r>
                      <a:endParaRPr sz="1000" b="1" dirty="0">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10"/>
                  </a:ext>
                </a:extLst>
              </a:tr>
              <a:tr h="364631">
                <a:tc vMerge="1">
                  <a:txBody>
                    <a:bodyPr/>
                    <a:lstStyle/>
                    <a:p>
                      <a:endParaRPr lang="en-US"/>
                    </a:p>
                  </a:txBody>
                  <a:tcPr/>
                </a:tc>
                <a:tc>
                  <a:txBody>
                    <a:bodyPr/>
                    <a:lstStyle/>
                    <a:p>
                      <a:pPr marL="0" marR="0" lvl="0" indent="0" algn="l" rtl="0">
                        <a:lnSpc>
                          <a:spcPct val="100000"/>
                        </a:lnSpc>
                        <a:spcBef>
                          <a:spcPts val="0"/>
                        </a:spcBef>
                        <a:spcAft>
                          <a:spcPts val="0"/>
                        </a:spcAft>
                        <a:buNone/>
                      </a:pPr>
                      <a:r>
                        <a:rPr lang="en-US" sz="1000" b="1" dirty="0">
                          <a:solidFill>
                            <a:srgbClr val="4B3612"/>
                          </a:solidFill>
                        </a:rPr>
                        <a:t>Legal structures that can hold land owned by heirs’ property owners</a:t>
                      </a:r>
                      <a:endParaRPr sz="1000" b="1" dirty="0">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148101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5"/>
        <p:cNvGrpSpPr/>
        <p:nvPr/>
      </p:nvGrpSpPr>
      <p:grpSpPr>
        <a:xfrm>
          <a:off x="0" y="0"/>
          <a:ext cx="0" cy="0"/>
          <a:chOff x="0" y="0"/>
          <a:chExt cx="0" cy="0"/>
        </a:xfrm>
      </p:grpSpPr>
      <p:sp>
        <p:nvSpPr>
          <p:cNvPr id="426" name="Google Shape;426;p40"/>
          <p:cNvSpPr txBox="1">
            <a:spLocks noGrp="1"/>
          </p:cNvSpPr>
          <p:nvPr>
            <p:ph type="ctrTitle"/>
          </p:nvPr>
        </p:nvSpPr>
        <p:spPr>
          <a:xfrm>
            <a:off x="146552" y="222908"/>
            <a:ext cx="6889447" cy="596767"/>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dirty="0">
                <a:solidFill>
                  <a:schemeClr val="lt1"/>
                </a:solidFill>
              </a:rPr>
              <a:t>Choosing an Attorney</a:t>
            </a:r>
            <a:endParaRPr dirty="0">
              <a:solidFill>
                <a:schemeClr val="lt1"/>
              </a:solidFill>
            </a:endParaRPr>
          </a:p>
        </p:txBody>
      </p:sp>
      <p:sp>
        <p:nvSpPr>
          <p:cNvPr id="427" name="Google Shape;427;p40"/>
          <p:cNvSpPr txBox="1"/>
          <p:nvPr/>
        </p:nvSpPr>
        <p:spPr>
          <a:xfrm>
            <a:off x="146552" y="1223389"/>
            <a:ext cx="5453349" cy="40626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dirty="0">
                <a:solidFill>
                  <a:schemeClr val="dk2"/>
                </a:solidFill>
                <a:latin typeface="Catamaran Light"/>
                <a:ea typeface="Catamaran Light"/>
                <a:cs typeface="Catamaran Light"/>
                <a:sym typeface="Catamaran Light"/>
              </a:rPr>
              <a:t>Like buying other products and services, you are looking for a “good fit”</a:t>
            </a:r>
            <a:endParaRPr dirty="0"/>
          </a:p>
          <a:p>
            <a:pPr marL="285750" marR="0" lvl="3" indent="-285750" algn="l" rtl="0">
              <a:lnSpc>
                <a:spcPct val="200000"/>
              </a:lnSpc>
              <a:spcBef>
                <a:spcPts val="0"/>
              </a:spcBef>
              <a:spcAft>
                <a:spcPts val="0"/>
              </a:spcAft>
              <a:buClr>
                <a:srgbClr val="000000"/>
              </a:buClr>
              <a:buSzPts val="2000"/>
              <a:buFont typeface="Arial"/>
              <a:buChar char="•"/>
            </a:pPr>
            <a:r>
              <a:rPr lang="en-US" sz="2000" b="0" i="0" u="none" strike="noStrike" cap="none" dirty="0">
                <a:solidFill>
                  <a:schemeClr val="dk2"/>
                </a:solidFill>
                <a:latin typeface="Catamaran Light"/>
                <a:ea typeface="Catamaran Light"/>
                <a:cs typeface="Catamaran Light"/>
                <a:sym typeface="Catamaran Light"/>
              </a:rPr>
              <a:t>Comparison shop</a:t>
            </a:r>
            <a:endParaRPr dirty="0"/>
          </a:p>
          <a:p>
            <a:pPr marL="285750" marR="0" lvl="3" indent="-285750" algn="l" rtl="0">
              <a:lnSpc>
                <a:spcPct val="200000"/>
              </a:lnSpc>
              <a:spcBef>
                <a:spcPts val="0"/>
              </a:spcBef>
              <a:spcAft>
                <a:spcPts val="0"/>
              </a:spcAft>
              <a:buClr>
                <a:srgbClr val="000000"/>
              </a:buClr>
              <a:buSzPts val="2000"/>
              <a:buFont typeface="Arial"/>
              <a:buChar char="•"/>
            </a:pPr>
            <a:r>
              <a:rPr lang="en-US" sz="2000" b="0" i="0" u="none" strike="noStrike" cap="none" dirty="0">
                <a:solidFill>
                  <a:schemeClr val="dk2"/>
                </a:solidFill>
                <a:latin typeface="Catamaran Light"/>
                <a:ea typeface="Catamaran Light"/>
                <a:cs typeface="Catamaran Light"/>
                <a:sym typeface="Catamaran Light"/>
              </a:rPr>
              <a:t>Ask for referrals </a:t>
            </a:r>
            <a:endParaRPr dirty="0"/>
          </a:p>
          <a:p>
            <a:pPr marL="285750" marR="0" lvl="0" indent="-285750" algn="l" rtl="0">
              <a:lnSpc>
                <a:spcPct val="200000"/>
              </a:lnSpc>
              <a:spcBef>
                <a:spcPts val="0"/>
              </a:spcBef>
              <a:spcAft>
                <a:spcPts val="0"/>
              </a:spcAft>
              <a:buClr>
                <a:srgbClr val="000000"/>
              </a:buClr>
              <a:buSzPts val="2000"/>
              <a:buFont typeface="Arial"/>
              <a:buChar char="•"/>
            </a:pPr>
            <a:r>
              <a:rPr lang="en-US" sz="2000" b="0" i="0" u="none" strike="noStrike" cap="none" dirty="0">
                <a:solidFill>
                  <a:schemeClr val="dk2"/>
                </a:solidFill>
                <a:latin typeface="Catamaran Light"/>
                <a:ea typeface="Catamaran Light"/>
                <a:cs typeface="Catamaran Light"/>
                <a:sym typeface="Catamaran Light"/>
              </a:rPr>
              <a:t>Look for experience in estate/succession</a:t>
            </a:r>
            <a:endParaRPr dirty="0"/>
          </a:p>
          <a:p>
            <a:pPr marL="285750" marR="0" lvl="0" indent="-285750" algn="l" rtl="0">
              <a:lnSpc>
                <a:spcPct val="200000"/>
              </a:lnSpc>
              <a:spcBef>
                <a:spcPts val="0"/>
              </a:spcBef>
              <a:spcAft>
                <a:spcPts val="0"/>
              </a:spcAft>
              <a:buClr>
                <a:srgbClr val="000000"/>
              </a:buClr>
              <a:buSzPts val="2000"/>
              <a:buFont typeface="Arial"/>
              <a:buChar char="•"/>
            </a:pPr>
            <a:r>
              <a:rPr lang="en-US" sz="2000" b="0" i="0" u="none" strike="noStrike" cap="none" dirty="0">
                <a:solidFill>
                  <a:schemeClr val="dk2"/>
                </a:solidFill>
                <a:latin typeface="Catamaran Light"/>
                <a:ea typeface="Catamaran Light"/>
                <a:cs typeface="Catamaran Light"/>
                <a:sym typeface="Catamaran Light"/>
              </a:rPr>
              <a:t>Be sure they are licensed in your state</a:t>
            </a:r>
            <a:endParaRPr sz="2000" b="0" i="0" u="none" strike="noStrike" cap="none" dirty="0">
              <a:solidFill>
                <a:schemeClr val="dk2"/>
              </a:solidFill>
              <a:latin typeface="Catamaran Light"/>
              <a:ea typeface="Catamaran Light"/>
              <a:cs typeface="Catamaran Light"/>
              <a:sym typeface="Catamaran Light"/>
            </a:endParaRPr>
          </a:p>
          <a:p>
            <a:pPr marL="285750" marR="0" lvl="1" indent="-158750" algn="l" rtl="0">
              <a:lnSpc>
                <a:spcPct val="100000"/>
              </a:lnSpc>
              <a:spcBef>
                <a:spcPts val="0"/>
              </a:spcBef>
              <a:spcAft>
                <a:spcPts val="0"/>
              </a:spcAft>
              <a:buClr>
                <a:srgbClr val="000000"/>
              </a:buClr>
              <a:buSzPts val="2000"/>
              <a:buFont typeface="Arial"/>
              <a:buNone/>
            </a:pPr>
            <a:endParaRPr sz="2000" b="0" i="0" u="none" strike="noStrike" cap="none" dirty="0">
              <a:solidFill>
                <a:srgbClr val="595959"/>
              </a:solidFill>
              <a:latin typeface="Arial"/>
              <a:ea typeface="Arial"/>
              <a:cs typeface="Arial"/>
              <a:sym typeface="Arial"/>
            </a:endParaRPr>
          </a:p>
          <a:p>
            <a:pPr marL="285750" marR="0" lvl="0" indent="-158750" algn="l" rtl="0">
              <a:lnSpc>
                <a:spcPct val="100000"/>
              </a:lnSpc>
              <a:spcBef>
                <a:spcPts val="0"/>
              </a:spcBef>
              <a:spcAft>
                <a:spcPts val="0"/>
              </a:spcAft>
              <a:buClr>
                <a:srgbClr val="000000"/>
              </a:buClr>
              <a:buSzPts val="2000"/>
              <a:buFont typeface="Arial"/>
              <a:buNone/>
            </a:pPr>
            <a:endParaRPr sz="2000" b="1" i="0" u="none" strike="noStrike" cap="none" dirty="0">
              <a:solidFill>
                <a:schemeClr val="dk2"/>
              </a:solidFill>
              <a:latin typeface="Arial"/>
              <a:ea typeface="Arial"/>
              <a:cs typeface="Arial"/>
              <a:sym typeface="Arial"/>
            </a:endParaRPr>
          </a:p>
          <a:p>
            <a:pPr marL="285750" marR="0" lvl="0" indent="-158750" algn="l" rtl="0">
              <a:lnSpc>
                <a:spcPct val="100000"/>
              </a:lnSpc>
              <a:spcBef>
                <a:spcPts val="0"/>
              </a:spcBef>
              <a:spcAft>
                <a:spcPts val="0"/>
              </a:spcAft>
              <a:buClr>
                <a:srgbClr val="000000"/>
              </a:buClr>
              <a:buSzPts val="2000"/>
              <a:buFont typeface="Arial"/>
              <a:buNone/>
            </a:pPr>
            <a:endParaRPr sz="2000" b="0" i="0" u="none" strike="noStrike" cap="none" dirty="0">
              <a:solidFill>
                <a:schemeClr val="dk2"/>
              </a:solidFill>
              <a:latin typeface="Arial"/>
              <a:ea typeface="Arial"/>
              <a:cs typeface="Arial"/>
              <a:sym typeface="Arial"/>
            </a:endParaRPr>
          </a:p>
        </p:txBody>
      </p:sp>
      <p:pic>
        <p:nvPicPr>
          <p:cNvPr id="428" name="Google Shape;428;p40" descr="A picture containing text, stationary&#10;&#10;Description automatically generated"/>
          <p:cNvPicPr preferRelativeResize="0"/>
          <p:nvPr/>
        </p:nvPicPr>
        <p:blipFill rotWithShape="1">
          <a:blip r:embed="rId3">
            <a:alphaModFix/>
          </a:blip>
          <a:srcRect/>
          <a:stretch/>
        </p:blipFill>
        <p:spPr>
          <a:xfrm>
            <a:off x="5241755" y="1862367"/>
            <a:ext cx="3588488" cy="24003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41"/>
          <p:cNvSpPr txBox="1">
            <a:spLocks noGrp="1"/>
          </p:cNvSpPr>
          <p:nvPr>
            <p:ph type="ctrTitle"/>
          </p:nvPr>
        </p:nvSpPr>
        <p:spPr>
          <a:xfrm>
            <a:off x="185002" y="628564"/>
            <a:ext cx="6292516" cy="4875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800"/>
              <a:buNone/>
            </a:pPr>
            <a:r>
              <a:rPr lang="en-US" sz="3400" dirty="0">
                <a:solidFill>
                  <a:schemeClr val="lt1"/>
                </a:solidFill>
              </a:rPr>
              <a:t>Questions to Ask</a:t>
            </a:r>
            <a:endParaRPr sz="3400" dirty="0">
              <a:solidFill>
                <a:schemeClr val="lt1"/>
              </a:solidFill>
            </a:endParaRPr>
          </a:p>
        </p:txBody>
      </p:sp>
      <p:sp>
        <p:nvSpPr>
          <p:cNvPr id="434" name="Google Shape;434;p41"/>
          <p:cNvSpPr>
            <a:spLocks noGrp="1"/>
          </p:cNvSpPr>
          <p:nvPr>
            <p:ph type="pic" idx="2"/>
          </p:nvPr>
        </p:nvSpPr>
        <p:spPr>
          <a:xfrm>
            <a:off x="7277100" y="431800"/>
            <a:ext cx="1590004" cy="1120775"/>
          </a:xfrm>
          <a:prstGeom prst="rect">
            <a:avLst/>
          </a:prstGeom>
          <a:noFill/>
          <a:ln>
            <a:noFill/>
          </a:ln>
        </p:spPr>
        <p:txBody>
          <a:bodyPr/>
          <a:lstStyle/>
          <a:p>
            <a:endParaRPr lang="en-US"/>
          </a:p>
        </p:txBody>
      </p:sp>
      <p:sp>
        <p:nvSpPr>
          <p:cNvPr id="435" name="Google Shape;435;p41"/>
          <p:cNvSpPr txBox="1"/>
          <p:nvPr/>
        </p:nvSpPr>
        <p:spPr>
          <a:xfrm>
            <a:off x="329339" y="1931207"/>
            <a:ext cx="8198884" cy="295200"/>
          </a:xfrm>
          <a:prstGeom prst="rect">
            <a:avLst/>
          </a:prstGeom>
          <a:noFill/>
          <a:ln>
            <a:noFill/>
          </a:ln>
        </p:spPr>
        <p:txBody>
          <a:bodyPr spcFirstLastPara="1" wrap="square" lIns="91425" tIns="91425" rIns="91425" bIns="91425" anchor="t" anchorCtr="0">
            <a:noAutofit/>
          </a:bodyPr>
          <a:lstStyle/>
          <a:p>
            <a:pPr marL="285750" marR="0" lvl="0" indent="-285750" algn="l" rtl="0">
              <a:lnSpc>
                <a:spcPct val="115000"/>
              </a:lnSpc>
              <a:spcBef>
                <a:spcPts val="0"/>
              </a:spcBef>
              <a:spcAft>
                <a:spcPts val="0"/>
              </a:spcAft>
              <a:buClr>
                <a:schemeClr val="dk1"/>
              </a:buClr>
              <a:buSzPts val="1200"/>
              <a:buFont typeface="Arial"/>
              <a:buChar char="•"/>
            </a:pPr>
            <a:r>
              <a:rPr lang="en-US" sz="2000" b="0" i="0" u="none" strike="noStrike" cap="none" dirty="0">
                <a:solidFill>
                  <a:schemeClr val="dk2"/>
                </a:solidFill>
                <a:latin typeface="Catamaran Light"/>
                <a:ea typeface="Catamaran Light"/>
                <a:cs typeface="Catamaran Light"/>
                <a:sym typeface="Catamaran Light"/>
              </a:rPr>
              <a:t>What percentage of your practice involves estate planning?</a:t>
            </a:r>
            <a:endParaRPr dirty="0"/>
          </a:p>
          <a:p>
            <a:pPr marL="285750" marR="0" lvl="0" indent="-285750" algn="l" rtl="0">
              <a:lnSpc>
                <a:spcPct val="115000"/>
              </a:lnSpc>
              <a:spcBef>
                <a:spcPts val="0"/>
              </a:spcBef>
              <a:spcAft>
                <a:spcPts val="0"/>
              </a:spcAft>
              <a:buClr>
                <a:schemeClr val="dk1"/>
              </a:buClr>
              <a:buSzPts val="1200"/>
              <a:buFont typeface="Arial"/>
              <a:buChar char="•"/>
            </a:pPr>
            <a:r>
              <a:rPr lang="en-US" sz="2000" b="0" i="0" u="none" strike="noStrike" cap="none" dirty="0">
                <a:solidFill>
                  <a:schemeClr val="dk2"/>
                </a:solidFill>
                <a:latin typeface="Catamaran Light"/>
                <a:ea typeface="Catamaran Light"/>
                <a:cs typeface="Catamaran Light"/>
                <a:sym typeface="Catamaran Light"/>
              </a:rPr>
              <a:t>Do you have any conflicts of interests that I should know about before I hire you?</a:t>
            </a:r>
            <a:endParaRPr dirty="0"/>
          </a:p>
          <a:p>
            <a:pPr marL="285750" marR="0" lvl="0" indent="-285750" algn="l" rtl="0">
              <a:lnSpc>
                <a:spcPct val="115000"/>
              </a:lnSpc>
              <a:spcBef>
                <a:spcPts val="0"/>
              </a:spcBef>
              <a:spcAft>
                <a:spcPts val="0"/>
              </a:spcAft>
              <a:buClr>
                <a:schemeClr val="dk1"/>
              </a:buClr>
              <a:buSzPts val="1200"/>
              <a:buFont typeface="Arial"/>
              <a:buChar char="•"/>
            </a:pPr>
            <a:r>
              <a:rPr lang="en-US" sz="2000" b="0" i="0" u="none" strike="noStrike" cap="none" dirty="0">
                <a:solidFill>
                  <a:schemeClr val="dk2"/>
                </a:solidFill>
                <a:latin typeface="Catamaran Light"/>
                <a:ea typeface="Catamaran Light"/>
                <a:cs typeface="Catamaran Light"/>
                <a:sym typeface="Catamaran Light"/>
              </a:rPr>
              <a:t>What documents will be prepared and how long will it take?</a:t>
            </a:r>
            <a:endParaRPr dirty="0"/>
          </a:p>
          <a:p>
            <a:pPr marL="285750" marR="0" lvl="0" indent="-285750" algn="l" rtl="0">
              <a:lnSpc>
                <a:spcPct val="115000"/>
              </a:lnSpc>
              <a:spcBef>
                <a:spcPts val="0"/>
              </a:spcBef>
              <a:spcAft>
                <a:spcPts val="0"/>
              </a:spcAft>
              <a:buClr>
                <a:schemeClr val="dk1"/>
              </a:buClr>
              <a:buSzPts val="1200"/>
              <a:buFont typeface="Arial"/>
              <a:buChar char="•"/>
            </a:pPr>
            <a:r>
              <a:rPr lang="en-US" sz="2000" b="0" i="0" u="none" strike="noStrike" cap="none" dirty="0">
                <a:solidFill>
                  <a:schemeClr val="dk2"/>
                </a:solidFill>
                <a:latin typeface="Catamaran Light"/>
                <a:ea typeface="Catamaran Light"/>
                <a:cs typeface="Catamaran Light"/>
                <a:sym typeface="Catamaran Light"/>
              </a:rPr>
              <a:t>How will you keep me informed of progress?</a:t>
            </a:r>
            <a:endParaRPr dirty="0"/>
          </a:p>
          <a:p>
            <a:pPr marL="285750" marR="0" lvl="0" indent="-285750" algn="l" rtl="0">
              <a:lnSpc>
                <a:spcPct val="115000"/>
              </a:lnSpc>
              <a:spcBef>
                <a:spcPts val="0"/>
              </a:spcBef>
              <a:spcAft>
                <a:spcPts val="0"/>
              </a:spcAft>
              <a:buClr>
                <a:schemeClr val="dk1"/>
              </a:buClr>
              <a:buSzPts val="1200"/>
              <a:buFont typeface="Arial"/>
              <a:buChar char="•"/>
            </a:pPr>
            <a:r>
              <a:rPr lang="en-US" sz="2000" b="0" i="0" u="none" strike="noStrike" cap="none" dirty="0">
                <a:solidFill>
                  <a:schemeClr val="dk2"/>
                </a:solidFill>
                <a:latin typeface="Catamaran Light"/>
                <a:ea typeface="Catamaran Light"/>
                <a:cs typeface="Catamaran Light"/>
                <a:sym typeface="Catamaran Light"/>
              </a:rPr>
              <a:t>What is the ballpark figure of my total bill and what would cause the bill to change?</a:t>
            </a:r>
            <a:endParaRPr dirty="0"/>
          </a:p>
          <a:p>
            <a:pPr marL="0" marR="0" lvl="0" indent="0" algn="l" rtl="0">
              <a:lnSpc>
                <a:spcPct val="115000"/>
              </a:lnSpc>
              <a:spcBef>
                <a:spcPts val="0"/>
              </a:spcBef>
              <a:spcAft>
                <a:spcPts val="1600"/>
              </a:spcAft>
              <a:buClr>
                <a:schemeClr val="dk1"/>
              </a:buClr>
              <a:buSzPts val="1200"/>
              <a:buFont typeface="Catamaran Light"/>
              <a:buNone/>
            </a:pPr>
            <a:endParaRPr sz="1600" b="0" i="0" u="none" strike="noStrike" cap="none" dirty="0">
              <a:solidFill>
                <a:schemeClr val="lt1"/>
              </a:solidFill>
              <a:latin typeface="Catamaran Light"/>
              <a:ea typeface="Catamaran Light"/>
              <a:cs typeface="Catamaran Light"/>
              <a:sym typeface="Catamaran Light"/>
            </a:endParaRPr>
          </a:p>
        </p:txBody>
      </p:sp>
      <p:pic>
        <p:nvPicPr>
          <p:cNvPr id="436" name="Google Shape;436;p41" descr="Text, whiteboard&#10;&#10;Description automatically generated"/>
          <p:cNvPicPr preferRelativeResize="0"/>
          <p:nvPr/>
        </p:nvPicPr>
        <p:blipFill rotWithShape="1">
          <a:blip r:embed="rId3">
            <a:alphaModFix/>
          </a:blip>
          <a:srcRect/>
          <a:stretch/>
        </p:blipFill>
        <p:spPr>
          <a:xfrm>
            <a:off x="6748458" y="77118"/>
            <a:ext cx="2395541" cy="1575068"/>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42"/>
          <p:cNvSpPr txBox="1">
            <a:spLocks noGrp="1"/>
          </p:cNvSpPr>
          <p:nvPr>
            <p:ph type="ctrTitle"/>
          </p:nvPr>
        </p:nvSpPr>
        <p:spPr>
          <a:xfrm>
            <a:off x="0" y="694400"/>
            <a:ext cx="6292516" cy="4875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800"/>
              <a:buNone/>
            </a:pPr>
            <a:r>
              <a:rPr lang="en-US" sz="3400" dirty="0">
                <a:solidFill>
                  <a:schemeClr val="lt1"/>
                </a:solidFill>
              </a:rPr>
              <a:t>Documents to Bring</a:t>
            </a:r>
            <a:endParaRPr sz="3400" dirty="0">
              <a:solidFill>
                <a:schemeClr val="lt1"/>
              </a:solidFill>
            </a:endParaRPr>
          </a:p>
        </p:txBody>
      </p:sp>
      <p:sp>
        <p:nvSpPr>
          <p:cNvPr id="442" name="Google Shape;442;p42"/>
          <p:cNvSpPr>
            <a:spLocks noGrp="1"/>
          </p:cNvSpPr>
          <p:nvPr>
            <p:ph type="pic" idx="2"/>
          </p:nvPr>
        </p:nvSpPr>
        <p:spPr>
          <a:xfrm>
            <a:off x="7277100" y="431800"/>
            <a:ext cx="1590004" cy="1120775"/>
          </a:xfrm>
          <a:prstGeom prst="rect">
            <a:avLst/>
          </a:prstGeom>
          <a:noFill/>
          <a:ln>
            <a:noFill/>
          </a:ln>
        </p:spPr>
        <p:txBody>
          <a:bodyPr/>
          <a:lstStyle/>
          <a:p>
            <a:endParaRPr lang="en-US"/>
          </a:p>
        </p:txBody>
      </p:sp>
      <p:sp>
        <p:nvSpPr>
          <p:cNvPr id="443" name="Google Shape;443;p42"/>
          <p:cNvSpPr txBox="1"/>
          <p:nvPr/>
        </p:nvSpPr>
        <p:spPr>
          <a:xfrm>
            <a:off x="238125" y="1683946"/>
            <a:ext cx="8667749" cy="3352041"/>
          </a:xfrm>
          <a:prstGeom prst="rect">
            <a:avLst/>
          </a:prstGeom>
          <a:noFill/>
          <a:ln>
            <a:noFill/>
          </a:ln>
        </p:spPr>
        <p:txBody>
          <a:bodyPr spcFirstLastPara="1" wrap="square" lIns="91425" tIns="91425" rIns="91425" bIns="91425" anchor="t" anchorCtr="0">
            <a:noAutofit/>
          </a:bodyPr>
          <a:lstStyle/>
          <a:p>
            <a:pPr marL="285750" marR="0" lvl="0" indent="-285750" algn="l" rtl="0">
              <a:lnSpc>
                <a:spcPct val="115000"/>
              </a:lnSpc>
              <a:spcBef>
                <a:spcPts val="0"/>
              </a:spcBef>
              <a:spcAft>
                <a:spcPts val="0"/>
              </a:spcAft>
              <a:buClr>
                <a:schemeClr val="dk1"/>
              </a:buClr>
              <a:buSzPts val="1200"/>
              <a:buFont typeface="Arial"/>
              <a:buChar char="•"/>
            </a:pPr>
            <a:r>
              <a:rPr lang="en-US" sz="1800" b="0" i="0" u="none" strike="noStrike" cap="none" dirty="0">
                <a:solidFill>
                  <a:schemeClr val="dk2"/>
                </a:solidFill>
                <a:latin typeface="Catamaran Light"/>
                <a:ea typeface="Catamaran Light"/>
                <a:cs typeface="Catamaran Light"/>
                <a:sym typeface="Catamaran Light"/>
              </a:rPr>
              <a:t>Written summary of what you plan to achieve with your estate plan</a:t>
            </a:r>
            <a:endParaRPr sz="1200" dirty="0"/>
          </a:p>
          <a:p>
            <a:pPr marL="285750" marR="0" lvl="0" indent="-285750" algn="l" rtl="0">
              <a:lnSpc>
                <a:spcPct val="115000"/>
              </a:lnSpc>
              <a:spcBef>
                <a:spcPts val="0"/>
              </a:spcBef>
              <a:spcAft>
                <a:spcPts val="0"/>
              </a:spcAft>
              <a:buClr>
                <a:schemeClr val="dk1"/>
              </a:buClr>
              <a:buSzPts val="1200"/>
              <a:buFont typeface="Arial"/>
              <a:buChar char="•"/>
            </a:pPr>
            <a:r>
              <a:rPr lang="en-US" sz="1800" b="0" i="0" u="none" strike="noStrike" cap="none" dirty="0">
                <a:solidFill>
                  <a:schemeClr val="dk2"/>
                </a:solidFill>
                <a:latin typeface="Catamaran Light"/>
                <a:ea typeface="Catamaran Light"/>
                <a:cs typeface="Catamaran Light"/>
                <a:sym typeface="Catamaran Light"/>
              </a:rPr>
              <a:t>Documents with the full names and addresses for you, your spouse, children, and anyone else you plan to include in your will</a:t>
            </a:r>
            <a:endParaRPr sz="1200" dirty="0"/>
          </a:p>
          <a:p>
            <a:pPr marL="285750" marR="0" lvl="0" indent="-285750" algn="l" rtl="0">
              <a:lnSpc>
                <a:spcPct val="115000"/>
              </a:lnSpc>
              <a:spcBef>
                <a:spcPts val="0"/>
              </a:spcBef>
              <a:spcAft>
                <a:spcPts val="0"/>
              </a:spcAft>
              <a:buClr>
                <a:schemeClr val="dk1"/>
              </a:buClr>
              <a:buSzPts val="1200"/>
              <a:buFont typeface="Arial"/>
              <a:buChar char="•"/>
            </a:pPr>
            <a:r>
              <a:rPr lang="en-US" sz="1800" b="0" i="0" u="none" strike="noStrike" cap="none" dirty="0">
                <a:solidFill>
                  <a:schemeClr val="dk2"/>
                </a:solidFill>
                <a:latin typeface="Catamaran Light"/>
                <a:ea typeface="Catamaran Light"/>
                <a:cs typeface="Catamaran Light"/>
                <a:sym typeface="Catamaran Light"/>
              </a:rPr>
              <a:t>Complete income tax returns, previous 3-5 years</a:t>
            </a:r>
            <a:endParaRPr sz="1200" dirty="0"/>
          </a:p>
          <a:p>
            <a:pPr marL="285750" marR="0" lvl="0" indent="-285750" algn="l" rtl="0">
              <a:lnSpc>
                <a:spcPct val="115000"/>
              </a:lnSpc>
              <a:spcBef>
                <a:spcPts val="0"/>
              </a:spcBef>
              <a:spcAft>
                <a:spcPts val="0"/>
              </a:spcAft>
              <a:buClr>
                <a:schemeClr val="dk1"/>
              </a:buClr>
              <a:buSzPts val="1200"/>
              <a:buFont typeface="Arial"/>
              <a:buChar char="•"/>
            </a:pPr>
            <a:r>
              <a:rPr lang="en-US" sz="1800" b="0" i="0" u="none" strike="noStrike" cap="none" dirty="0">
                <a:solidFill>
                  <a:schemeClr val="dk2"/>
                </a:solidFill>
                <a:latin typeface="Catamaran Light"/>
                <a:ea typeface="Catamaran Light"/>
                <a:cs typeface="Catamaran Light"/>
                <a:sym typeface="Catamaran Light"/>
              </a:rPr>
              <a:t>Balance sheet: assets and liabilities owed to you</a:t>
            </a:r>
            <a:endParaRPr sz="1200" dirty="0"/>
          </a:p>
          <a:p>
            <a:pPr marL="285750" marR="0" lvl="0" indent="-285750" algn="l" rtl="0">
              <a:lnSpc>
                <a:spcPct val="115000"/>
              </a:lnSpc>
              <a:spcBef>
                <a:spcPts val="0"/>
              </a:spcBef>
              <a:spcAft>
                <a:spcPts val="0"/>
              </a:spcAft>
              <a:buClr>
                <a:schemeClr val="dk1"/>
              </a:buClr>
              <a:buSzPts val="1200"/>
              <a:buFont typeface="Arial"/>
              <a:buChar char="•"/>
            </a:pPr>
            <a:r>
              <a:rPr lang="en-US" sz="1800" b="0" i="0" u="none" strike="noStrike" cap="none" dirty="0">
                <a:solidFill>
                  <a:schemeClr val="dk2"/>
                </a:solidFill>
                <a:latin typeface="Catamaran Light"/>
                <a:ea typeface="Catamaran Light"/>
                <a:cs typeface="Catamaran Light"/>
                <a:sym typeface="Catamaran Light"/>
              </a:rPr>
              <a:t>Deeds and mortgages</a:t>
            </a:r>
            <a:endParaRPr sz="1200" dirty="0"/>
          </a:p>
          <a:p>
            <a:pPr marL="285750" marR="0" lvl="0" indent="-285750" algn="l" rtl="0">
              <a:lnSpc>
                <a:spcPct val="115000"/>
              </a:lnSpc>
              <a:spcBef>
                <a:spcPts val="0"/>
              </a:spcBef>
              <a:spcAft>
                <a:spcPts val="0"/>
              </a:spcAft>
              <a:buClr>
                <a:schemeClr val="dk1"/>
              </a:buClr>
              <a:buSzPts val="1200"/>
              <a:buFont typeface="Arial"/>
              <a:buChar char="•"/>
            </a:pPr>
            <a:r>
              <a:rPr lang="en-US" sz="1800" b="0" i="0" u="none" strike="noStrike" cap="none" dirty="0">
                <a:solidFill>
                  <a:schemeClr val="dk2"/>
                </a:solidFill>
                <a:latin typeface="Catamaran Light"/>
                <a:ea typeface="Catamaran Light"/>
                <a:cs typeface="Catamaran Light"/>
                <a:sym typeface="Catamaran Light"/>
              </a:rPr>
              <a:t>Detailed list of any other oral or written agreements</a:t>
            </a:r>
            <a:endParaRPr sz="1200" dirty="0"/>
          </a:p>
          <a:p>
            <a:pPr marL="285750" marR="0" lvl="0" indent="-285750" algn="l" rtl="0">
              <a:lnSpc>
                <a:spcPct val="115000"/>
              </a:lnSpc>
              <a:spcBef>
                <a:spcPts val="0"/>
              </a:spcBef>
              <a:spcAft>
                <a:spcPts val="0"/>
              </a:spcAft>
              <a:buClr>
                <a:schemeClr val="dk1"/>
              </a:buClr>
              <a:buSzPts val="1200"/>
              <a:buFont typeface="Arial"/>
              <a:buChar char="•"/>
            </a:pPr>
            <a:r>
              <a:rPr lang="en-US" sz="1800" b="0" i="0" u="none" strike="noStrike" cap="none" dirty="0">
                <a:solidFill>
                  <a:schemeClr val="dk2"/>
                </a:solidFill>
                <a:latin typeface="Catamaran Light"/>
                <a:ea typeface="Catamaran Light"/>
                <a:cs typeface="Catamaran Light"/>
                <a:sym typeface="Catamaran Light"/>
              </a:rPr>
              <a:t>Marital agreements and/or divorce decrees</a:t>
            </a:r>
            <a:endParaRPr sz="1200" dirty="0"/>
          </a:p>
          <a:p>
            <a:pPr marL="285750" marR="0" lvl="0" indent="-285750" algn="l" rtl="0">
              <a:lnSpc>
                <a:spcPct val="115000"/>
              </a:lnSpc>
              <a:spcBef>
                <a:spcPts val="0"/>
              </a:spcBef>
              <a:spcAft>
                <a:spcPts val="0"/>
              </a:spcAft>
              <a:buClr>
                <a:schemeClr val="dk1"/>
              </a:buClr>
              <a:buSzPts val="1200"/>
              <a:buFont typeface="Arial"/>
              <a:buChar char="•"/>
            </a:pPr>
            <a:r>
              <a:rPr lang="en-US" sz="1800" b="0" i="0" u="none" strike="noStrike" cap="none" dirty="0">
                <a:solidFill>
                  <a:schemeClr val="dk2"/>
                </a:solidFill>
                <a:latin typeface="Catamaran Light"/>
                <a:ea typeface="Catamaran Light"/>
                <a:cs typeface="Catamaran Light"/>
                <a:sym typeface="Catamaran Light"/>
              </a:rPr>
              <a:t>Beneficiary designations (insurance, retirement plans, etc.)</a:t>
            </a:r>
            <a:endParaRPr sz="1200" dirty="0"/>
          </a:p>
          <a:p>
            <a:pPr marL="285750" marR="0" lvl="0" indent="-285750" algn="l" rtl="0">
              <a:lnSpc>
                <a:spcPct val="115000"/>
              </a:lnSpc>
              <a:spcBef>
                <a:spcPts val="0"/>
              </a:spcBef>
              <a:spcAft>
                <a:spcPts val="0"/>
              </a:spcAft>
              <a:buClr>
                <a:schemeClr val="dk1"/>
              </a:buClr>
              <a:buSzPts val="1200"/>
              <a:buFont typeface="Arial"/>
              <a:buChar char="•"/>
            </a:pPr>
            <a:r>
              <a:rPr lang="en-US" sz="1800" b="0" i="0" u="none" strike="noStrike" cap="none" dirty="0">
                <a:solidFill>
                  <a:schemeClr val="dk2"/>
                </a:solidFill>
                <a:latin typeface="Catamaran Light"/>
                <a:ea typeface="Catamaran Light"/>
                <a:cs typeface="Catamaran Light"/>
                <a:sym typeface="Catamaran Light"/>
              </a:rPr>
              <a:t>Prior wills, power of attorneys, any other pre-existing versions</a:t>
            </a:r>
            <a:endParaRPr sz="1200" dirty="0"/>
          </a:p>
          <a:p>
            <a:pPr marL="0" marR="0" lvl="0" indent="0" algn="l" rtl="0">
              <a:lnSpc>
                <a:spcPct val="115000"/>
              </a:lnSpc>
              <a:spcBef>
                <a:spcPts val="0"/>
              </a:spcBef>
              <a:spcAft>
                <a:spcPts val="0"/>
              </a:spcAft>
              <a:buClr>
                <a:schemeClr val="dk1"/>
              </a:buClr>
              <a:buSzPts val="1200"/>
              <a:buFont typeface="Catamaran Light"/>
              <a:buNone/>
            </a:pPr>
            <a:endParaRPr sz="1800" b="0" i="0" u="none" strike="noStrike" cap="none" dirty="0">
              <a:solidFill>
                <a:schemeClr val="dk2"/>
              </a:solidFill>
              <a:latin typeface="Catamaran Light"/>
              <a:ea typeface="Catamaran Light"/>
              <a:cs typeface="Catamaran Light"/>
              <a:sym typeface="Catamaran Light"/>
            </a:endParaRPr>
          </a:p>
          <a:p>
            <a:pPr marL="0" marR="0" lvl="0" indent="0" algn="l" rtl="0">
              <a:lnSpc>
                <a:spcPct val="115000"/>
              </a:lnSpc>
              <a:spcBef>
                <a:spcPts val="0"/>
              </a:spcBef>
              <a:spcAft>
                <a:spcPts val="1600"/>
              </a:spcAft>
              <a:buClr>
                <a:schemeClr val="dk1"/>
              </a:buClr>
              <a:buSzPts val="1200"/>
              <a:buFont typeface="Catamaran Light"/>
              <a:buNone/>
            </a:pPr>
            <a:endParaRPr b="0" i="0" u="none" strike="noStrike" cap="none" dirty="0">
              <a:solidFill>
                <a:schemeClr val="lt1"/>
              </a:solidFill>
              <a:latin typeface="Catamaran Light"/>
              <a:ea typeface="Catamaran Light"/>
              <a:cs typeface="Catamaran Light"/>
              <a:sym typeface="Catamaran Light"/>
            </a:endParaRPr>
          </a:p>
        </p:txBody>
      </p:sp>
      <p:pic>
        <p:nvPicPr>
          <p:cNvPr id="444" name="Google Shape;444;p42" descr="A picture containing text, indoor, sign&#10;&#10;Description automatically generated"/>
          <p:cNvPicPr preferRelativeResize="0"/>
          <p:nvPr/>
        </p:nvPicPr>
        <p:blipFill rotWithShape="1">
          <a:blip r:embed="rId3">
            <a:alphaModFix/>
          </a:blip>
          <a:srcRect b="20559"/>
          <a:stretch/>
        </p:blipFill>
        <p:spPr>
          <a:xfrm>
            <a:off x="6596608" y="77119"/>
            <a:ext cx="2547391" cy="1545796"/>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1"/>
          <p:cNvSpPr txBox="1">
            <a:spLocks noGrp="1"/>
          </p:cNvSpPr>
          <p:nvPr>
            <p:ph type="body" idx="1"/>
          </p:nvPr>
        </p:nvSpPr>
        <p:spPr>
          <a:xfrm>
            <a:off x="0" y="1751798"/>
            <a:ext cx="9144000" cy="3391702"/>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SzPts val="1200"/>
              <a:buChar char="●"/>
            </a:pPr>
            <a:r>
              <a:rPr lang="en-US" sz="1800" dirty="0"/>
              <a:t>Each state has its own requirements for a “valid” will.</a:t>
            </a:r>
            <a:endParaRPr dirty="0"/>
          </a:p>
          <a:p>
            <a:pPr marL="457200" lvl="0" indent="-304800" algn="l" rtl="0">
              <a:lnSpc>
                <a:spcPct val="115000"/>
              </a:lnSpc>
              <a:spcBef>
                <a:spcPts val="0"/>
              </a:spcBef>
              <a:spcAft>
                <a:spcPts val="0"/>
              </a:spcAft>
              <a:buSzPts val="1200"/>
              <a:buChar char="●"/>
            </a:pPr>
            <a:r>
              <a:rPr lang="en-US" sz="1800" dirty="0"/>
              <a:t>Generally, it will be </a:t>
            </a:r>
            <a:r>
              <a:rPr lang="en-US" sz="1800" b="1" i="1" u="sng" dirty="0"/>
              <a:t>invalid</a:t>
            </a:r>
            <a:r>
              <a:rPr lang="en-US" sz="1800" dirty="0"/>
              <a:t> if it: </a:t>
            </a:r>
            <a:endParaRPr dirty="0"/>
          </a:p>
          <a:p>
            <a:pPr marL="914400" lvl="1" indent="-304800" algn="l" rtl="0">
              <a:lnSpc>
                <a:spcPct val="100000"/>
              </a:lnSpc>
              <a:spcBef>
                <a:spcPts val="600"/>
              </a:spcBef>
              <a:spcAft>
                <a:spcPts val="0"/>
              </a:spcAft>
              <a:buSzPts val="1200"/>
              <a:buChar char="○"/>
            </a:pPr>
            <a:r>
              <a:rPr lang="en-US" sz="1800" dirty="0"/>
              <a:t>Was not properly executed</a:t>
            </a:r>
            <a:endParaRPr dirty="0"/>
          </a:p>
          <a:p>
            <a:pPr marL="914400" lvl="1" indent="-304800" algn="l" rtl="0">
              <a:lnSpc>
                <a:spcPct val="100000"/>
              </a:lnSpc>
              <a:spcBef>
                <a:spcPts val="600"/>
              </a:spcBef>
              <a:spcAft>
                <a:spcPts val="0"/>
              </a:spcAft>
              <a:buSzPts val="1200"/>
              <a:buChar char="○"/>
            </a:pPr>
            <a:r>
              <a:rPr lang="en-US" sz="1800" dirty="0"/>
              <a:t>Was not properly witnessed (does not apply to holographic wills)</a:t>
            </a:r>
            <a:endParaRPr dirty="0"/>
          </a:p>
          <a:p>
            <a:pPr marL="914400" lvl="1" indent="-304800" algn="l" rtl="0">
              <a:lnSpc>
                <a:spcPct val="100000"/>
              </a:lnSpc>
              <a:spcBef>
                <a:spcPts val="600"/>
              </a:spcBef>
              <a:spcAft>
                <a:spcPts val="0"/>
              </a:spcAft>
              <a:buSzPts val="1200"/>
              <a:buChar char="○"/>
            </a:pPr>
            <a:r>
              <a:rPr lang="en-US" sz="1800" dirty="0"/>
              <a:t>Fails to include appropriate language</a:t>
            </a:r>
            <a:endParaRPr dirty="0"/>
          </a:p>
          <a:p>
            <a:pPr marL="914400" lvl="1" indent="-304800" algn="l" rtl="0">
              <a:lnSpc>
                <a:spcPct val="100000"/>
              </a:lnSpc>
              <a:spcBef>
                <a:spcPts val="600"/>
              </a:spcBef>
              <a:spcAft>
                <a:spcPts val="0"/>
              </a:spcAft>
              <a:buSzPts val="1200"/>
              <a:buChar char="○"/>
            </a:pPr>
            <a:r>
              <a:rPr lang="en-US" sz="1800" dirty="0"/>
              <a:t>Fails to address spouse and children (states vary as to the right to exclude a spouse or child)</a:t>
            </a:r>
            <a:endParaRPr dirty="0"/>
          </a:p>
          <a:p>
            <a:pPr marL="914400" lvl="1" indent="-304800" algn="l" rtl="0">
              <a:lnSpc>
                <a:spcPct val="100000"/>
              </a:lnSpc>
              <a:spcBef>
                <a:spcPts val="600"/>
              </a:spcBef>
              <a:spcAft>
                <a:spcPts val="0"/>
              </a:spcAft>
              <a:buSzPts val="1200"/>
              <a:buChar char="○"/>
            </a:pPr>
            <a:r>
              <a:rPr lang="en-US" sz="1800" dirty="0"/>
              <a:t>Is a product of undue influence, fraud or was executed at a time when the testator was not competent</a:t>
            </a:r>
            <a:endParaRPr dirty="0"/>
          </a:p>
          <a:p>
            <a:pPr marL="914400" lvl="1" indent="-228600" algn="l" rtl="0">
              <a:lnSpc>
                <a:spcPct val="115000"/>
              </a:lnSpc>
              <a:spcBef>
                <a:spcPts val="1600"/>
              </a:spcBef>
              <a:spcAft>
                <a:spcPts val="0"/>
              </a:spcAft>
              <a:buSzPts val="1200"/>
              <a:buNone/>
            </a:pPr>
            <a:endParaRPr sz="1800" dirty="0"/>
          </a:p>
        </p:txBody>
      </p:sp>
      <p:sp>
        <p:nvSpPr>
          <p:cNvPr id="251" name="Google Shape;251;p21"/>
          <p:cNvSpPr txBox="1">
            <a:spLocks noGrp="1"/>
          </p:cNvSpPr>
          <p:nvPr>
            <p:ph type="ctrTitle"/>
          </p:nvPr>
        </p:nvSpPr>
        <p:spPr>
          <a:xfrm>
            <a:off x="185002" y="628564"/>
            <a:ext cx="6292516"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solidFill>
                  <a:schemeClr val="bg1"/>
                </a:solidFill>
              </a:rPr>
              <a:t>What Could Make a Will Invalid?</a:t>
            </a:r>
            <a:endParaRPr dirty="0">
              <a:solidFill>
                <a:schemeClr val="bg1"/>
              </a:solidFill>
            </a:endParaRPr>
          </a:p>
        </p:txBody>
      </p:sp>
      <p:pic>
        <p:nvPicPr>
          <p:cNvPr id="252" name="Google Shape;252;p21"/>
          <p:cNvPicPr preferRelativeResize="0">
            <a:picLocks noGrp="1"/>
          </p:cNvPicPr>
          <p:nvPr>
            <p:ph type="pic" idx="2"/>
          </p:nvPr>
        </p:nvPicPr>
        <p:blipFill rotWithShape="1">
          <a:blip r:embed="rId3">
            <a:alphaModFix/>
          </a:blip>
          <a:srcRect l="1015" r="1015"/>
          <a:stretch/>
        </p:blipFill>
        <p:spPr>
          <a:xfrm>
            <a:off x="5707637" y="1662355"/>
            <a:ext cx="3348899" cy="1166781"/>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43"/>
          <p:cNvSpPr txBox="1">
            <a:spLocks noGrp="1"/>
          </p:cNvSpPr>
          <p:nvPr>
            <p:ph type="body" idx="1"/>
          </p:nvPr>
        </p:nvSpPr>
        <p:spPr>
          <a:xfrm>
            <a:off x="0" y="1751798"/>
            <a:ext cx="9144000" cy="3391702"/>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0"/>
              </a:spcBef>
              <a:spcAft>
                <a:spcPts val="0"/>
              </a:spcAft>
              <a:buSzPts val="1200"/>
              <a:buChar char="●"/>
            </a:pPr>
            <a:r>
              <a:rPr lang="en-US" sz="2800" dirty="0">
                <a:solidFill>
                  <a:schemeClr val="dk2"/>
                </a:solidFill>
              </a:rPr>
              <a:t>Store the original will in a safe place.</a:t>
            </a:r>
            <a:endParaRPr dirty="0"/>
          </a:p>
          <a:p>
            <a:pPr marL="457200" lvl="0" indent="-228600" algn="l" rtl="0">
              <a:lnSpc>
                <a:spcPct val="100000"/>
              </a:lnSpc>
              <a:spcBef>
                <a:spcPts val="0"/>
              </a:spcBef>
              <a:spcAft>
                <a:spcPts val="0"/>
              </a:spcAft>
              <a:buSzPts val="1200"/>
              <a:buNone/>
            </a:pPr>
            <a:endParaRPr sz="2800" dirty="0">
              <a:solidFill>
                <a:schemeClr val="dk2"/>
              </a:solidFill>
            </a:endParaRPr>
          </a:p>
          <a:p>
            <a:pPr marL="457200" lvl="0" indent="-304800" algn="l" rtl="0">
              <a:lnSpc>
                <a:spcPct val="100000"/>
              </a:lnSpc>
              <a:spcBef>
                <a:spcPts val="0"/>
              </a:spcBef>
              <a:spcAft>
                <a:spcPts val="0"/>
              </a:spcAft>
              <a:buSzPts val="1200"/>
              <a:buChar char="●"/>
            </a:pPr>
            <a:r>
              <a:rPr lang="en-US" sz="2800" dirty="0">
                <a:solidFill>
                  <a:schemeClr val="dk2"/>
                </a:solidFill>
              </a:rPr>
              <a:t>Let your executor know where the original will is stored.</a:t>
            </a:r>
            <a:endParaRPr dirty="0"/>
          </a:p>
          <a:p>
            <a:pPr marL="457200" lvl="0" indent="-228600" algn="l" rtl="0">
              <a:lnSpc>
                <a:spcPct val="100000"/>
              </a:lnSpc>
              <a:spcBef>
                <a:spcPts val="0"/>
              </a:spcBef>
              <a:spcAft>
                <a:spcPts val="0"/>
              </a:spcAft>
              <a:buSzPts val="1200"/>
              <a:buNone/>
            </a:pPr>
            <a:endParaRPr sz="2800" dirty="0">
              <a:solidFill>
                <a:schemeClr val="dk2"/>
              </a:solidFill>
            </a:endParaRPr>
          </a:p>
          <a:p>
            <a:pPr marL="457200" lvl="0" indent="-304800" algn="l" rtl="0">
              <a:lnSpc>
                <a:spcPct val="100000"/>
              </a:lnSpc>
              <a:spcBef>
                <a:spcPts val="0"/>
              </a:spcBef>
              <a:spcAft>
                <a:spcPts val="0"/>
              </a:spcAft>
              <a:buSzPts val="1200"/>
              <a:buChar char="●"/>
            </a:pPr>
            <a:r>
              <a:rPr lang="en-US" sz="2800" dirty="0">
                <a:solidFill>
                  <a:schemeClr val="dk2"/>
                </a:solidFill>
              </a:rPr>
              <a:t>Give duplicate signed copies to the executor and your attorney.</a:t>
            </a:r>
            <a:endParaRPr dirty="0"/>
          </a:p>
          <a:p>
            <a:pPr marL="457200" lvl="0" indent="-228600" algn="l" rtl="0">
              <a:lnSpc>
                <a:spcPct val="115000"/>
              </a:lnSpc>
              <a:spcBef>
                <a:spcPts val="0"/>
              </a:spcBef>
              <a:spcAft>
                <a:spcPts val="0"/>
              </a:spcAft>
              <a:buSzPts val="1200"/>
              <a:buNone/>
            </a:pPr>
            <a:endParaRPr dirty="0"/>
          </a:p>
        </p:txBody>
      </p:sp>
      <p:sp>
        <p:nvSpPr>
          <p:cNvPr id="450" name="Google Shape;450;p43"/>
          <p:cNvSpPr txBox="1">
            <a:spLocks noGrp="1"/>
          </p:cNvSpPr>
          <p:nvPr>
            <p:ph type="ctrTitle"/>
          </p:nvPr>
        </p:nvSpPr>
        <p:spPr>
          <a:xfrm>
            <a:off x="185002" y="504687"/>
            <a:ext cx="6292516"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solidFill>
                  <a:schemeClr val="lt1"/>
                </a:solidFill>
              </a:rPr>
              <a:t>Originals and Copies of Your Will</a:t>
            </a:r>
            <a:endParaRPr dirty="0"/>
          </a:p>
        </p:txBody>
      </p:sp>
      <p:sp>
        <p:nvSpPr>
          <p:cNvPr id="451" name="Google Shape;451;p43"/>
          <p:cNvSpPr>
            <a:spLocks noGrp="1"/>
          </p:cNvSpPr>
          <p:nvPr>
            <p:ph type="pic" idx="2"/>
          </p:nvPr>
        </p:nvSpPr>
        <p:spPr>
          <a:xfrm>
            <a:off x="7277100" y="431800"/>
            <a:ext cx="1590004" cy="1120775"/>
          </a:xfrm>
          <a:prstGeom prst="rect">
            <a:avLst/>
          </a:prstGeom>
          <a:noFill/>
          <a:ln>
            <a:noFill/>
          </a:ln>
        </p:spPr>
        <p:txBody>
          <a:bodyPr/>
          <a:lstStyle/>
          <a:p>
            <a:endParaRPr lang="en-US"/>
          </a:p>
        </p:txBody>
      </p:sp>
      <p:pic>
        <p:nvPicPr>
          <p:cNvPr id="452" name="Google Shape;452;p43" descr="Text, letter&#10;&#10;Description automatically generated"/>
          <p:cNvPicPr preferRelativeResize="0"/>
          <p:nvPr/>
        </p:nvPicPr>
        <p:blipFill rotWithShape="1">
          <a:blip r:embed="rId3">
            <a:alphaModFix/>
          </a:blip>
          <a:srcRect/>
          <a:stretch/>
        </p:blipFill>
        <p:spPr>
          <a:xfrm>
            <a:off x="6819173" y="88135"/>
            <a:ext cx="2324827" cy="1552106"/>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24"/>
          <p:cNvSpPr txBox="1">
            <a:spLocks noGrp="1"/>
          </p:cNvSpPr>
          <p:nvPr>
            <p:ph type="body" idx="1"/>
          </p:nvPr>
        </p:nvSpPr>
        <p:spPr>
          <a:xfrm>
            <a:off x="0" y="1751798"/>
            <a:ext cx="9144000" cy="3391702"/>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0"/>
              </a:spcBef>
              <a:spcAft>
                <a:spcPts val="0"/>
              </a:spcAft>
              <a:buSzPts val="1200"/>
              <a:buChar char="●"/>
            </a:pPr>
            <a:r>
              <a:rPr lang="en-US" sz="1800" dirty="0"/>
              <a:t>A simple will often leaves </a:t>
            </a:r>
            <a:r>
              <a:rPr lang="en-US" sz="1800" b="1" i="1" dirty="0"/>
              <a:t>all</a:t>
            </a:r>
            <a:r>
              <a:rPr lang="en-US" sz="1800" dirty="0"/>
              <a:t> assets including real property:</a:t>
            </a:r>
            <a:endParaRPr dirty="0"/>
          </a:p>
          <a:p>
            <a:pPr marL="914400" lvl="1" indent="-304800" algn="l" rtl="0">
              <a:lnSpc>
                <a:spcPct val="100000"/>
              </a:lnSpc>
              <a:spcBef>
                <a:spcPts val="1600"/>
              </a:spcBef>
              <a:spcAft>
                <a:spcPts val="0"/>
              </a:spcAft>
              <a:buSzPts val="1200"/>
              <a:buChar char="○"/>
            </a:pPr>
            <a:r>
              <a:rPr lang="en-US" sz="1600" dirty="0"/>
              <a:t>First, to a spouse</a:t>
            </a:r>
            <a:endParaRPr dirty="0"/>
          </a:p>
          <a:p>
            <a:pPr marL="914400" lvl="1" indent="-304800" algn="l" rtl="0">
              <a:lnSpc>
                <a:spcPct val="100000"/>
              </a:lnSpc>
              <a:spcBef>
                <a:spcPts val="1600"/>
              </a:spcBef>
              <a:spcAft>
                <a:spcPts val="0"/>
              </a:spcAft>
              <a:buSzPts val="1200"/>
              <a:buChar char="○"/>
            </a:pPr>
            <a:r>
              <a:rPr lang="en-US" sz="1600" dirty="0"/>
              <a:t>Second, if the spouse is deceased, equally to children.</a:t>
            </a:r>
            <a:endParaRPr dirty="0"/>
          </a:p>
          <a:p>
            <a:pPr marL="914400" lvl="1" indent="-228600" algn="l" rtl="0">
              <a:lnSpc>
                <a:spcPct val="100000"/>
              </a:lnSpc>
              <a:spcBef>
                <a:spcPts val="1600"/>
              </a:spcBef>
              <a:spcAft>
                <a:spcPts val="0"/>
              </a:spcAft>
              <a:buSzPts val="1200"/>
              <a:buNone/>
            </a:pPr>
            <a:endParaRPr sz="1600" dirty="0"/>
          </a:p>
          <a:p>
            <a:pPr marL="457200" lvl="0" indent="-304800" algn="l" rtl="0">
              <a:lnSpc>
                <a:spcPct val="100000"/>
              </a:lnSpc>
              <a:spcBef>
                <a:spcPts val="0"/>
              </a:spcBef>
              <a:spcAft>
                <a:spcPts val="0"/>
              </a:spcAft>
              <a:buSzPts val="1200"/>
              <a:buChar char="●"/>
            </a:pPr>
            <a:r>
              <a:rPr lang="en-US" sz="1800" dirty="0"/>
              <a:t>If children inherit under this type of simple will, they hold an </a:t>
            </a:r>
            <a:r>
              <a:rPr lang="en-US" sz="1800" b="1" i="1" dirty="0"/>
              <a:t>undivided</a:t>
            </a:r>
            <a:r>
              <a:rPr lang="en-US" sz="1800" dirty="0"/>
              <a:t> interest in the property.</a:t>
            </a:r>
            <a:endParaRPr dirty="0"/>
          </a:p>
          <a:p>
            <a:pPr marL="914400" lvl="1" indent="-304800" algn="l" rtl="0">
              <a:lnSpc>
                <a:spcPct val="100000"/>
              </a:lnSpc>
              <a:spcBef>
                <a:spcPts val="1600"/>
              </a:spcBef>
              <a:spcAft>
                <a:spcPts val="0"/>
              </a:spcAft>
              <a:buSzPts val="1200"/>
              <a:buChar char="○"/>
            </a:pPr>
            <a:r>
              <a:rPr lang="en-US" sz="1600" b="1" dirty="0"/>
              <a:t>Unlike</a:t>
            </a:r>
            <a:r>
              <a:rPr lang="en-US" sz="1600" dirty="0"/>
              <a:t> heirs’ property, the property is titled in their name</a:t>
            </a:r>
            <a:endParaRPr dirty="0"/>
          </a:p>
          <a:p>
            <a:pPr marL="914400" lvl="1" indent="-304800" algn="l" rtl="0">
              <a:lnSpc>
                <a:spcPct val="100000"/>
              </a:lnSpc>
              <a:spcBef>
                <a:spcPts val="1600"/>
              </a:spcBef>
              <a:spcAft>
                <a:spcPts val="0"/>
              </a:spcAft>
              <a:buSzPts val="1200"/>
              <a:buChar char="○"/>
            </a:pPr>
            <a:r>
              <a:rPr lang="en-US" sz="1600" b="1" dirty="0"/>
              <a:t>Like</a:t>
            </a:r>
            <a:r>
              <a:rPr lang="en-US" sz="1600" dirty="0"/>
              <a:t> heirs’ property, they cannot use it without unanimous consent of all siblings involved.</a:t>
            </a:r>
            <a:endParaRPr dirty="0"/>
          </a:p>
          <a:p>
            <a:pPr marL="457200" lvl="0" indent="-228600" algn="l" rtl="0">
              <a:lnSpc>
                <a:spcPct val="115000"/>
              </a:lnSpc>
              <a:spcBef>
                <a:spcPts val="0"/>
              </a:spcBef>
              <a:spcAft>
                <a:spcPts val="0"/>
              </a:spcAft>
              <a:buSzPts val="1200"/>
              <a:buNone/>
            </a:pPr>
            <a:endParaRPr dirty="0"/>
          </a:p>
        </p:txBody>
      </p:sp>
      <p:sp>
        <p:nvSpPr>
          <p:cNvPr id="302" name="Google Shape;302;p24"/>
          <p:cNvSpPr txBox="1">
            <a:spLocks noGrp="1"/>
          </p:cNvSpPr>
          <p:nvPr>
            <p:ph type="ctrTitle"/>
          </p:nvPr>
        </p:nvSpPr>
        <p:spPr>
          <a:xfrm>
            <a:off x="276896" y="266675"/>
            <a:ext cx="6292516"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solidFill>
                  <a:schemeClr val="lt1"/>
                </a:solidFill>
              </a:rPr>
              <a:t>Simple Will: How It May Create </a:t>
            </a:r>
            <a:br>
              <a:rPr lang="en-US" dirty="0">
                <a:solidFill>
                  <a:schemeClr val="lt1"/>
                </a:solidFill>
              </a:rPr>
            </a:br>
            <a:r>
              <a:rPr lang="en-US" dirty="0">
                <a:solidFill>
                  <a:schemeClr val="lt1"/>
                </a:solidFill>
              </a:rPr>
              <a:t>Similar Issues to Heirs’ Property</a:t>
            </a:r>
            <a:endParaRPr dirty="0"/>
          </a:p>
        </p:txBody>
      </p:sp>
      <p:sp>
        <p:nvSpPr>
          <p:cNvPr id="303" name="Google Shape;303;p24"/>
          <p:cNvSpPr>
            <a:spLocks noGrp="1"/>
          </p:cNvSpPr>
          <p:nvPr>
            <p:ph type="pic" idx="2"/>
          </p:nvPr>
        </p:nvSpPr>
        <p:spPr>
          <a:xfrm>
            <a:off x="7277100" y="431800"/>
            <a:ext cx="1590004" cy="1120775"/>
          </a:xfrm>
          <a:prstGeom prst="rect">
            <a:avLst/>
          </a:prstGeom>
          <a:noFill/>
          <a:ln>
            <a:noFill/>
          </a:ln>
        </p:spPr>
        <p:txBody>
          <a:bodyPr/>
          <a:lstStyle/>
          <a:p>
            <a:endParaRPr lang="en-US"/>
          </a:p>
        </p:txBody>
      </p:sp>
      <p:pic>
        <p:nvPicPr>
          <p:cNvPr id="304" name="Google Shape;304;p24" descr="Text, letter&#10;&#10;Description automatically generated"/>
          <p:cNvPicPr preferRelativeResize="0"/>
          <p:nvPr/>
        </p:nvPicPr>
        <p:blipFill rotWithShape="1">
          <a:blip r:embed="rId3">
            <a:alphaModFix/>
          </a:blip>
          <a:srcRect/>
          <a:stretch/>
        </p:blipFill>
        <p:spPr>
          <a:xfrm>
            <a:off x="7086600" y="266675"/>
            <a:ext cx="2057400" cy="1373566"/>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25"/>
        <p:cNvGrpSpPr/>
        <p:nvPr/>
      </p:nvGrpSpPr>
      <p:grpSpPr>
        <a:xfrm>
          <a:off x="0" y="0"/>
          <a:ext cx="0" cy="0"/>
          <a:chOff x="0" y="0"/>
          <a:chExt cx="0" cy="0"/>
        </a:xfrm>
      </p:grpSpPr>
      <p:sp>
        <p:nvSpPr>
          <p:cNvPr id="226" name="Google Shape;226;p19"/>
          <p:cNvSpPr txBox="1">
            <a:spLocks noGrp="1"/>
          </p:cNvSpPr>
          <p:nvPr>
            <p:ph type="ctrTitle"/>
          </p:nvPr>
        </p:nvSpPr>
        <p:spPr>
          <a:xfrm>
            <a:off x="1713122" y="210987"/>
            <a:ext cx="6951643" cy="4875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sz="3200" dirty="0"/>
              <a:t>BENEFITS OF A TESTAMENTARY WILL</a:t>
            </a:r>
            <a:endParaRPr sz="3200" dirty="0"/>
          </a:p>
        </p:txBody>
      </p:sp>
      <p:sp>
        <p:nvSpPr>
          <p:cNvPr id="227" name="Google Shape;227;p19"/>
          <p:cNvSpPr txBox="1">
            <a:spLocks noGrp="1"/>
          </p:cNvSpPr>
          <p:nvPr>
            <p:ph type="ctrTitle" idx="4294967295"/>
          </p:nvPr>
        </p:nvSpPr>
        <p:spPr>
          <a:xfrm>
            <a:off x="1597446" y="875899"/>
            <a:ext cx="7182997" cy="4412551"/>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1800"/>
              </a:spcBef>
              <a:spcAft>
                <a:spcPts val="1800"/>
              </a:spcAft>
              <a:buClr>
                <a:schemeClr val="dk1"/>
              </a:buClr>
              <a:buSzPts val="1100"/>
              <a:buFont typeface="Arial"/>
              <a:buNone/>
            </a:pPr>
            <a:r>
              <a:rPr lang="en-US" sz="1800" b="1" i="0" u="none" strike="noStrike" cap="none" dirty="0">
                <a:solidFill>
                  <a:srgbClr val="444444"/>
                </a:solidFill>
                <a:latin typeface="Open Sans"/>
                <a:ea typeface="Open Sans"/>
                <a:cs typeface="Open Sans"/>
                <a:sym typeface="Open Sans"/>
              </a:rPr>
              <a:t>Specifies wishes for your funeral </a:t>
            </a:r>
            <a:br>
              <a:rPr lang="en-US" sz="1800" b="1" i="0" u="none" strike="noStrike" cap="none" dirty="0">
                <a:solidFill>
                  <a:srgbClr val="444444"/>
                </a:solidFill>
                <a:latin typeface="Open Sans"/>
                <a:ea typeface="Open Sans"/>
                <a:cs typeface="Open Sans"/>
                <a:sym typeface="Open Sans"/>
              </a:rPr>
            </a:br>
            <a:br>
              <a:rPr lang="en-US" sz="1800" b="1" i="0" u="none" strike="noStrike" cap="none" dirty="0">
                <a:solidFill>
                  <a:srgbClr val="444444"/>
                </a:solidFill>
                <a:latin typeface="Open Sans"/>
                <a:ea typeface="Open Sans"/>
                <a:cs typeface="Open Sans"/>
                <a:sym typeface="Open Sans"/>
              </a:rPr>
            </a:br>
            <a:r>
              <a:rPr lang="en-US" sz="1800" b="1" i="0" u="none" strike="noStrike" cap="none" dirty="0">
                <a:solidFill>
                  <a:srgbClr val="444444"/>
                </a:solidFill>
                <a:latin typeface="Open Sans"/>
                <a:ea typeface="Open Sans"/>
                <a:cs typeface="Open Sans"/>
                <a:sym typeface="Open Sans"/>
              </a:rPr>
              <a:t>Chooses who you want to carry out your wishes (Executor)</a:t>
            </a:r>
            <a:br>
              <a:rPr lang="en-US" sz="1800" b="1" i="0" u="none" strike="noStrike" cap="none" dirty="0">
                <a:solidFill>
                  <a:srgbClr val="444444"/>
                </a:solidFill>
                <a:latin typeface="Open Sans"/>
                <a:ea typeface="Open Sans"/>
                <a:cs typeface="Open Sans"/>
                <a:sym typeface="Open Sans"/>
              </a:rPr>
            </a:br>
            <a:br>
              <a:rPr lang="en-US" sz="1800" b="1" i="0" u="none" strike="noStrike" cap="none" dirty="0">
                <a:solidFill>
                  <a:srgbClr val="444444"/>
                </a:solidFill>
                <a:latin typeface="Open Sans"/>
                <a:ea typeface="Open Sans"/>
                <a:cs typeface="Open Sans"/>
                <a:sym typeface="Open Sans"/>
              </a:rPr>
            </a:br>
            <a:r>
              <a:rPr lang="en-US" sz="1800" b="1" i="0" u="none" strike="noStrike" cap="none" dirty="0">
                <a:solidFill>
                  <a:srgbClr val="444444"/>
                </a:solidFill>
                <a:latin typeface="Open Sans"/>
                <a:ea typeface="Open Sans"/>
                <a:cs typeface="Open Sans"/>
                <a:sym typeface="Open Sans"/>
              </a:rPr>
              <a:t>Limits</a:t>
            </a:r>
            <a:r>
              <a:rPr lang="en-US" sz="1800" b="1" i="0" u="none" strike="noStrike" cap="none" dirty="0">
                <a:solidFill>
                  <a:schemeClr val="dk1"/>
                </a:solidFill>
                <a:latin typeface="Open Sans"/>
                <a:ea typeface="Open Sans"/>
                <a:cs typeface="Open Sans"/>
                <a:sym typeface="Open Sans"/>
              </a:rPr>
              <a:t> inheritance disputes</a:t>
            </a:r>
            <a:br>
              <a:rPr lang="en-US" sz="1800" b="1" i="0" u="none" strike="noStrike" cap="none" dirty="0">
                <a:solidFill>
                  <a:schemeClr val="dk1"/>
                </a:solidFill>
                <a:latin typeface="Open Sans"/>
                <a:ea typeface="Open Sans"/>
                <a:cs typeface="Open Sans"/>
                <a:sym typeface="Open Sans"/>
              </a:rPr>
            </a:br>
            <a:br>
              <a:rPr lang="en-US" sz="1800" b="1" i="0" u="none" strike="noStrike" cap="none" dirty="0">
                <a:solidFill>
                  <a:schemeClr val="dk1"/>
                </a:solidFill>
                <a:latin typeface="Open Sans"/>
                <a:ea typeface="Open Sans"/>
                <a:cs typeface="Open Sans"/>
                <a:sym typeface="Open Sans"/>
              </a:rPr>
            </a:br>
            <a:r>
              <a:rPr lang="en-US" sz="1800" b="1" i="0" u="none" strike="noStrike" cap="none" dirty="0">
                <a:solidFill>
                  <a:schemeClr val="dk1"/>
                </a:solidFill>
                <a:latin typeface="Open Sans"/>
                <a:ea typeface="Open Sans"/>
                <a:cs typeface="Open Sans"/>
                <a:sym typeface="Open Sans"/>
              </a:rPr>
              <a:t>Clarifies the gifting of possessions and money (subject to state laws pertaining to spousal rights) </a:t>
            </a:r>
            <a:br>
              <a:rPr lang="en-US" sz="1800" b="1" i="0" u="none" strike="noStrike" cap="none" dirty="0">
                <a:solidFill>
                  <a:schemeClr val="dk1"/>
                </a:solidFill>
                <a:latin typeface="Open Sans"/>
                <a:ea typeface="Open Sans"/>
                <a:cs typeface="Open Sans"/>
                <a:sym typeface="Open Sans"/>
              </a:rPr>
            </a:br>
            <a:br>
              <a:rPr lang="en-US" sz="1800" b="1" i="0" u="none" strike="noStrike" cap="none" dirty="0">
                <a:solidFill>
                  <a:schemeClr val="dk1"/>
                </a:solidFill>
                <a:latin typeface="Open Sans"/>
                <a:ea typeface="Open Sans"/>
                <a:cs typeface="Open Sans"/>
                <a:sym typeface="Open Sans"/>
              </a:rPr>
            </a:br>
            <a:r>
              <a:rPr lang="en-US" sz="1800" b="1" i="0" u="none" strike="noStrike" cap="none" dirty="0">
                <a:solidFill>
                  <a:schemeClr val="dk1"/>
                </a:solidFill>
                <a:latin typeface="Open Sans"/>
                <a:ea typeface="Open Sans"/>
                <a:cs typeface="Open Sans"/>
                <a:sym typeface="Open Sans"/>
              </a:rPr>
              <a:t>Identifies who should care for your children/dependents</a:t>
            </a:r>
            <a:br>
              <a:rPr lang="en-US" sz="1800" b="1" i="0" u="none" strike="noStrike" cap="none" dirty="0">
                <a:solidFill>
                  <a:schemeClr val="dk1"/>
                </a:solidFill>
                <a:latin typeface="Open Sans"/>
                <a:ea typeface="Open Sans"/>
                <a:cs typeface="Open Sans"/>
                <a:sym typeface="Open Sans"/>
              </a:rPr>
            </a:br>
            <a:br>
              <a:rPr lang="en-US" sz="1800" b="1" i="0" u="none" strike="noStrike" cap="none" dirty="0">
                <a:solidFill>
                  <a:schemeClr val="dk1"/>
                </a:solidFill>
                <a:latin typeface="Open Sans"/>
                <a:ea typeface="Open Sans"/>
                <a:cs typeface="Open Sans"/>
                <a:sym typeface="Open Sans"/>
              </a:rPr>
            </a:br>
            <a:r>
              <a:rPr lang="en-US" sz="1800" b="1" i="0" u="none" strike="noStrike" cap="none" dirty="0">
                <a:solidFill>
                  <a:schemeClr val="dk1"/>
                </a:solidFill>
                <a:latin typeface="Open Sans"/>
                <a:ea typeface="Open Sans"/>
                <a:cs typeface="Open Sans"/>
                <a:sym typeface="Open Sans"/>
              </a:rPr>
              <a:t>Helps your heirs access your assets faster and easier</a:t>
            </a:r>
            <a:br>
              <a:rPr lang="en-US" sz="1800" b="1" i="0" u="none" strike="noStrike" cap="none" dirty="0">
                <a:solidFill>
                  <a:schemeClr val="dk1"/>
                </a:solidFill>
                <a:latin typeface="Open Sans"/>
                <a:ea typeface="Open Sans"/>
                <a:cs typeface="Open Sans"/>
                <a:sym typeface="Open Sans"/>
              </a:rPr>
            </a:br>
            <a:br>
              <a:rPr lang="en-US" sz="1800" b="1" i="0" u="none" strike="noStrike" cap="none" dirty="0">
                <a:solidFill>
                  <a:schemeClr val="dk1"/>
                </a:solidFill>
                <a:latin typeface="Open Sans"/>
                <a:ea typeface="Open Sans"/>
                <a:cs typeface="Open Sans"/>
                <a:sym typeface="Open Sans"/>
              </a:rPr>
            </a:br>
            <a:r>
              <a:rPr lang="en-US" sz="1800" b="1" i="0" u="none" strike="noStrike" cap="none" dirty="0">
                <a:solidFill>
                  <a:schemeClr val="dk1"/>
                </a:solidFill>
                <a:latin typeface="Open Sans"/>
                <a:ea typeface="Open Sans"/>
                <a:cs typeface="Open Sans"/>
                <a:sym typeface="Open Sans"/>
              </a:rPr>
              <a:t>May reduce inheritance tax</a:t>
            </a:r>
            <a:endParaRPr sz="1800" b="1" i="0" u="none" strike="noStrike" cap="none" dirty="0">
              <a:solidFill>
                <a:srgbClr val="444444"/>
              </a:solidFill>
              <a:latin typeface="Open Sans"/>
              <a:ea typeface="Open Sans"/>
              <a:cs typeface="Open Sans"/>
              <a:sym typeface="Open Sans"/>
            </a:endParaRPr>
          </a:p>
        </p:txBody>
      </p:sp>
      <p:sp>
        <p:nvSpPr>
          <p:cNvPr id="228" name="Google Shape;228;p19"/>
          <p:cNvSpPr txBox="1"/>
          <p:nvPr/>
        </p:nvSpPr>
        <p:spPr>
          <a:xfrm>
            <a:off x="650075" y="3867213"/>
            <a:ext cx="137874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3200" b="1" i="0" u="none" strike="noStrike" cap="none" dirty="0">
                <a:solidFill>
                  <a:schemeClr val="lt1"/>
                </a:solidFill>
                <a:latin typeface="Livvic"/>
                <a:ea typeface="Livvic"/>
                <a:cs typeface="Livvic"/>
                <a:sym typeface="Livvic"/>
              </a:rPr>
              <a:t>06</a:t>
            </a:r>
            <a:endParaRPr dirty="0"/>
          </a:p>
        </p:txBody>
      </p:sp>
      <p:sp>
        <p:nvSpPr>
          <p:cNvPr id="229" name="Google Shape;229;p19"/>
          <p:cNvSpPr txBox="1"/>
          <p:nvPr/>
        </p:nvSpPr>
        <p:spPr>
          <a:xfrm>
            <a:off x="653145" y="4410264"/>
            <a:ext cx="137874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3200" b="1" i="0" u="none" strike="noStrike" cap="none" dirty="0">
                <a:solidFill>
                  <a:schemeClr val="lt1"/>
                </a:solidFill>
                <a:latin typeface="Livvic"/>
                <a:ea typeface="Livvic"/>
                <a:cs typeface="Livvic"/>
                <a:sym typeface="Livvic"/>
              </a:rPr>
              <a:t>07</a:t>
            </a:r>
            <a:endParaRPr dirty="0"/>
          </a:p>
        </p:txBody>
      </p:sp>
      <p:grpSp>
        <p:nvGrpSpPr>
          <p:cNvPr id="230" name="Google Shape;230;p19"/>
          <p:cNvGrpSpPr/>
          <p:nvPr/>
        </p:nvGrpSpPr>
        <p:grpSpPr>
          <a:xfrm>
            <a:off x="641451" y="1674506"/>
            <a:ext cx="1381812" cy="1100744"/>
            <a:chOff x="641451" y="1312770"/>
            <a:chExt cx="1381812" cy="1100744"/>
          </a:xfrm>
        </p:grpSpPr>
        <p:sp>
          <p:nvSpPr>
            <p:cNvPr id="231" name="Google Shape;231;p19"/>
            <p:cNvSpPr txBox="1"/>
            <p:nvPr/>
          </p:nvSpPr>
          <p:spPr>
            <a:xfrm>
              <a:off x="641451" y="1312770"/>
              <a:ext cx="137874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3200" b="1" i="0" u="none" strike="noStrike" cap="none" dirty="0">
                  <a:solidFill>
                    <a:schemeClr val="lt1"/>
                  </a:solidFill>
                  <a:latin typeface="Livvic"/>
                  <a:ea typeface="Livvic"/>
                  <a:cs typeface="Livvic"/>
                  <a:sym typeface="Livvic"/>
                </a:rPr>
                <a:t>02</a:t>
              </a:r>
              <a:endParaRPr dirty="0"/>
            </a:p>
          </p:txBody>
        </p:sp>
        <p:sp>
          <p:nvSpPr>
            <p:cNvPr id="232" name="Google Shape;232;p19"/>
            <p:cNvSpPr txBox="1"/>
            <p:nvPr/>
          </p:nvSpPr>
          <p:spPr>
            <a:xfrm>
              <a:off x="644521" y="1835714"/>
              <a:ext cx="137874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3200" b="1" i="0" u="none" strike="noStrike" cap="none" dirty="0">
                  <a:solidFill>
                    <a:schemeClr val="lt1"/>
                  </a:solidFill>
                  <a:latin typeface="Livvic"/>
                  <a:ea typeface="Livvic"/>
                  <a:cs typeface="Livvic"/>
                  <a:sym typeface="Livvic"/>
                </a:rPr>
                <a:t>03</a:t>
              </a:r>
              <a:endParaRPr dirty="0"/>
            </a:p>
          </p:txBody>
        </p:sp>
      </p:grpSp>
      <p:grpSp>
        <p:nvGrpSpPr>
          <p:cNvPr id="233" name="Google Shape;233;p19"/>
          <p:cNvGrpSpPr/>
          <p:nvPr/>
        </p:nvGrpSpPr>
        <p:grpSpPr>
          <a:xfrm>
            <a:off x="654714" y="2758091"/>
            <a:ext cx="1380043" cy="1126959"/>
            <a:chOff x="654714" y="2396355"/>
            <a:chExt cx="1380043" cy="1126959"/>
          </a:xfrm>
        </p:grpSpPr>
        <p:sp>
          <p:nvSpPr>
            <p:cNvPr id="234" name="Google Shape;234;p19"/>
            <p:cNvSpPr txBox="1"/>
            <p:nvPr/>
          </p:nvSpPr>
          <p:spPr>
            <a:xfrm>
              <a:off x="654714" y="2396355"/>
              <a:ext cx="137874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3200" b="1" i="0" u="none" strike="noStrike" cap="none" dirty="0">
                  <a:solidFill>
                    <a:schemeClr val="lt1"/>
                  </a:solidFill>
                  <a:latin typeface="Livvic"/>
                  <a:ea typeface="Livvic"/>
                  <a:cs typeface="Livvic"/>
                  <a:sym typeface="Livvic"/>
                </a:rPr>
                <a:t>04</a:t>
              </a:r>
              <a:endParaRPr dirty="0"/>
            </a:p>
          </p:txBody>
        </p:sp>
        <p:sp>
          <p:nvSpPr>
            <p:cNvPr id="235" name="Google Shape;235;p19"/>
            <p:cNvSpPr txBox="1"/>
            <p:nvPr/>
          </p:nvSpPr>
          <p:spPr>
            <a:xfrm>
              <a:off x="656015" y="2945514"/>
              <a:ext cx="137874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3200" b="1" i="0" u="none" strike="noStrike" cap="none" dirty="0">
                  <a:solidFill>
                    <a:schemeClr val="lt1"/>
                  </a:solidFill>
                  <a:latin typeface="Livvic"/>
                  <a:ea typeface="Livvic"/>
                  <a:cs typeface="Livvic"/>
                  <a:sym typeface="Livvic"/>
                </a:rPr>
                <a:t>05</a:t>
              </a:r>
              <a:endParaRPr dirty="0"/>
            </a:p>
          </p:txBody>
        </p:sp>
      </p:grpSp>
      <p:sp>
        <p:nvSpPr>
          <p:cNvPr id="236" name="Google Shape;236;p19"/>
          <p:cNvSpPr txBox="1"/>
          <p:nvPr/>
        </p:nvSpPr>
        <p:spPr>
          <a:xfrm>
            <a:off x="632938" y="1111362"/>
            <a:ext cx="137874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3200" b="1" i="0" u="none" strike="noStrike" cap="none" dirty="0">
                <a:solidFill>
                  <a:schemeClr val="lt1"/>
                </a:solidFill>
                <a:latin typeface="Livvic"/>
                <a:ea typeface="Livvic"/>
                <a:cs typeface="Livvic"/>
                <a:sym typeface="Livvic"/>
              </a:rPr>
              <a:t>01</a:t>
            </a:r>
            <a:endParaRPr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8"/>
        <p:cNvGrpSpPr/>
        <p:nvPr/>
      </p:nvGrpSpPr>
      <p:grpSpPr>
        <a:xfrm>
          <a:off x="0" y="0"/>
          <a:ext cx="0" cy="0"/>
          <a:chOff x="0" y="0"/>
          <a:chExt cx="0" cy="0"/>
        </a:xfrm>
      </p:grpSpPr>
      <p:sp>
        <p:nvSpPr>
          <p:cNvPr id="309" name="Google Shape;309;p25"/>
          <p:cNvSpPr txBox="1">
            <a:spLocks noGrp="1"/>
          </p:cNvSpPr>
          <p:nvPr>
            <p:ph type="subTitle" idx="1"/>
          </p:nvPr>
        </p:nvSpPr>
        <p:spPr>
          <a:xfrm flipH="1">
            <a:off x="131227" y="1249751"/>
            <a:ext cx="9144000" cy="2268312"/>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2"/>
              </a:buClr>
              <a:buSzPts val="1200"/>
              <a:buNone/>
            </a:pPr>
            <a:r>
              <a:rPr lang="en-US" sz="1800" b="1" dirty="0">
                <a:solidFill>
                  <a:schemeClr val="dk2"/>
                </a:solidFill>
              </a:rPr>
              <a:t>Put in writing how the land would be divided among spouse and children if they inherit.</a:t>
            </a:r>
            <a:br>
              <a:rPr lang="en-US" sz="1800" b="1" dirty="0">
                <a:solidFill>
                  <a:schemeClr val="dk2"/>
                </a:solidFill>
              </a:rPr>
            </a:br>
            <a:endParaRPr sz="1800" b="1" dirty="0">
              <a:solidFill>
                <a:schemeClr val="dk2"/>
              </a:solidFill>
            </a:endParaRPr>
          </a:p>
          <a:p>
            <a:pPr marL="0" lvl="0" indent="0" algn="l" rtl="0">
              <a:lnSpc>
                <a:spcPct val="115000"/>
              </a:lnSpc>
              <a:spcBef>
                <a:spcPts val="0"/>
              </a:spcBef>
              <a:spcAft>
                <a:spcPts val="0"/>
              </a:spcAft>
              <a:buClr>
                <a:schemeClr val="dk2"/>
              </a:buClr>
              <a:buSzPts val="1200"/>
              <a:buNone/>
            </a:pPr>
            <a:r>
              <a:rPr lang="en-US" sz="1800" b="1" dirty="0">
                <a:solidFill>
                  <a:schemeClr val="dk2"/>
                </a:solidFill>
              </a:rPr>
              <a:t>Common ways to divide:</a:t>
            </a:r>
            <a:endParaRPr dirty="0"/>
          </a:p>
          <a:p>
            <a:pPr marL="628650" lvl="1" indent="-171450" algn="l" rtl="0">
              <a:lnSpc>
                <a:spcPct val="115000"/>
              </a:lnSpc>
              <a:spcBef>
                <a:spcPts val="0"/>
              </a:spcBef>
              <a:spcAft>
                <a:spcPts val="0"/>
              </a:spcAft>
              <a:buClr>
                <a:schemeClr val="dk2"/>
              </a:buClr>
              <a:buSzPts val="1080"/>
              <a:buFont typeface="Arial"/>
              <a:buChar char="•"/>
            </a:pPr>
            <a:r>
              <a:rPr lang="en-US" sz="1800" dirty="0">
                <a:solidFill>
                  <a:schemeClr val="dk2"/>
                </a:solidFill>
              </a:rPr>
              <a:t>Physically divided into separate parcels for each person using valid legal descriptions.</a:t>
            </a:r>
            <a:endParaRPr dirty="0"/>
          </a:p>
          <a:p>
            <a:pPr marL="628650" lvl="1" indent="-171450" algn="l" rtl="0">
              <a:lnSpc>
                <a:spcPct val="115000"/>
              </a:lnSpc>
              <a:spcBef>
                <a:spcPts val="0"/>
              </a:spcBef>
              <a:spcAft>
                <a:spcPts val="0"/>
              </a:spcAft>
              <a:buClr>
                <a:schemeClr val="dk2"/>
              </a:buClr>
              <a:buSzPts val="1080"/>
              <a:buFont typeface="Arial"/>
              <a:buChar char="•"/>
            </a:pPr>
            <a:r>
              <a:rPr lang="en-US" sz="1800" dirty="0">
                <a:solidFill>
                  <a:schemeClr val="dk2"/>
                </a:solidFill>
              </a:rPr>
              <a:t>Financially divided based on equal value of parcels by a process specified in the will.</a:t>
            </a:r>
            <a:endParaRPr dirty="0"/>
          </a:p>
          <a:p>
            <a:pPr marL="158750" lvl="0" indent="0" algn="l" rtl="0">
              <a:lnSpc>
                <a:spcPct val="115000"/>
              </a:lnSpc>
              <a:spcBef>
                <a:spcPts val="0"/>
              </a:spcBef>
              <a:spcAft>
                <a:spcPts val="0"/>
              </a:spcAft>
              <a:buSzPts val="1200"/>
              <a:buNone/>
            </a:pPr>
            <a:endParaRPr sz="1800" dirty="0">
              <a:solidFill>
                <a:schemeClr val="dk2"/>
              </a:solidFill>
            </a:endParaRPr>
          </a:p>
          <a:p>
            <a:pPr marL="0" lvl="0" indent="0" algn="l" rtl="0">
              <a:lnSpc>
                <a:spcPct val="115000"/>
              </a:lnSpc>
              <a:spcBef>
                <a:spcPts val="0"/>
              </a:spcBef>
              <a:spcAft>
                <a:spcPts val="0"/>
              </a:spcAft>
              <a:buClr>
                <a:schemeClr val="dk2"/>
              </a:buClr>
              <a:buSzPts val="1200"/>
              <a:buNone/>
            </a:pPr>
            <a:r>
              <a:rPr lang="en-US" sz="1800" b="1" dirty="0">
                <a:solidFill>
                  <a:schemeClr val="dk2"/>
                </a:solidFill>
              </a:rPr>
              <a:t>Ask your lawyer to advise you on:</a:t>
            </a:r>
            <a:endParaRPr dirty="0"/>
          </a:p>
          <a:p>
            <a:pPr marL="628650" lvl="1" indent="-171450" algn="l" rtl="0">
              <a:lnSpc>
                <a:spcPct val="115000"/>
              </a:lnSpc>
              <a:spcBef>
                <a:spcPts val="0"/>
              </a:spcBef>
              <a:spcAft>
                <a:spcPts val="0"/>
              </a:spcAft>
              <a:buClr>
                <a:schemeClr val="dk2"/>
              </a:buClr>
              <a:buSzPts val="1080"/>
              <a:buFont typeface="Arial"/>
              <a:buChar char="•"/>
            </a:pPr>
            <a:r>
              <a:rPr lang="en-US" sz="1800" dirty="0">
                <a:solidFill>
                  <a:schemeClr val="dk2"/>
                </a:solidFill>
              </a:rPr>
              <a:t>How to provide for the payment of debts and taxes so the property division is not affected by claims of creditors or required tax payments.</a:t>
            </a:r>
            <a:endParaRPr dirty="0"/>
          </a:p>
          <a:p>
            <a:pPr marL="628650" lvl="1" indent="-171450" algn="l" rtl="0">
              <a:lnSpc>
                <a:spcPct val="115000"/>
              </a:lnSpc>
              <a:spcBef>
                <a:spcPts val="0"/>
              </a:spcBef>
              <a:spcAft>
                <a:spcPts val="0"/>
              </a:spcAft>
              <a:buClr>
                <a:schemeClr val="dk2"/>
              </a:buClr>
              <a:buSzPts val="1080"/>
              <a:buFont typeface="Arial"/>
              <a:buChar char="•"/>
            </a:pPr>
            <a:r>
              <a:rPr lang="en-US" sz="1800" dirty="0">
                <a:solidFill>
                  <a:schemeClr val="dk2"/>
                </a:solidFill>
              </a:rPr>
              <a:t>What is needed in terms of a temporary process to manage the farm, ranch or forest to avoid interruption in the business.</a:t>
            </a:r>
            <a:endParaRPr dirty="0"/>
          </a:p>
          <a:p>
            <a:pPr marL="628650" lvl="1" indent="-110490" algn="l" rtl="0">
              <a:lnSpc>
                <a:spcPct val="115000"/>
              </a:lnSpc>
              <a:spcBef>
                <a:spcPts val="0"/>
              </a:spcBef>
              <a:spcAft>
                <a:spcPts val="0"/>
              </a:spcAft>
              <a:buClr>
                <a:schemeClr val="dk2"/>
              </a:buClr>
              <a:buSzPts val="960"/>
              <a:buFont typeface="Arial"/>
              <a:buNone/>
            </a:pPr>
            <a:endParaRPr sz="1600" dirty="0">
              <a:solidFill>
                <a:schemeClr val="dk2"/>
              </a:solidFill>
            </a:endParaRPr>
          </a:p>
          <a:p>
            <a:pPr marL="171450" lvl="0" indent="-95250" algn="l" rtl="0">
              <a:lnSpc>
                <a:spcPct val="115000"/>
              </a:lnSpc>
              <a:spcBef>
                <a:spcPts val="0"/>
              </a:spcBef>
              <a:spcAft>
                <a:spcPts val="0"/>
              </a:spcAft>
              <a:buClr>
                <a:schemeClr val="lt1"/>
              </a:buClr>
              <a:buSzPts val="1200"/>
              <a:buFont typeface="Arial"/>
              <a:buNone/>
            </a:pPr>
            <a:endParaRPr sz="2000" b="1" dirty="0">
              <a:solidFill>
                <a:schemeClr val="lt1"/>
              </a:solidFill>
            </a:endParaRPr>
          </a:p>
          <a:p>
            <a:pPr marL="171450" lvl="0" indent="-95250" algn="l" rtl="0">
              <a:lnSpc>
                <a:spcPct val="115000"/>
              </a:lnSpc>
              <a:spcBef>
                <a:spcPts val="0"/>
              </a:spcBef>
              <a:spcAft>
                <a:spcPts val="0"/>
              </a:spcAft>
              <a:buClr>
                <a:schemeClr val="lt1"/>
              </a:buClr>
              <a:buSzPts val="1200"/>
              <a:buFont typeface="Arial"/>
              <a:buNone/>
            </a:pPr>
            <a:endParaRPr sz="2000" b="1" dirty="0">
              <a:solidFill>
                <a:schemeClr val="dk2"/>
              </a:solidFill>
            </a:endParaRPr>
          </a:p>
          <a:p>
            <a:pPr marL="171450" lvl="0" indent="-95250" algn="l" rtl="0">
              <a:lnSpc>
                <a:spcPct val="115000"/>
              </a:lnSpc>
              <a:spcBef>
                <a:spcPts val="0"/>
              </a:spcBef>
              <a:spcAft>
                <a:spcPts val="0"/>
              </a:spcAft>
              <a:buSzPts val="1200"/>
              <a:buFont typeface="Arial"/>
              <a:buNone/>
            </a:pPr>
            <a:endParaRPr dirty="0">
              <a:solidFill>
                <a:schemeClr val="lt1"/>
              </a:solidFill>
            </a:endParaRPr>
          </a:p>
        </p:txBody>
      </p:sp>
      <p:sp>
        <p:nvSpPr>
          <p:cNvPr id="310" name="Google Shape;310;p25"/>
          <p:cNvSpPr txBox="1">
            <a:spLocks noGrp="1"/>
          </p:cNvSpPr>
          <p:nvPr>
            <p:ph type="title"/>
          </p:nvPr>
        </p:nvSpPr>
        <p:spPr>
          <a:xfrm>
            <a:off x="131227" y="223440"/>
            <a:ext cx="6433202" cy="634932"/>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dirty="0"/>
              <a:t>Tips to Avoid Heirs’ Property Issues in a Will</a:t>
            </a:r>
            <a:endParaRPr dirty="0"/>
          </a:p>
        </p:txBody>
      </p:sp>
      <p:sp>
        <p:nvSpPr>
          <p:cNvPr id="311" name="Google Shape;311;p25"/>
          <p:cNvSpPr/>
          <p:nvPr/>
        </p:nvSpPr>
        <p:spPr>
          <a:xfrm rot="-5400000">
            <a:off x="4529891" y="-3555326"/>
            <a:ext cx="84218" cy="914399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312" name="Google Shape;312;p25" descr="A picture containing text, businesscard&#10;&#10;Description automatically generated"/>
          <p:cNvPicPr preferRelativeResize="0"/>
          <p:nvPr/>
        </p:nvPicPr>
        <p:blipFill rotWithShape="1">
          <a:blip r:embed="rId3">
            <a:alphaModFix/>
          </a:blip>
          <a:srcRect/>
          <a:stretch/>
        </p:blipFill>
        <p:spPr>
          <a:xfrm>
            <a:off x="7158182" y="0"/>
            <a:ext cx="1985818" cy="1249751"/>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6"/>
          <p:cNvSpPr txBox="1">
            <a:spLocks noGrp="1"/>
          </p:cNvSpPr>
          <p:nvPr>
            <p:ph type="ctrTitle"/>
          </p:nvPr>
        </p:nvSpPr>
        <p:spPr>
          <a:xfrm>
            <a:off x="501589" y="1732548"/>
            <a:ext cx="8140822" cy="1560676"/>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800"/>
              <a:buNone/>
            </a:pPr>
            <a:r>
              <a:rPr lang="en-US" sz="4000" dirty="0">
                <a:solidFill>
                  <a:schemeClr val="lt1"/>
                </a:solidFill>
              </a:rPr>
              <a:t>Easement Option </a:t>
            </a:r>
            <a:br>
              <a:rPr lang="en-US" sz="4000" dirty="0">
                <a:solidFill>
                  <a:schemeClr val="lt1"/>
                </a:solidFill>
              </a:rPr>
            </a:br>
            <a:r>
              <a:rPr lang="en-US" sz="4000" dirty="0">
                <a:solidFill>
                  <a:schemeClr val="lt1"/>
                </a:solidFill>
              </a:rPr>
              <a:t>for Heirs </a:t>
            </a:r>
            <a:endParaRPr sz="4000" dirty="0">
              <a:solidFill>
                <a:schemeClr val="lt1"/>
              </a:solidFill>
              <a:latin typeface="Livvic"/>
              <a:ea typeface="Livvic"/>
              <a:cs typeface="Livvic"/>
              <a:sym typeface="Livvic"/>
            </a:endParaRPr>
          </a:p>
        </p:txBody>
      </p:sp>
    </p:spTree>
    <p:extLst>
      <p:ext uri="{BB962C8B-B14F-4D97-AF65-F5344CB8AC3E}">
        <p14:creationId xmlns:p14="http://schemas.microsoft.com/office/powerpoint/2010/main" val="7162887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g2b3942c8b42_1_15"/>
          <p:cNvSpPr txBox="1">
            <a:spLocks noGrp="1"/>
          </p:cNvSpPr>
          <p:nvPr>
            <p:ph type="title"/>
          </p:nvPr>
        </p:nvSpPr>
        <p:spPr>
          <a:xfrm>
            <a:off x="1935126" y="445025"/>
            <a:ext cx="6897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Takeaways </a:t>
            </a:r>
            <a:endParaRPr/>
          </a:p>
        </p:txBody>
      </p:sp>
      <p:sp>
        <p:nvSpPr>
          <p:cNvPr id="649" name="Google Shape;649;g2b3942c8b42_1_15"/>
          <p:cNvSpPr txBox="1">
            <a:spLocks noGrp="1"/>
          </p:cNvSpPr>
          <p:nvPr>
            <p:ph type="body" idx="2"/>
          </p:nvPr>
        </p:nvSpPr>
        <p:spPr>
          <a:xfrm>
            <a:off x="1935163" y="1792288"/>
            <a:ext cx="6897600" cy="779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Not having a will results in heirs property, but having a will does not necessarily prevent heirs’ property </a:t>
            </a:r>
            <a:endParaRPr dirty="0"/>
          </a:p>
        </p:txBody>
      </p:sp>
      <p:sp>
        <p:nvSpPr>
          <p:cNvPr id="650" name="Google Shape;650;g2b3942c8b42_1_15"/>
          <p:cNvSpPr txBox="1">
            <a:spLocks noGrp="1"/>
          </p:cNvSpPr>
          <p:nvPr>
            <p:ph type="body" idx="3"/>
          </p:nvPr>
        </p:nvSpPr>
        <p:spPr>
          <a:xfrm>
            <a:off x="1935126" y="2581897"/>
            <a:ext cx="6897600" cy="779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Heirs’ property leaves rural land vulnerable to development, sale, and unable to be utilized effectively </a:t>
            </a:r>
            <a:endParaRPr dirty="0"/>
          </a:p>
        </p:txBody>
      </p:sp>
      <p:sp>
        <p:nvSpPr>
          <p:cNvPr id="651" name="Google Shape;651;g2b3942c8b42_1_15"/>
          <p:cNvSpPr txBox="1">
            <a:spLocks noGrp="1"/>
          </p:cNvSpPr>
          <p:nvPr>
            <p:ph type="body" idx="4"/>
          </p:nvPr>
        </p:nvSpPr>
        <p:spPr>
          <a:xfrm>
            <a:off x="1934613" y="3378489"/>
            <a:ext cx="6897600" cy="779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UPHPA in Virginia provides some protection against forced sale of a property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4"/>
          <p:cNvSpPr txBox="1">
            <a:spLocks noGrp="1"/>
          </p:cNvSpPr>
          <p:nvPr>
            <p:ph type="ctrTitle"/>
          </p:nvPr>
        </p:nvSpPr>
        <p:spPr>
          <a:xfrm>
            <a:off x="854306" y="320246"/>
            <a:ext cx="4254589" cy="5710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dirty="0"/>
              <a:t>SESSION </a:t>
            </a:r>
            <a:r>
              <a:rPr lang="en-US" dirty="0"/>
              <a:t>OVERVIEW</a:t>
            </a:r>
            <a:endParaRPr dirty="0"/>
          </a:p>
        </p:txBody>
      </p:sp>
      <p:sp>
        <p:nvSpPr>
          <p:cNvPr id="108" name="Google Shape;108;p4"/>
          <p:cNvSpPr txBox="1">
            <a:spLocks noGrp="1"/>
          </p:cNvSpPr>
          <p:nvPr>
            <p:ph type="subTitle" idx="4294967295"/>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171450" marR="0" lvl="0" indent="-171450" algn="l" rtl="0">
              <a:lnSpc>
                <a:spcPct val="115000"/>
              </a:lnSpc>
              <a:spcBef>
                <a:spcPts val="0"/>
              </a:spcBef>
              <a:spcAft>
                <a:spcPts val="0"/>
              </a:spcAft>
              <a:buClr>
                <a:schemeClr val="dk1"/>
              </a:buClr>
              <a:buSzPts val="1200"/>
              <a:buFont typeface="Catamaran Light"/>
              <a:buChar char="●"/>
            </a:pPr>
            <a:r>
              <a:rPr lang="en-US" sz="2800" b="0" i="0" u="none" strike="noStrike" cap="none" dirty="0">
                <a:solidFill>
                  <a:schemeClr val="dk1"/>
                </a:solidFill>
                <a:latin typeface="Catamaran Light"/>
                <a:ea typeface="Catamaran Light"/>
                <a:cs typeface="Catamaran Light"/>
                <a:sym typeface="Catamaran Light"/>
              </a:rPr>
              <a:t>What is Heirs’ Property</a:t>
            </a:r>
            <a:endParaRPr dirty="0"/>
          </a:p>
          <a:p>
            <a:pPr marL="171450" marR="0" lvl="0" indent="-171450" algn="l" rtl="0">
              <a:lnSpc>
                <a:spcPct val="115000"/>
              </a:lnSpc>
              <a:spcBef>
                <a:spcPts val="0"/>
              </a:spcBef>
              <a:spcAft>
                <a:spcPts val="0"/>
              </a:spcAft>
              <a:buClr>
                <a:schemeClr val="dk1"/>
              </a:buClr>
              <a:buSzPts val="1200"/>
              <a:buFont typeface="Catamaran Light"/>
              <a:buChar char="●"/>
            </a:pPr>
            <a:r>
              <a:rPr lang="en-US" sz="2800" b="0" i="0" u="none" strike="noStrike" cap="none" dirty="0">
                <a:solidFill>
                  <a:schemeClr val="dk1"/>
                </a:solidFill>
                <a:latin typeface="Catamaran Light"/>
                <a:ea typeface="Catamaran Light"/>
                <a:cs typeface="Catamaran Light"/>
                <a:sym typeface="Catamaran Light"/>
              </a:rPr>
              <a:t>Basics of Estate Planning/Succession Planning</a:t>
            </a:r>
            <a:endParaRPr dirty="0"/>
          </a:p>
          <a:p>
            <a:pPr marL="171450" marR="0" lvl="0" indent="-171450" algn="l" rtl="0">
              <a:lnSpc>
                <a:spcPct val="115000"/>
              </a:lnSpc>
              <a:spcBef>
                <a:spcPts val="0"/>
              </a:spcBef>
              <a:spcAft>
                <a:spcPts val="0"/>
              </a:spcAft>
              <a:buClr>
                <a:schemeClr val="dk1"/>
              </a:buClr>
              <a:buSzPts val="1200"/>
              <a:buFont typeface="Catamaran Light"/>
              <a:buChar char="●"/>
            </a:pPr>
            <a:r>
              <a:rPr lang="en-US" sz="2800" b="0" i="0" u="none" strike="noStrike" cap="none" dirty="0">
                <a:solidFill>
                  <a:schemeClr val="dk1"/>
                </a:solidFill>
                <a:latin typeface="Catamaran Light"/>
                <a:ea typeface="Catamaran Light"/>
                <a:cs typeface="Catamaran Light"/>
                <a:sym typeface="Catamaran Light"/>
              </a:rPr>
              <a:t>Preventing Heirs’ Property When Writing Your Will</a:t>
            </a:r>
            <a:endParaRPr dirty="0"/>
          </a:p>
          <a:p>
            <a:pPr marL="171450" marR="0" lvl="0" indent="-171450" algn="l" rtl="0">
              <a:lnSpc>
                <a:spcPct val="115000"/>
              </a:lnSpc>
              <a:spcBef>
                <a:spcPts val="0"/>
              </a:spcBef>
              <a:spcAft>
                <a:spcPts val="0"/>
              </a:spcAft>
              <a:buClr>
                <a:schemeClr val="dk1"/>
              </a:buClr>
              <a:buSzPts val="1200"/>
              <a:buFont typeface="Catamaran Light"/>
              <a:buChar char="●"/>
            </a:pPr>
            <a:r>
              <a:rPr lang="en-US" sz="2800" b="0" i="0" u="none" strike="noStrike" cap="none" dirty="0">
                <a:solidFill>
                  <a:schemeClr val="dk1"/>
                </a:solidFill>
                <a:latin typeface="Catamaran Light"/>
                <a:ea typeface="Catamaran Light"/>
                <a:cs typeface="Catamaran Light"/>
                <a:sym typeface="Catamaran Light"/>
              </a:rPr>
              <a:t>Title to Real Property</a:t>
            </a:r>
            <a:endParaRPr dirty="0"/>
          </a:p>
          <a:p>
            <a:pPr marL="171450" marR="0" lvl="0" indent="-171450" algn="l" rtl="0">
              <a:lnSpc>
                <a:spcPct val="115000"/>
              </a:lnSpc>
              <a:spcBef>
                <a:spcPts val="0"/>
              </a:spcBef>
              <a:spcAft>
                <a:spcPts val="0"/>
              </a:spcAft>
              <a:buClr>
                <a:schemeClr val="dk1"/>
              </a:buClr>
              <a:buSzPts val="1200"/>
              <a:buFont typeface="Catamaran Light"/>
              <a:buChar char="●"/>
            </a:pPr>
            <a:r>
              <a:rPr lang="en-US" sz="2800" b="0" i="0" u="none" strike="noStrike" cap="none" dirty="0">
                <a:solidFill>
                  <a:schemeClr val="dk1"/>
                </a:solidFill>
                <a:latin typeface="Catamaran Light"/>
                <a:ea typeface="Catamaran Light"/>
                <a:cs typeface="Catamaran Light"/>
                <a:sym typeface="Catamaran Light"/>
              </a:rPr>
              <a:t>Working with an Attorney</a:t>
            </a:r>
            <a:endParaRPr dirty="0"/>
          </a:p>
          <a:p>
            <a:pPr marL="457200" marR="0" lvl="0" indent="-228600" algn="l" rtl="0">
              <a:lnSpc>
                <a:spcPct val="115000"/>
              </a:lnSpc>
              <a:spcBef>
                <a:spcPts val="0"/>
              </a:spcBef>
              <a:spcAft>
                <a:spcPts val="0"/>
              </a:spcAft>
              <a:buClr>
                <a:schemeClr val="dk1"/>
              </a:buClr>
              <a:buSzPts val="1200"/>
              <a:buFont typeface="Catamaran Light"/>
              <a:buNone/>
            </a:pPr>
            <a:endParaRPr sz="1200" b="0" i="0" u="none" strike="noStrike" cap="none" dirty="0">
              <a:solidFill>
                <a:schemeClr val="dk1"/>
              </a:solidFill>
              <a:latin typeface="Catamaran Light"/>
              <a:ea typeface="Catamaran Light"/>
              <a:cs typeface="Catamaran Light"/>
              <a:sym typeface="Catamaran Light"/>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g2b092e9f436_0_354"/>
          <p:cNvSpPr txBox="1">
            <a:spLocks noGrp="1"/>
          </p:cNvSpPr>
          <p:nvPr>
            <p:ph type="title"/>
          </p:nvPr>
        </p:nvSpPr>
        <p:spPr>
          <a:xfrm>
            <a:off x="1935126" y="445025"/>
            <a:ext cx="68973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How Extension can help: </a:t>
            </a:r>
            <a:endParaRPr/>
          </a:p>
        </p:txBody>
      </p:sp>
      <p:sp>
        <p:nvSpPr>
          <p:cNvPr id="657" name="Google Shape;657;g2b092e9f436_0_354"/>
          <p:cNvSpPr txBox="1">
            <a:spLocks noGrp="1"/>
          </p:cNvSpPr>
          <p:nvPr>
            <p:ph type="body" idx="2"/>
          </p:nvPr>
        </p:nvSpPr>
        <p:spPr>
          <a:xfrm>
            <a:off x="1935163" y="1792288"/>
            <a:ext cx="6897600" cy="779400"/>
          </a:xfrm>
          <a:prstGeom prst="rect">
            <a:avLst/>
          </a:prstGeom>
          <a:noFill/>
          <a:ln>
            <a:noFill/>
          </a:ln>
        </p:spPr>
        <p:txBody>
          <a:bodyPr spcFirstLastPara="1" wrap="square" lIns="91425" tIns="91425" rIns="91425" bIns="91425" anchor="ctr" anchorCtr="0">
            <a:noAutofit/>
          </a:bodyPr>
          <a:lstStyle/>
          <a:p>
            <a:pPr marL="152400" lvl="0" indent="0" algn="l" rtl="0">
              <a:lnSpc>
                <a:spcPct val="115000"/>
              </a:lnSpc>
              <a:spcBef>
                <a:spcPts val="0"/>
              </a:spcBef>
              <a:spcAft>
                <a:spcPts val="0"/>
              </a:spcAft>
              <a:buSzPts val="1200"/>
              <a:buNone/>
            </a:pPr>
            <a:r>
              <a:rPr lang="en-US"/>
              <a:t>Prevention through estate planning education </a:t>
            </a:r>
            <a:endParaRPr/>
          </a:p>
        </p:txBody>
      </p:sp>
      <p:sp>
        <p:nvSpPr>
          <p:cNvPr id="658" name="Google Shape;658;g2b092e9f436_0_354"/>
          <p:cNvSpPr txBox="1">
            <a:spLocks noGrp="1"/>
          </p:cNvSpPr>
          <p:nvPr>
            <p:ph type="body" idx="3"/>
          </p:nvPr>
        </p:nvSpPr>
        <p:spPr>
          <a:xfrm>
            <a:off x="1935126" y="2581897"/>
            <a:ext cx="6897600" cy="779400"/>
          </a:xfrm>
          <a:prstGeom prst="rect">
            <a:avLst/>
          </a:prstGeom>
          <a:noFill/>
          <a:ln>
            <a:noFill/>
          </a:ln>
        </p:spPr>
        <p:txBody>
          <a:bodyPr spcFirstLastPara="1" wrap="square" lIns="91425" tIns="91425" rIns="91425" bIns="91425" anchor="ctr" anchorCtr="0">
            <a:noAutofit/>
          </a:bodyPr>
          <a:lstStyle/>
          <a:p>
            <a:pPr marL="152400" lvl="0" indent="0" algn="l" rtl="0">
              <a:lnSpc>
                <a:spcPct val="115000"/>
              </a:lnSpc>
              <a:spcBef>
                <a:spcPts val="0"/>
              </a:spcBef>
              <a:spcAft>
                <a:spcPts val="0"/>
              </a:spcAft>
              <a:buSzPts val="1200"/>
              <a:buNone/>
            </a:pPr>
            <a:r>
              <a:rPr lang="en-US"/>
              <a:t>Educate about the risks to families posed by being in heirs property and laws/policies designed to protect</a:t>
            </a:r>
            <a:endParaRPr/>
          </a:p>
        </p:txBody>
      </p:sp>
      <p:sp>
        <p:nvSpPr>
          <p:cNvPr id="659" name="Google Shape;659;g2b092e9f436_0_354"/>
          <p:cNvSpPr txBox="1">
            <a:spLocks noGrp="1"/>
          </p:cNvSpPr>
          <p:nvPr>
            <p:ph type="body" idx="4"/>
          </p:nvPr>
        </p:nvSpPr>
        <p:spPr>
          <a:xfrm>
            <a:off x="1934613" y="3378489"/>
            <a:ext cx="6897600" cy="779400"/>
          </a:xfrm>
          <a:prstGeom prst="rect">
            <a:avLst/>
          </a:prstGeom>
          <a:noFill/>
          <a:ln>
            <a:noFill/>
          </a:ln>
        </p:spPr>
        <p:txBody>
          <a:bodyPr spcFirstLastPara="1" wrap="square" lIns="91425" tIns="91425" rIns="91425" bIns="91425" anchor="ctr" anchorCtr="0">
            <a:noAutofit/>
          </a:bodyPr>
          <a:lstStyle/>
          <a:p>
            <a:pPr marL="152400" lvl="0" indent="0" algn="l" rtl="0">
              <a:lnSpc>
                <a:spcPct val="115000"/>
              </a:lnSpc>
              <a:spcBef>
                <a:spcPts val="0"/>
              </a:spcBef>
              <a:spcAft>
                <a:spcPts val="0"/>
              </a:spcAft>
              <a:buSzPts val="1200"/>
              <a:buNone/>
            </a:pPr>
            <a:r>
              <a:rPr lang="en-US"/>
              <a:t>Connect families to resources and tools for next steps in heirs’ property resolution </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g2b20a460c7a_0_11"/>
          <p:cNvSpPr txBox="1">
            <a:spLocks noGrp="1"/>
          </p:cNvSpPr>
          <p:nvPr>
            <p:ph type="body" idx="1"/>
          </p:nvPr>
        </p:nvSpPr>
        <p:spPr>
          <a:xfrm>
            <a:off x="3581400" y="0"/>
            <a:ext cx="5562600" cy="514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65" name="Google Shape;665;g2b20a460c7a_0_11"/>
          <p:cNvSpPr txBox="1">
            <a:spLocks noGrp="1"/>
          </p:cNvSpPr>
          <p:nvPr>
            <p:ph type="body" idx="2"/>
          </p:nvPr>
        </p:nvSpPr>
        <p:spPr>
          <a:xfrm>
            <a:off x="0" y="2003509"/>
            <a:ext cx="3497400" cy="89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t>Prevention through farm transition </a:t>
            </a:r>
            <a:endParaRPr/>
          </a:p>
        </p:txBody>
      </p:sp>
      <p:pic>
        <p:nvPicPr>
          <p:cNvPr id="666" name="Google Shape;666;g2b20a460c7a_0_11"/>
          <p:cNvPicPr preferRelativeResize="0"/>
          <p:nvPr/>
        </p:nvPicPr>
        <p:blipFill>
          <a:blip r:embed="rId3">
            <a:alphaModFix/>
          </a:blip>
          <a:stretch>
            <a:fillRect/>
          </a:stretch>
        </p:blipFill>
        <p:spPr>
          <a:xfrm>
            <a:off x="4374868" y="0"/>
            <a:ext cx="3975665" cy="5143501"/>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g2b20a460c7a_0_17"/>
          <p:cNvSpPr txBox="1">
            <a:spLocks noGrp="1"/>
          </p:cNvSpPr>
          <p:nvPr>
            <p:ph type="title"/>
          </p:nvPr>
        </p:nvSpPr>
        <p:spPr>
          <a:xfrm>
            <a:off x="1833567" y="564687"/>
            <a:ext cx="6897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Heir’s Property Training	</a:t>
            </a:r>
            <a:endParaRPr dirty="0"/>
          </a:p>
        </p:txBody>
      </p:sp>
      <p:sp>
        <p:nvSpPr>
          <p:cNvPr id="673" name="Google Shape;673;g2b20a460c7a_0_17"/>
          <p:cNvSpPr txBox="1">
            <a:spLocks noGrp="1"/>
          </p:cNvSpPr>
          <p:nvPr>
            <p:ph type="body" idx="2"/>
          </p:nvPr>
        </p:nvSpPr>
        <p:spPr>
          <a:xfrm>
            <a:off x="1833567" y="1533673"/>
            <a:ext cx="6897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January 17 - Petersburg </a:t>
            </a:r>
            <a:endParaRPr dirty="0"/>
          </a:p>
        </p:txBody>
      </p:sp>
      <p:sp>
        <p:nvSpPr>
          <p:cNvPr id="674" name="Google Shape;674;g2b20a460c7a_0_17"/>
          <p:cNvSpPr txBox="1">
            <a:spLocks noGrp="1"/>
          </p:cNvSpPr>
          <p:nvPr>
            <p:ph type="body" idx="3"/>
          </p:nvPr>
        </p:nvSpPr>
        <p:spPr>
          <a:xfrm>
            <a:off x="1833567" y="2106373"/>
            <a:ext cx="6897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February 21 - Danville</a:t>
            </a:r>
            <a:endParaRPr/>
          </a:p>
        </p:txBody>
      </p:sp>
      <p:sp>
        <p:nvSpPr>
          <p:cNvPr id="675" name="Google Shape;675;g2b20a460c7a_0_17"/>
          <p:cNvSpPr txBox="1">
            <a:spLocks noGrp="1"/>
          </p:cNvSpPr>
          <p:nvPr>
            <p:ph type="body" idx="4"/>
          </p:nvPr>
        </p:nvSpPr>
        <p:spPr>
          <a:xfrm>
            <a:off x="1833567" y="2679073"/>
            <a:ext cx="6897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April 16 - Emporia </a:t>
            </a:r>
            <a:endParaRPr dirty="0"/>
          </a:p>
        </p:txBody>
      </p:sp>
      <p:sp>
        <p:nvSpPr>
          <p:cNvPr id="676" name="Google Shape;676;g2b20a460c7a_0_17"/>
          <p:cNvSpPr txBox="1">
            <a:spLocks noGrp="1"/>
          </p:cNvSpPr>
          <p:nvPr>
            <p:ph type="body" idx="5"/>
          </p:nvPr>
        </p:nvSpPr>
        <p:spPr>
          <a:xfrm>
            <a:off x="1833567" y="3251773"/>
            <a:ext cx="6897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May 29 - Tidewater</a:t>
            </a:r>
            <a:endParaRPr/>
          </a:p>
        </p:txBody>
      </p:sp>
      <p:sp>
        <p:nvSpPr>
          <p:cNvPr id="677" name="Google Shape;677;g2b20a460c7a_0_17"/>
          <p:cNvSpPr txBox="1">
            <a:spLocks noGrp="1"/>
          </p:cNvSpPr>
          <p:nvPr>
            <p:ph type="body" idx="6"/>
          </p:nvPr>
        </p:nvSpPr>
        <p:spPr>
          <a:xfrm>
            <a:off x="1833567" y="3824473"/>
            <a:ext cx="6897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July 10 - Culpepper </a:t>
            </a:r>
            <a:endParaRPr dirty="0"/>
          </a:p>
        </p:txBody>
      </p:sp>
      <p:sp>
        <p:nvSpPr>
          <p:cNvPr id="678" name="Google Shape;678;g2b20a460c7a_0_17"/>
          <p:cNvSpPr txBox="1">
            <a:spLocks noGrp="1"/>
          </p:cNvSpPr>
          <p:nvPr>
            <p:ph type="body" idx="7"/>
          </p:nvPr>
        </p:nvSpPr>
        <p:spPr>
          <a:xfrm>
            <a:off x="1833567" y="4404557"/>
            <a:ext cx="6897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August 28 – VSU Randolph Farm</a:t>
            </a:r>
            <a:endParaRPr dirty="0"/>
          </a:p>
        </p:txBody>
      </p:sp>
      <p:pic>
        <p:nvPicPr>
          <p:cNvPr id="679" name="Google Shape;679;g2b20a460c7a_0_17"/>
          <p:cNvPicPr preferRelativeResize="0"/>
          <p:nvPr/>
        </p:nvPicPr>
        <p:blipFill>
          <a:blip r:embed="rId3">
            <a:alphaModFix/>
          </a:blip>
          <a:stretch>
            <a:fillRect/>
          </a:stretch>
        </p:blipFill>
        <p:spPr>
          <a:xfrm>
            <a:off x="5150664" y="1246856"/>
            <a:ext cx="3034331" cy="3730401"/>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44"/>
          <p:cNvSpPr txBox="1">
            <a:spLocks noGrp="1"/>
          </p:cNvSpPr>
          <p:nvPr>
            <p:ph type="ctrTitle"/>
          </p:nvPr>
        </p:nvSpPr>
        <p:spPr>
          <a:xfrm>
            <a:off x="501586" y="2237166"/>
            <a:ext cx="8140822" cy="661209"/>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800"/>
              <a:buNone/>
            </a:pPr>
            <a:r>
              <a:rPr lang="en-US" sz="4000" dirty="0">
                <a:solidFill>
                  <a:schemeClr val="lt1"/>
                </a:solidFill>
              </a:rPr>
              <a:t>Questions and Discussion</a:t>
            </a:r>
            <a:endParaRPr sz="4000" dirty="0">
              <a:solidFill>
                <a:schemeClr val="lt1"/>
              </a:solidFill>
              <a:latin typeface="Livvic"/>
              <a:ea typeface="Livvic"/>
              <a:cs typeface="Livvic"/>
              <a:sym typeface="Livvic"/>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a:spLocks noGrp="1"/>
          </p:cNvSpPr>
          <p:nvPr>
            <p:ph type="ctrTitle"/>
          </p:nvPr>
        </p:nvSpPr>
        <p:spPr>
          <a:xfrm>
            <a:off x="635620" y="565294"/>
            <a:ext cx="6785632" cy="2971848"/>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6000" dirty="0">
                <a:solidFill>
                  <a:schemeClr val="lt1"/>
                </a:solidFill>
              </a:rPr>
              <a:t>WHAT IS HEIRS’ PROPERTY?</a:t>
            </a:r>
            <a:endParaRPr sz="6000" dirty="0">
              <a:solidFill>
                <a:schemeClr val="lt1"/>
              </a:solidFill>
              <a:latin typeface="Livvic"/>
              <a:ea typeface="Livvic"/>
              <a:cs typeface="Livvic"/>
              <a:sym typeface="Livvic"/>
            </a:endParaRPr>
          </a:p>
        </p:txBody>
      </p:sp>
    </p:spTree>
    <p:extLst>
      <p:ext uri="{BB962C8B-B14F-4D97-AF65-F5344CB8AC3E}">
        <p14:creationId xmlns:p14="http://schemas.microsoft.com/office/powerpoint/2010/main" val="2427830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5"/>
          <p:cNvPicPr preferRelativeResize="0">
            <a:picLocks noGrp="1"/>
          </p:cNvPicPr>
          <p:nvPr>
            <p:ph type="pic" idx="2"/>
          </p:nvPr>
        </p:nvPicPr>
        <p:blipFill rotWithShape="1">
          <a:blip r:embed="rId3">
            <a:alphaModFix/>
          </a:blip>
          <a:srcRect l="373" r="372"/>
          <a:stretch/>
        </p:blipFill>
        <p:spPr>
          <a:xfrm>
            <a:off x="5710511" y="765175"/>
            <a:ext cx="3377927" cy="3403600"/>
          </a:xfrm>
          <a:prstGeom prst="rect">
            <a:avLst/>
          </a:prstGeom>
          <a:noFill/>
          <a:ln>
            <a:noFill/>
          </a:ln>
        </p:spPr>
      </p:pic>
      <p:sp>
        <p:nvSpPr>
          <p:cNvPr id="233" name="Google Shape;233;p5"/>
          <p:cNvSpPr txBox="1">
            <a:spLocks noGrp="1"/>
          </p:cNvSpPr>
          <p:nvPr>
            <p:ph type="body" idx="1"/>
          </p:nvPr>
        </p:nvSpPr>
        <p:spPr>
          <a:xfrm>
            <a:off x="584791" y="236189"/>
            <a:ext cx="8503200" cy="830400"/>
          </a:xfrm>
          <a:prstGeom prst="rect">
            <a:avLst/>
          </a:prstGeom>
          <a:noFill/>
          <a:ln>
            <a:noFill/>
          </a:ln>
        </p:spPr>
        <p:txBody>
          <a:bodyPr spcFirstLastPara="1" wrap="square" lIns="91425" tIns="91425" rIns="91425" bIns="91425" anchor="ctr" anchorCtr="0">
            <a:noAutofit/>
          </a:bodyPr>
          <a:lstStyle/>
          <a:p>
            <a:pPr marL="152400" lvl="0" indent="0" algn="l" rtl="0">
              <a:lnSpc>
                <a:spcPct val="115000"/>
              </a:lnSpc>
              <a:spcBef>
                <a:spcPts val="0"/>
              </a:spcBef>
              <a:spcAft>
                <a:spcPts val="0"/>
              </a:spcAft>
              <a:buSzPts val="1200"/>
              <a:buNone/>
            </a:pPr>
            <a:r>
              <a:rPr lang="en-US"/>
              <a:t>What is Heirs’ Property?</a:t>
            </a:r>
            <a:endParaRPr/>
          </a:p>
        </p:txBody>
      </p:sp>
      <p:sp>
        <p:nvSpPr>
          <p:cNvPr id="234" name="Google Shape;234;p5"/>
          <p:cNvSpPr txBox="1">
            <a:spLocks noGrp="1"/>
          </p:cNvSpPr>
          <p:nvPr>
            <p:ph type="body" idx="3"/>
          </p:nvPr>
        </p:nvSpPr>
        <p:spPr>
          <a:xfrm>
            <a:off x="354001" y="1294827"/>
            <a:ext cx="4951412" cy="3121025"/>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SzPts val="1200"/>
              <a:buChar char="●"/>
            </a:pPr>
            <a:r>
              <a:rPr lang="en-US"/>
              <a:t>Refers to property passed down informally from generation to generation</a:t>
            </a:r>
            <a:endParaRPr/>
          </a:p>
          <a:p>
            <a:pPr marL="457200" lvl="0" indent="-304800" algn="l" rtl="0">
              <a:lnSpc>
                <a:spcPct val="115000"/>
              </a:lnSpc>
              <a:spcBef>
                <a:spcPts val="0"/>
              </a:spcBef>
              <a:spcAft>
                <a:spcPts val="0"/>
              </a:spcAft>
              <a:buSzPts val="1200"/>
              <a:buChar char="●"/>
            </a:pPr>
            <a:r>
              <a:rPr lang="en-US"/>
              <a:t>The original landowner dies without a will, or the will was not probated or administered</a:t>
            </a:r>
            <a:endParaRPr/>
          </a:p>
          <a:p>
            <a:pPr marL="457200" lvl="0" indent="-304800" algn="l" rtl="0">
              <a:lnSpc>
                <a:spcPct val="115000"/>
              </a:lnSpc>
              <a:spcBef>
                <a:spcPts val="0"/>
              </a:spcBef>
              <a:spcAft>
                <a:spcPts val="0"/>
              </a:spcAft>
              <a:buSzPts val="1200"/>
              <a:buChar char="●"/>
            </a:pPr>
            <a:r>
              <a:rPr lang="en-US"/>
              <a:t>State laws determines who inherits your land.</a:t>
            </a:r>
            <a:endParaRPr/>
          </a:p>
          <a:p>
            <a:pPr marL="457200" lvl="0" indent="-304800" algn="l" rtl="0">
              <a:lnSpc>
                <a:spcPct val="115000"/>
              </a:lnSpc>
              <a:spcBef>
                <a:spcPts val="0"/>
              </a:spcBef>
              <a:spcAft>
                <a:spcPts val="0"/>
              </a:spcAft>
              <a:buSzPts val="1200"/>
              <a:buChar char="●"/>
            </a:pPr>
            <a:r>
              <a:rPr lang="en-US"/>
              <a:t>Can potentially include multiple generations and hundreds of relatives</a:t>
            </a:r>
            <a:endParaRPr/>
          </a:p>
          <a:p>
            <a:pPr marL="457200" lvl="0" indent="-304800" algn="l" rtl="0">
              <a:lnSpc>
                <a:spcPct val="115000"/>
              </a:lnSpc>
              <a:spcBef>
                <a:spcPts val="0"/>
              </a:spcBef>
              <a:spcAft>
                <a:spcPts val="0"/>
              </a:spcAft>
              <a:buSzPts val="1200"/>
              <a:buChar char="●"/>
            </a:pPr>
            <a:r>
              <a:rPr lang="en-US"/>
              <a:t>No single heir has clear title to the entire parcel.</a:t>
            </a:r>
            <a:endParaRPr/>
          </a:p>
        </p:txBody>
      </p:sp>
    </p:spTree>
  </p:cSld>
  <p:clrMapOvr>
    <a:masterClrMapping/>
  </p:clrMapOvr>
</p:sld>
</file>

<file path=ppt/theme/theme1.xml><?xml version="1.0" encoding="utf-8"?>
<a:theme xmlns:a="http://schemas.openxmlformats.org/drawingml/2006/main" name="Engineering Project Proposal by Slidesgo">
  <a:themeElements>
    <a:clrScheme name="Simple Light">
      <a:dk1>
        <a:srgbClr val="434343"/>
      </a:dk1>
      <a:lt1>
        <a:srgbClr val="FFFFFF"/>
      </a:lt1>
      <a:dk2>
        <a:srgbClr val="595959"/>
      </a:dk2>
      <a:lt2>
        <a:srgbClr val="EEEEEE"/>
      </a:lt2>
      <a:accent1>
        <a:srgbClr val="908269"/>
      </a:accent1>
      <a:accent2>
        <a:srgbClr val="212121"/>
      </a:accent2>
      <a:accent3>
        <a:srgbClr val="CFC3AC"/>
      </a:accent3>
      <a:accent4>
        <a:srgbClr val="976E26"/>
      </a:accent4>
      <a:accent5>
        <a:srgbClr val="927D59"/>
      </a:accent5>
      <a:accent6>
        <a:srgbClr val="584F3E"/>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activity xmlns="800ea1c9-2a8e-4c2e-ac16-7ffd5111c0b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99087DFC945E04EA94DF83F9FA21D4A" ma:contentTypeVersion="18" ma:contentTypeDescription="Create a new document." ma:contentTypeScope="" ma:versionID="1864fac7033c4b426a929a7024444c6f">
  <xsd:schema xmlns:xsd="http://www.w3.org/2001/XMLSchema" xmlns:xs="http://www.w3.org/2001/XMLSchema" xmlns:p="http://schemas.microsoft.com/office/2006/metadata/properties" xmlns:ns1="http://schemas.microsoft.com/sharepoint/v3" xmlns:ns3="800ea1c9-2a8e-4c2e-ac16-7ffd5111c0bb" xmlns:ns4="2f68afc4-1813-4627-bb97-0d8c0aefe00a" targetNamespace="http://schemas.microsoft.com/office/2006/metadata/properties" ma:root="true" ma:fieldsID="1c66d9a9475d591c519683d1f76a6f58" ns1:_="" ns3:_="" ns4:_="">
    <xsd:import namespace="http://schemas.microsoft.com/sharepoint/v3"/>
    <xsd:import namespace="800ea1c9-2a8e-4c2e-ac16-7ffd5111c0bb"/>
    <xsd:import namespace="2f68afc4-1813-4627-bb97-0d8c0aefe00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1:_ip_UnifiedCompliancePolicyProperties" minOccurs="0"/>
                <xsd:element ref="ns1:_ip_UnifiedCompliancePolicyUIAction" minOccurs="0"/>
                <xsd:element ref="ns3:MediaServiceObjectDetectorVersions" minOccurs="0"/>
                <xsd:element ref="ns3:MediaLengthInSeconds" minOccurs="0"/>
                <xsd:element ref="ns4:SharedWithUsers" minOccurs="0"/>
                <xsd:element ref="ns4:SharedWithDetails" minOccurs="0"/>
                <xsd:element ref="ns4:SharingHintHash" minOccurs="0"/>
                <xsd:element ref="ns3:MediaServiceDateTaken" minOccurs="0"/>
                <xsd:element ref="ns3:_activity" minOccurs="0"/>
                <xsd:element ref="ns3:MediaServiceSystemTags"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0ea1c9-2a8e-4c2e-ac16-7ffd5111c0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f68afc4-1813-4627-bb97-0d8c0aefe00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827B74-E9FA-4AA6-B794-6AACC10CFB52}">
  <ds:schemaRefs>
    <ds:schemaRef ds:uri="http://purl.org/dc/terms/"/>
    <ds:schemaRef ds:uri="http://schemas.microsoft.com/sharepoint/v3"/>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2f68afc4-1813-4627-bb97-0d8c0aefe00a"/>
    <ds:schemaRef ds:uri="800ea1c9-2a8e-4c2e-ac16-7ffd5111c0bb"/>
    <ds:schemaRef ds:uri="http://www.w3.org/XML/1998/namespace"/>
    <ds:schemaRef ds:uri="http://purl.org/dc/dcmitype/"/>
  </ds:schemaRefs>
</ds:datastoreItem>
</file>

<file path=customXml/itemProps2.xml><?xml version="1.0" encoding="utf-8"?>
<ds:datastoreItem xmlns:ds="http://schemas.openxmlformats.org/officeDocument/2006/customXml" ds:itemID="{8A1B7330-01AB-4FDD-B1FC-8AC7D04FAA78}">
  <ds:schemaRefs>
    <ds:schemaRef ds:uri="http://schemas.microsoft.com/sharepoint/v3/contenttype/forms"/>
  </ds:schemaRefs>
</ds:datastoreItem>
</file>

<file path=customXml/itemProps3.xml><?xml version="1.0" encoding="utf-8"?>
<ds:datastoreItem xmlns:ds="http://schemas.openxmlformats.org/officeDocument/2006/customXml" ds:itemID="{E247684B-95A8-4355-AB88-98913BD9E5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00ea1c9-2a8e-4c2e-ac16-7ffd5111c0bb"/>
    <ds:schemaRef ds:uri="2f68afc4-1813-4627-bb97-0d8c0aefe0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29500</TotalTime>
  <Words>9727</Words>
  <Application>Microsoft Macintosh PowerPoint</Application>
  <PresentationFormat>On-screen Show (16:9)</PresentationFormat>
  <Paragraphs>1255</Paragraphs>
  <Slides>73</Slides>
  <Notes>73</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73</vt:i4>
      </vt:variant>
    </vt:vector>
  </HeadingPairs>
  <TitlesOfParts>
    <vt:vector size="91" baseType="lpstr">
      <vt:lpstr>Dosis</vt:lpstr>
      <vt:lpstr>Fira Sans Extra Condensed Medium</vt:lpstr>
      <vt:lpstr>Avenir</vt:lpstr>
      <vt:lpstr>Catamaran Light</vt:lpstr>
      <vt:lpstr>Open Sans</vt:lpstr>
      <vt:lpstr>Times New Roman</vt:lpstr>
      <vt:lpstr>Livvic</vt:lpstr>
      <vt:lpstr>Libre Baskerville</vt:lpstr>
      <vt:lpstr>Arial</vt:lpstr>
      <vt:lpstr>Nunito Light</vt:lpstr>
      <vt:lpstr>Courier New</vt:lpstr>
      <vt:lpstr>Catamaran</vt:lpstr>
      <vt:lpstr>Calibri</vt:lpstr>
      <vt:lpstr>Livvic Black</vt:lpstr>
      <vt:lpstr>Roboto</vt:lpstr>
      <vt:lpstr>Lucida Sans Unicode</vt:lpstr>
      <vt:lpstr>Candara</vt:lpstr>
      <vt:lpstr>Engineering Project Proposal by Slidesgo</vt:lpstr>
      <vt:lpstr>PowerPoint Presentation</vt:lpstr>
      <vt:lpstr>PowerPoint Presentation</vt:lpstr>
      <vt:lpstr>PowerPoint Presentation</vt:lpstr>
      <vt:lpstr>Acknowledgements</vt:lpstr>
      <vt:lpstr>PowerPoint Presentation</vt:lpstr>
      <vt:lpstr>Topics to Explore</vt:lpstr>
      <vt:lpstr>SESSION OVERVIEW</vt:lpstr>
      <vt:lpstr>WHAT IS HEIRS’ PROPERTY?</vt:lpstr>
      <vt:lpstr>PowerPoint Presentation</vt:lpstr>
      <vt:lpstr>DECEDENT</vt:lpstr>
      <vt:lpstr>PowerPoint Presentation</vt:lpstr>
      <vt:lpstr>Fractional Ownership</vt:lpstr>
      <vt:lpstr>PowerPoint Presentation</vt:lpstr>
      <vt:lpstr>Distance Causes Challenges</vt:lpstr>
      <vt:lpstr>PowerPoint Presentation</vt:lpstr>
      <vt:lpstr>PowerPoint Presentation</vt:lpstr>
      <vt:lpstr>Fractional Ownership</vt:lpstr>
      <vt:lpstr>PowerPoint Presentation</vt:lpstr>
      <vt:lpstr>Intestate:  Dying without a Will</vt:lpstr>
      <vt:lpstr>SUMMARIZING</vt:lpstr>
      <vt:lpstr>Business Structures    Taxes &amp; Title to Real Property</vt:lpstr>
      <vt:lpstr>Placing Property in an Entity – An Alternative Approach to Physically Dividing Property</vt:lpstr>
      <vt:lpstr>Examples of Legal Structures to Hold Land:</vt:lpstr>
      <vt:lpstr>PREVENTING HEIRS’ PROPERTY</vt:lpstr>
      <vt:lpstr>Heirs Property Check Sheet</vt:lpstr>
      <vt:lpstr>Basics of Estate and  Succession Planning</vt:lpstr>
      <vt:lpstr>What are the costs of not having an estate plan in place?</vt:lpstr>
      <vt:lpstr>What are the reasons for not having an estate plan in place?</vt:lpstr>
      <vt:lpstr>What Are the Main Reasons You Don’t Have a Will?</vt:lpstr>
      <vt:lpstr>Percentage of Americans Having a Will by Subgroup</vt:lpstr>
      <vt:lpstr>We All Need an Estate Plan</vt:lpstr>
      <vt:lpstr>How comfortable are you talking about death?</vt:lpstr>
      <vt:lpstr>Updating Your Will</vt:lpstr>
      <vt:lpstr>Placing Property in an Entity – An Alternative Approach to Physically Dividing Property</vt:lpstr>
      <vt:lpstr>For example, if you die without a will in Virginia…</vt:lpstr>
      <vt:lpstr>Uniform Partition of Heirs Property Act (UPHPA)</vt:lpstr>
      <vt:lpstr>PowerPoint Presentation</vt:lpstr>
      <vt:lpstr>03</vt:lpstr>
      <vt:lpstr>Enhances Notice</vt:lpstr>
      <vt:lpstr>Tax Sales</vt:lpstr>
      <vt:lpstr>Open-Market Sale</vt:lpstr>
      <vt:lpstr>Effect on Liens </vt:lpstr>
      <vt:lpstr>PowerPoint Presentation</vt:lpstr>
      <vt:lpstr>Title to Real Property: Examining Title</vt:lpstr>
      <vt:lpstr>Maintaining Property as Heirs’ Property through Current Marketable Title</vt:lpstr>
      <vt:lpstr>Probate Process</vt:lpstr>
      <vt:lpstr>Independent Appraisal</vt:lpstr>
      <vt:lpstr>PowerPoint Presentation</vt:lpstr>
      <vt:lpstr>Maintaining Property as Heirs’ Property through Current Marketable Title (cont’d.)</vt:lpstr>
      <vt:lpstr>Granting a Spouse  or a Child a Life Estate</vt:lpstr>
      <vt:lpstr>PowerPoint Presentation</vt:lpstr>
      <vt:lpstr>Working with an Attorney</vt:lpstr>
      <vt:lpstr>Benefits to Working with an Attorney</vt:lpstr>
      <vt:lpstr>Specialty Areas of Lawyers – Just a Sample!</vt:lpstr>
      <vt:lpstr>Specialty Areas of Lawyers</vt:lpstr>
      <vt:lpstr>Living Will</vt:lpstr>
      <vt:lpstr>TYPES OF WILLS</vt:lpstr>
      <vt:lpstr>Cost of a Will</vt:lpstr>
      <vt:lpstr>Transferring Title by Deed</vt:lpstr>
      <vt:lpstr>Choosing an Attorney</vt:lpstr>
      <vt:lpstr>Questions to Ask</vt:lpstr>
      <vt:lpstr>Documents to Bring</vt:lpstr>
      <vt:lpstr>What Could Make a Will Invalid?</vt:lpstr>
      <vt:lpstr>Originals and Copies of Your Will</vt:lpstr>
      <vt:lpstr>Simple Will: How It May Create  Similar Issues to Heirs’ Property</vt:lpstr>
      <vt:lpstr>BENEFITS OF A TESTAMENTARY WILL</vt:lpstr>
      <vt:lpstr>Tips to Avoid Heirs’ Property Issues in a Will</vt:lpstr>
      <vt:lpstr>Easement Option  for Heirs </vt:lpstr>
      <vt:lpstr>Takeaways </vt:lpstr>
      <vt:lpstr>How Extension can help: </vt:lpstr>
      <vt:lpstr>PowerPoint Presentation</vt:lpstr>
      <vt:lpstr>Heir’s Property Training </vt:lpstr>
      <vt:lpstr>Questions and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PREVENTING HEIRS’ PROPERTY</dc:title>
  <dc:creator>setup</dc:creator>
  <cp:lastModifiedBy>Resheed Reid</cp:lastModifiedBy>
  <cp:revision>67</cp:revision>
  <cp:lastPrinted>2024-08-27T20:04:40Z</cp:lastPrinted>
  <dcterms:modified xsi:type="dcterms:W3CDTF">2024-08-28T07:34:23Z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0x010100199087DFC945E04EA94DF83F9FA21D4A</vt:lpwstr>
  </property>
</Properties>
</file>